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78"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636"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8D534-0812-486F-A224-11F24308E211}" type="datetimeFigureOut">
              <a:rPr lang="en-US" smtClean="0"/>
              <a:t>3/2/2020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355C1-27CA-46A5-84EC-F356F4AC7316}" type="slidenum">
              <a:rPr lang="en-US" smtClean="0"/>
              <a:t>‹#›</a:t>
            </a:fld>
            <a:endParaRPr lang="en-US"/>
          </a:p>
        </p:txBody>
      </p:sp>
    </p:spTree>
    <p:extLst>
      <p:ext uri="{BB962C8B-B14F-4D97-AF65-F5344CB8AC3E}">
        <p14:creationId xmlns:p14="http://schemas.microsoft.com/office/powerpoint/2010/main" val="3592161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xfrm>
            <a:off x="381000" y="685800"/>
            <a:ext cx="6096000" cy="3429000"/>
          </a:xfrm>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a typeface="ＭＳ Ｐゴシック" pitchFamily="34" charset="-128"/>
            </a:endParaRPr>
          </a:p>
        </p:txBody>
      </p:sp>
      <p:sp>
        <p:nvSpPr>
          <p:cNvPr id="121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34852" indent="-282635" eaLnBrk="0" hangingPunct="0">
              <a:spcBef>
                <a:spcPct val="30000"/>
              </a:spcBef>
              <a:defRPr sz="1200">
                <a:solidFill>
                  <a:schemeClr val="tx1"/>
                </a:solidFill>
                <a:latin typeface="Arial" pitchFamily="34" charset="0"/>
                <a:ea typeface="ＭＳ Ｐゴシック" pitchFamily="34" charset="-128"/>
              </a:defRPr>
            </a:lvl2pPr>
            <a:lvl3pPr marL="1130541" indent="-226108" eaLnBrk="0" hangingPunct="0">
              <a:spcBef>
                <a:spcPct val="30000"/>
              </a:spcBef>
              <a:defRPr sz="1200">
                <a:solidFill>
                  <a:schemeClr val="tx1"/>
                </a:solidFill>
                <a:latin typeface="Arial" pitchFamily="34" charset="0"/>
                <a:ea typeface="ＭＳ Ｐゴシック" pitchFamily="34" charset="-128"/>
              </a:defRPr>
            </a:lvl3pPr>
            <a:lvl4pPr marL="1582758" indent="-226108" eaLnBrk="0" hangingPunct="0">
              <a:spcBef>
                <a:spcPct val="30000"/>
              </a:spcBef>
              <a:defRPr sz="1200">
                <a:solidFill>
                  <a:schemeClr val="tx1"/>
                </a:solidFill>
                <a:latin typeface="Arial" pitchFamily="34" charset="0"/>
                <a:ea typeface="ＭＳ Ｐゴシック" pitchFamily="34" charset="-128"/>
              </a:defRPr>
            </a:lvl4pPr>
            <a:lvl5pPr marL="2034974" indent="-226108" eaLnBrk="0" hangingPunct="0">
              <a:spcBef>
                <a:spcPct val="30000"/>
              </a:spcBef>
              <a:defRPr sz="1200">
                <a:solidFill>
                  <a:schemeClr val="tx1"/>
                </a:solidFill>
                <a:latin typeface="Arial" pitchFamily="34" charset="0"/>
                <a:ea typeface="ＭＳ Ｐゴシック" pitchFamily="34" charset="-128"/>
              </a:defRPr>
            </a:lvl5pPr>
            <a:lvl6pPr marL="2487191"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39407"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391624"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43840"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eaLnBrk="1" hangingPunct="1">
              <a:spcBef>
                <a:spcPct val="0"/>
              </a:spcBef>
            </a:pPr>
            <a:fld id="{185D4212-51FC-42AD-AC20-1C27FEC0A67D}" type="slidenum">
              <a:rPr lang="en-US" altLang="en-US" smtClean="0"/>
              <a:pPr eaLnBrk="1" hangingPunct="1">
                <a:spcBef>
                  <a:spcPct val="0"/>
                </a:spcBef>
              </a:pPr>
              <a:t>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xfrm>
            <a:off x="381000" y="685800"/>
            <a:ext cx="6096000" cy="3429000"/>
          </a:xfrm>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a typeface="ＭＳ Ｐゴシック" pitchFamily="34" charset="-128"/>
            </a:endParaRP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34852" indent="-282635" eaLnBrk="0" hangingPunct="0">
              <a:spcBef>
                <a:spcPct val="30000"/>
              </a:spcBef>
              <a:defRPr sz="1200">
                <a:solidFill>
                  <a:schemeClr val="tx1"/>
                </a:solidFill>
                <a:latin typeface="Arial" pitchFamily="34" charset="0"/>
                <a:ea typeface="ＭＳ Ｐゴシック" pitchFamily="34" charset="-128"/>
              </a:defRPr>
            </a:lvl2pPr>
            <a:lvl3pPr marL="1130541" indent="-226108" eaLnBrk="0" hangingPunct="0">
              <a:spcBef>
                <a:spcPct val="30000"/>
              </a:spcBef>
              <a:defRPr sz="1200">
                <a:solidFill>
                  <a:schemeClr val="tx1"/>
                </a:solidFill>
                <a:latin typeface="Arial" pitchFamily="34" charset="0"/>
                <a:ea typeface="ＭＳ Ｐゴシック" pitchFamily="34" charset="-128"/>
              </a:defRPr>
            </a:lvl3pPr>
            <a:lvl4pPr marL="1582758" indent="-226108" eaLnBrk="0" hangingPunct="0">
              <a:spcBef>
                <a:spcPct val="30000"/>
              </a:spcBef>
              <a:defRPr sz="1200">
                <a:solidFill>
                  <a:schemeClr val="tx1"/>
                </a:solidFill>
                <a:latin typeface="Arial" pitchFamily="34" charset="0"/>
                <a:ea typeface="ＭＳ Ｐゴシック" pitchFamily="34" charset="-128"/>
              </a:defRPr>
            </a:lvl4pPr>
            <a:lvl5pPr marL="2034974" indent="-226108" eaLnBrk="0" hangingPunct="0">
              <a:spcBef>
                <a:spcPct val="30000"/>
              </a:spcBef>
              <a:defRPr sz="1200">
                <a:solidFill>
                  <a:schemeClr val="tx1"/>
                </a:solidFill>
                <a:latin typeface="Arial" pitchFamily="34" charset="0"/>
                <a:ea typeface="ＭＳ Ｐゴシック" pitchFamily="34" charset="-128"/>
              </a:defRPr>
            </a:lvl5pPr>
            <a:lvl6pPr marL="2487191"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39407"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391624"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43840"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eaLnBrk="1" hangingPunct="1">
              <a:spcBef>
                <a:spcPct val="0"/>
              </a:spcBef>
            </a:pPr>
            <a:fld id="{607145BA-3DB9-4C53-A08C-AC8AF74772D1}" type="slidenum">
              <a:rPr lang="en-US" altLang="en-US" smtClean="0"/>
              <a:pPr eaLnBrk="1" hangingPunct="1">
                <a:spcBef>
                  <a:spcPct val="0"/>
                </a:spcBef>
              </a:pPr>
              <a:t>8</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xfrm>
            <a:off x="381000" y="685800"/>
            <a:ext cx="6096000" cy="3429000"/>
          </a:xfrm>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a typeface="ＭＳ Ｐゴシック" pitchFamily="34" charset="-128"/>
            </a:endParaRPr>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34852" indent="-282635" eaLnBrk="0" hangingPunct="0">
              <a:spcBef>
                <a:spcPct val="30000"/>
              </a:spcBef>
              <a:defRPr sz="1200">
                <a:solidFill>
                  <a:schemeClr val="tx1"/>
                </a:solidFill>
                <a:latin typeface="Arial" pitchFamily="34" charset="0"/>
                <a:ea typeface="ＭＳ Ｐゴシック" pitchFamily="34" charset="-128"/>
              </a:defRPr>
            </a:lvl2pPr>
            <a:lvl3pPr marL="1130541" indent="-226108" eaLnBrk="0" hangingPunct="0">
              <a:spcBef>
                <a:spcPct val="30000"/>
              </a:spcBef>
              <a:defRPr sz="1200">
                <a:solidFill>
                  <a:schemeClr val="tx1"/>
                </a:solidFill>
                <a:latin typeface="Arial" pitchFamily="34" charset="0"/>
                <a:ea typeface="ＭＳ Ｐゴシック" pitchFamily="34" charset="-128"/>
              </a:defRPr>
            </a:lvl3pPr>
            <a:lvl4pPr marL="1582758" indent="-226108" eaLnBrk="0" hangingPunct="0">
              <a:spcBef>
                <a:spcPct val="30000"/>
              </a:spcBef>
              <a:defRPr sz="1200">
                <a:solidFill>
                  <a:schemeClr val="tx1"/>
                </a:solidFill>
                <a:latin typeface="Arial" pitchFamily="34" charset="0"/>
                <a:ea typeface="ＭＳ Ｐゴシック" pitchFamily="34" charset="-128"/>
              </a:defRPr>
            </a:lvl4pPr>
            <a:lvl5pPr marL="2034974" indent="-226108" eaLnBrk="0" hangingPunct="0">
              <a:spcBef>
                <a:spcPct val="30000"/>
              </a:spcBef>
              <a:defRPr sz="1200">
                <a:solidFill>
                  <a:schemeClr val="tx1"/>
                </a:solidFill>
                <a:latin typeface="Arial" pitchFamily="34" charset="0"/>
                <a:ea typeface="ＭＳ Ｐゴシック" pitchFamily="34" charset="-128"/>
              </a:defRPr>
            </a:lvl5pPr>
            <a:lvl6pPr marL="2487191"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39407"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391624"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43840" indent="-226108"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eaLnBrk="1" hangingPunct="1">
              <a:spcBef>
                <a:spcPct val="0"/>
              </a:spcBef>
            </a:pPr>
            <a:fld id="{56F65071-0DE0-404A-BDED-231A61DC553D}" type="slidenum">
              <a:rPr lang="en-US" altLang="en-US" smtClean="0"/>
              <a:pPr eaLnBrk="1" hangingPunct="1">
                <a:spcBef>
                  <a:spcPct val="0"/>
                </a:spcBef>
              </a:pPr>
              <a:t>13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84B259-4ADE-429D-A305-FBADE33E4CE3}"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1418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84B259-4ADE-429D-A305-FBADE33E4CE3}"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184331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84B259-4ADE-429D-A305-FBADE33E4CE3}"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199507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84B259-4ADE-429D-A305-FBADE33E4CE3}"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550517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84B259-4ADE-429D-A305-FBADE33E4CE3}"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2568702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84B259-4ADE-429D-A305-FBADE33E4CE3}"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2567085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84B259-4ADE-429D-A305-FBADE33E4CE3}"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2321166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84B259-4ADE-429D-A305-FBADE33E4CE3}"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14780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4B259-4ADE-429D-A305-FBADE33E4CE3}"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1102603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84B259-4ADE-429D-A305-FBADE33E4CE3}"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2852566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84B259-4ADE-429D-A305-FBADE33E4CE3}"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72B1-E553-494D-83CE-BE84831F998D}" type="slidenum">
              <a:rPr lang="en-US" smtClean="0"/>
              <a:t>‹#›</a:t>
            </a:fld>
            <a:endParaRPr lang="en-US"/>
          </a:p>
        </p:txBody>
      </p:sp>
    </p:spTree>
    <p:extLst>
      <p:ext uri="{BB962C8B-B14F-4D97-AF65-F5344CB8AC3E}">
        <p14:creationId xmlns:p14="http://schemas.microsoft.com/office/powerpoint/2010/main" val="3679894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4B259-4ADE-429D-A305-FBADE33E4CE3}" type="datetimeFigureOut">
              <a:rPr lang="en-US" smtClean="0"/>
              <a:t>3/2/2020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172B1-E553-494D-83CE-BE84831F998D}" type="slidenum">
              <a:rPr lang="en-US" smtClean="0"/>
              <a:t>‹#›</a:t>
            </a:fld>
            <a:endParaRPr lang="en-US"/>
          </a:p>
        </p:txBody>
      </p:sp>
    </p:spTree>
    <p:extLst>
      <p:ext uri="{BB962C8B-B14F-4D97-AF65-F5344CB8AC3E}">
        <p14:creationId xmlns:p14="http://schemas.microsoft.com/office/powerpoint/2010/main" val="798256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4"/>
          <p:cNvSpPr>
            <a:spLocks noGrp="1" noChangeArrowheads="1"/>
          </p:cNvSpPr>
          <p:nvPr>
            <p:ph type="ctrTitle"/>
          </p:nvPr>
        </p:nvSpPr>
        <p:spPr>
          <a:xfrm>
            <a:off x="1905000" y="4038600"/>
            <a:ext cx="8382000" cy="1752600"/>
          </a:xfrm>
        </p:spPr>
        <p:txBody>
          <a:bodyPr>
            <a:noAutofit/>
          </a:bodyPr>
          <a:lstStyle/>
          <a:p>
            <a:pPr>
              <a:defRPr/>
            </a:pPr>
            <a:r>
              <a:rPr lang="en-US" sz="4000" b="1" dirty="0" smtClean="0">
                <a:solidFill>
                  <a:schemeClr val="bg1"/>
                </a:solidFill>
                <a:latin typeface="Arial" panose="020B0604020202020204" pitchFamily="34" charset="0"/>
                <a:ea typeface="ＭＳ Ｐゴシック" pitchFamily="34" charset="-128"/>
                <a:cs typeface="Arial" panose="020B0604020202020204" pitchFamily="34" charset="0"/>
              </a:rPr>
              <a:t>Topic 7</a:t>
            </a:r>
            <a:br>
              <a:rPr lang="en-US" sz="4000" b="1" dirty="0" smtClean="0">
                <a:solidFill>
                  <a:schemeClr val="bg1"/>
                </a:solidFill>
                <a:latin typeface="Arial" panose="020B0604020202020204" pitchFamily="34" charset="0"/>
                <a:ea typeface="ＭＳ Ｐゴシック" pitchFamily="34" charset="-128"/>
                <a:cs typeface="Arial" panose="020B0604020202020204" pitchFamily="34" charset="0"/>
              </a:rPr>
            </a:br>
            <a:r>
              <a:rPr lang="en-US" sz="4000" b="1" dirty="0" smtClean="0">
                <a:solidFill>
                  <a:schemeClr val="bg1"/>
                </a:solidFill>
                <a:latin typeface="Arial" panose="020B0604020202020204" pitchFamily="34" charset="0"/>
                <a:ea typeface="ＭＳ Ｐゴシック" pitchFamily="34" charset="-128"/>
                <a:cs typeface="Arial" panose="020B0604020202020204" pitchFamily="34" charset="0"/>
              </a:rPr>
              <a:t>Ways </a:t>
            </a:r>
            <a:r>
              <a:rPr lang="en-US" sz="4000" b="1" dirty="0">
                <a:solidFill>
                  <a:schemeClr val="bg1"/>
                </a:solidFill>
                <a:latin typeface="Arial" panose="020B0604020202020204" pitchFamily="34" charset="0"/>
                <a:ea typeface="ＭＳ Ｐゴシック" pitchFamily="34" charset="-128"/>
                <a:cs typeface="Arial" panose="020B0604020202020204" pitchFamily="34" charset="0"/>
              </a:rPr>
              <a:t>to Get Around</a:t>
            </a:r>
            <a:br>
              <a:rPr lang="en-US" sz="4000" b="1" dirty="0">
                <a:solidFill>
                  <a:schemeClr val="bg1"/>
                </a:solidFill>
                <a:latin typeface="Arial" panose="020B0604020202020204" pitchFamily="34" charset="0"/>
                <a:ea typeface="ＭＳ Ｐゴシック" pitchFamily="34" charset="-128"/>
                <a:cs typeface="Arial" panose="020B0604020202020204" pitchFamily="34" charset="0"/>
              </a:rPr>
            </a:br>
            <a:r>
              <a:rPr lang="en-US" sz="4000" b="1" dirty="0">
                <a:solidFill>
                  <a:schemeClr val="bg1"/>
                </a:solidFill>
                <a:latin typeface="Arial" panose="020B0604020202020204" pitchFamily="34" charset="0"/>
                <a:ea typeface="ＭＳ Ｐゴシック" pitchFamily="34" charset="-128"/>
                <a:cs typeface="Arial" panose="020B0604020202020204" pitchFamily="34" charset="0"/>
              </a:rPr>
              <a:t>Voting Problems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1" y="838200"/>
            <a:ext cx="5142857" cy="2695238"/>
          </a:xfrm>
          <a:prstGeom prst="rect">
            <a:avLst/>
          </a:prstGeom>
        </p:spPr>
      </p:pic>
    </p:spTree>
    <p:extLst>
      <p:ext uri="{BB962C8B-B14F-4D97-AF65-F5344CB8AC3E}">
        <p14:creationId xmlns:p14="http://schemas.microsoft.com/office/powerpoint/2010/main" val="317986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1143000" y="2133600"/>
            <a:ext cx="9906000" cy="4408488"/>
          </a:xfrm>
        </p:spPr>
        <p:txBody>
          <a:bodyPr>
            <a:normAutofit/>
          </a:bodyPr>
          <a:lstStyle/>
          <a:p>
            <a:pPr marL="265176" indent="-265176">
              <a:buClr>
                <a:schemeClr val="accent2"/>
              </a:buClr>
              <a:buNone/>
              <a:defRPr/>
            </a:pPr>
            <a:r>
              <a:rPr lang="en-US" b="1" dirty="0">
                <a:ea typeface="ＭＳ Ｐゴシック" pitchFamily="34" charset="-128"/>
              </a:rPr>
              <a:t>	</a:t>
            </a:r>
            <a:r>
              <a:rPr lang="en-US" b="1" dirty="0">
                <a:solidFill>
                  <a:schemeClr val="bg1"/>
                </a:solidFill>
                <a:latin typeface="Arial" panose="020B0604020202020204" pitchFamily="34" charset="0"/>
                <a:ea typeface="ＭＳ Ｐゴシック" pitchFamily="34" charset="-128"/>
                <a:cs typeface="Arial" panose="020B0604020202020204" pitchFamily="34" charset="0"/>
              </a:rPr>
              <a:t>Problem: </a:t>
            </a:r>
            <a:r>
              <a:rPr lang="en-US" dirty="0">
                <a:solidFill>
                  <a:schemeClr val="bg1"/>
                </a:solidFill>
                <a:latin typeface="Arial" panose="020B0604020202020204" pitchFamily="34" charset="0"/>
                <a:ea typeface="ＭＳ Ｐゴシック" pitchFamily="34" charset="-128"/>
                <a:cs typeface="Arial" panose="020B0604020202020204" pitchFamily="34" charset="0"/>
              </a:rPr>
              <a:t>You </a:t>
            </a:r>
            <a:r>
              <a:rPr lang="en-US" dirty="0" smtClean="0">
                <a:solidFill>
                  <a:schemeClr val="bg1"/>
                </a:solidFill>
                <a:latin typeface="Arial" panose="020B0604020202020204" pitchFamily="34" charset="0"/>
                <a:ea typeface="ＭＳ Ｐゴシック" pitchFamily="34" charset="-128"/>
                <a:cs typeface="Arial" panose="020B0604020202020204" pitchFamily="34" charset="0"/>
              </a:rPr>
              <a:t>can </a:t>
            </a:r>
            <a:r>
              <a:rPr lang="en-US" dirty="0">
                <a:solidFill>
                  <a:schemeClr val="bg1"/>
                </a:solidFill>
                <a:latin typeface="Arial" panose="020B0604020202020204" pitchFamily="34" charset="0"/>
                <a:ea typeface="ＭＳ Ｐゴシック" pitchFamily="34" charset="-128"/>
                <a:cs typeface="Arial" panose="020B0604020202020204" pitchFamily="34" charset="0"/>
              </a:rPr>
              <a:t>ask for an absentee ballot before election day, fill it out and send it in but you really </a:t>
            </a:r>
            <a:r>
              <a:rPr lang="en-US" dirty="0" smtClean="0">
                <a:solidFill>
                  <a:schemeClr val="bg1"/>
                </a:solidFill>
                <a:latin typeface="Arial" panose="020B0604020202020204" pitchFamily="34" charset="0"/>
                <a:ea typeface="ＭＳ Ｐゴシック" pitchFamily="34" charset="-128"/>
                <a:cs typeface="Arial" panose="020B0604020202020204" pitchFamily="34" charset="0"/>
              </a:rPr>
              <a:t>do not </a:t>
            </a:r>
            <a:r>
              <a:rPr lang="en-US" dirty="0">
                <a:solidFill>
                  <a:schemeClr val="bg1"/>
                </a:solidFill>
                <a:latin typeface="Arial" panose="020B0604020202020204" pitchFamily="34" charset="0"/>
                <a:ea typeface="ＭＳ Ｐゴシック" pitchFamily="34" charset="-128"/>
                <a:cs typeface="Arial" panose="020B0604020202020204" pitchFamily="34" charset="0"/>
              </a:rPr>
              <a:t>want </a:t>
            </a:r>
            <a:r>
              <a:rPr lang="en-US" dirty="0" smtClean="0">
                <a:solidFill>
                  <a:schemeClr val="bg1"/>
                </a:solidFill>
                <a:latin typeface="Arial" panose="020B0604020202020204" pitchFamily="34" charset="0"/>
                <a:ea typeface="ＭＳ Ｐゴシック" pitchFamily="34" charset="-128"/>
                <a:cs typeface="Arial" panose="020B0604020202020204" pitchFamily="34" charset="0"/>
              </a:rPr>
              <a:t>to vote that way.</a:t>
            </a:r>
            <a:endParaRPr lang="en-US" dirty="0">
              <a:solidFill>
                <a:schemeClr val="bg1"/>
              </a:solidFill>
              <a:latin typeface="Arial" panose="020B0604020202020204" pitchFamily="34" charset="0"/>
              <a:ea typeface="ＭＳ Ｐゴシック" pitchFamily="34" charset="-128"/>
              <a:cs typeface="Arial" panose="020B0604020202020204" pitchFamily="34" charset="0"/>
            </a:endParaRPr>
          </a:p>
          <a:p>
            <a:pPr marL="265176" indent="-265176">
              <a:buClr>
                <a:srgbClr val="0070C0"/>
              </a:buClr>
              <a:buNone/>
              <a:defRPr/>
            </a:pPr>
            <a:endParaRPr lang="en-US" dirty="0">
              <a:solidFill>
                <a:schemeClr val="bg1"/>
              </a:solidFill>
              <a:latin typeface="Arial" panose="020B0604020202020204" pitchFamily="34" charset="0"/>
              <a:ea typeface="ＭＳ Ｐゴシック" pitchFamily="34" charset="-128"/>
              <a:cs typeface="Arial" panose="020B0604020202020204" pitchFamily="34" charset="0"/>
            </a:endParaRPr>
          </a:p>
          <a:p>
            <a:pPr marL="265176" indent="-265176">
              <a:buClr>
                <a:srgbClr val="0070C0"/>
              </a:buClr>
              <a:buNone/>
              <a:defRPr/>
            </a:pPr>
            <a:r>
              <a:rPr lang="en-US" dirty="0">
                <a:solidFill>
                  <a:schemeClr val="bg1"/>
                </a:solidFill>
                <a:latin typeface="Arial" panose="020B0604020202020204" pitchFamily="34" charset="0"/>
                <a:ea typeface="ＭＳ Ｐゴシック" pitchFamily="34" charset="-128"/>
                <a:cs typeface="Arial" panose="020B0604020202020204" pitchFamily="34" charset="0"/>
              </a:rPr>
              <a:t>	</a:t>
            </a:r>
            <a:r>
              <a:rPr 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dirty="0">
                <a:solidFill>
                  <a:schemeClr val="bg1"/>
                </a:solidFill>
                <a:latin typeface="Arial" panose="020B0604020202020204" pitchFamily="34" charset="0"/>
                <a:ea typeface="ＭＳ Ｐゴシック" pitchFamily="34" charset="-128"/>
                <a:cs typeface="Arial" panose="020B0604020202020204" pitchFamily="34" charset="0"/>
              </a:rPr>
              <a:t>:  Remember it is important to show your community that people with disabilities do vote.  So work with your community organizations to increase in person voting.</a:t>
            </a:r>
          </a:p>
        </p:txBody>
      </p:sp>
      <p:sp>
        <p:nvSpPr>
          <p:cNvPr id="11" name="Rectangle 2"/>
          <p:cNvSpPr txBox="1">
            <a:spLocks noChangeArrowheads="1"/>
          </p:cNvSpPr>
          <p:nvPr/>
        </p:nvSpPr>
        <p:spPr>
          <a:xfrm>
            <a:off x="1981200" y="457200"/>
            <a:ext cx="8229600" cy="12192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554120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2707">
                                            <p:txEl>
                                              <p:pRg st="2" end="2"/>
                                            </p:txEl>
                                          </p:spTgt>
                                        </p:tgtEl>
                                        <p:attrNameLst>
                                          <p:attrName>style.visibility</p:attrName>
                                        </p:attrNameLst>
                                      </p:cBhvr>
                                      <p:to>
                                        <p:strVal val="visible"/>
                                      </p:to>
                                    </p:set>
                                    <p:animEffect transition="in" filter="fade">
                                      <p:cBhvr>
                                        <p:cTn id="7" dur="1000"/>
                                        <p:tgtEl>
                                          <p:spTgt spid="72707">
                                            <p:txEl>
                                              <p:pRg st="2" end="2"/>
                                            </p:txEl>
                                          </p:spTgt>
                                        </p:tgtEl>
                                      </p:cBhvr>
                                    </p:animEffect>
                                    <p:anim calcmode="lin" valueType="num">
                                      <p:cBhvr>
                                        <p:cTn id="8" dur="10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27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1219200" y="2057400"/>
            <a:ext cx="10134600" cy="4114800"/>
          </a:xfrm>
        </p:spPr>
        <p:txBody>
          <a:bodyPr/>
          <a:lstStyle/>
          <a:p>
            <a:pPr eaLnBrk="1" hangingPunct="1">
              <a:buClr>
                <a:schemeClr val="accent2"/>
              </a:buClr>
              <a:buFont typeface="Wingdings" pitchFamily="2"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You ask for help to vote and the poll worker says they are too busy.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Tell the poll worker you will wait for them and move aside for others to go through, but do not move out of their sight, if your comfortable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do not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move at all.</a:t>
            </a:r>
          </a:p>
        </p:txBody>
      </p:sp>
      <p:sp>
        <p:nvSpPr>
          <p:cNvPr id="11" name="Rectangle 2"/>
          <p:cNvSpPr txBox="1">
            <a:spLocks noChangeArrowheads="1"/>
          </p:cNvSpPr>
          <p:nvPr/>
        </p:nvSpPr>
        <p:spPr>
          <a:xfrm>
            <a:off x="1981200" y="457200"/>
            <a:ext cx="8229600" cy="11430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193172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3731">
                                            <p:txEl>
                                              <p:pRg st="2" end="2"/>
                                            </p:txEl>
                                          </p:spTgt>
                                        </p:tgtEl>
                                        <p:attrNameLst>
                                          <p:attrName>style.visibility</p:attrName>
                                        </p:attrNameLst>
                                      </p:cBhvr>
                                      <p:to>
                                        <p:strVal val="visible"/>
                                      </p:to>
                                    </p:set>
                                    <p:animEffect transition="in" filter="fade">
                                      <p:cBhvr>
                                        <p:cTn id="7" dur="1000"/>
                                        <p:tgtEl>
                                          <p:spTgt spid="73731">
                                            <p:txEl>
                                              <p:pRg st="2" end="2"/>
                                            </p:txEl>
                                          </p:spTgt>
                                        </p:tgtEl>
                                      </p:cBhvr>
                                    </p:animEffect>
                                    <p:anim calcmode="lin" valueType="num">
                                      <p:cBhvr>
                                        <p:cTn id="8" dur="10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373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1143000" y="2057400"/>
            <a:ext cx="10210800" cy="4191000"/>
          </a:xfrm>
        </p:spPr>
        <p:txBody>
          <a:bodyPr/>
          <a:lstStyle/>
          <a:p>
            <a:pPr eaLnBrk="1" hangingPunct="1">
              <a:buClr>
                <a:schemeClr val="accent2"/>
              </a:buClr>
              <a:buFont typeface="Wingdings" pitchFamily="2"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The attitude of the poll worker is negative and you feel uncomfortable.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Do your best to tell them your needs. If that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does not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help, ask another poll worker to help you or if you have someone with you, ask them to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help you.</a:t>
            </a: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p:txBody>
      </p:sp>
      <p:sp>
        <p:nvSpPr>
          <p:cNvPr id="11" name="Rectangle 2"/>
          <p:cNvSpPr txBox="1">
            <a:spLocks noChangeArrowheads="1"/>
          </p:cNvSpPr>
          <p:nvPr/>
        </p:nvSpPr>
        <p:spPr>
          <a:xfrm>
            <a:off x="1981200" y="457200"/>
            <a:ext cx="8229600" cy="12192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7223289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fade">
                                      <p:cBhvr>
                                        <p:cTn id="7" dur="1000"/>
                                        <p:tgtEl>
                                          <p:spTgt spid="74755">
                                            <p:txEl>
                                              <p:pRg st="2" end="2"/>
                                            </p:txEl>
                                          </p:spTgt>
                                        </p:tgtEl>
                                      </p:cBhvr>
                                    </p:animEffect>
                                    <p:anim calcmode="lin" valueType="num">
                                      <p:cBhvr>
                                        <p:cTn id="8" dur="10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475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1143000" y="2133600"/>
            <a:ext cx="10287000" cy="3810000"/>
          </a:xfrm>
        </p:spPr>
        <p:txBody>
          <a:bodyPr/>
          <a:lstStyle/>
          <a:p>
            <a:pPr eaLnBrk="1" hangingPunct="1">
              <a:buClr>
                <a:schemeClr val="accent2"/>
              </a:buClr>
              <a:buFont typeface="Wingdings" pitchFamily="2"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You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do not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know how to get support to learn about voting.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Call your statewide Election Officials, League of Women Voters, P&amp;A, Self-Advocacy Group, and Center for Independent Living, and others.</a:t>
            </a:r>
          </a:p>
          <a:p>
            <a:pPr eaLnBrk="1" hangingPunct="1">
              <a:buClr>
                <a:schemeClr val="accent2"/>
              </a:buClr>
              <a:buFont typeface="Wingdings" pitchFamily="2" charset="2"/>
              <a:buNone/>
            </a:pPr>
            <a:endParaRPr lang="en-US" altLang="en-US" dirty="0">
              <a:solidFill>
                <a:srgbClr val="002060"/>
              </a:solidFill>
              <a:ea typeface="ＭＳ Ｐゴシック" pitchFamily="34" charset="-128"/>
            </a:endParaRPr>
          </a:p>
        </p:txBody>
      </p:sp>
      <p:sp>
        <p:nvSpPr>
          <p:cNvPr id="11" name="Rectangle 2"/>
          <p:cNvSpPr txBox="1">
            <a:spLocks noChangeArrowheads="1"/>
          </p:cNvSpPr>
          <p:nvPr/>
        </p:nvSpPr>
        <p:spPr>
          <a:xfrm>
            <a:off x="1981200" y="457200"/>
            <a:ext cx="8305800" cy="12192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137653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5779">
                                            <p:txEl>
                                              <p:pRg st="2" end="2"/>
                                            </p:txEl>
                                          </p:spTgt>
                                        </p:tgtEl>
                                        <p:attrNameLst>
                                          <p:attrName>style.visibility</p:attrName>
                                        </p:attrNameLst>
                                      </p:cBhvr>
                                      <p:to>
                                        <p:strVal val="visible"/>
                                      </p:to>
                                    </p:set>
                                    <p:animEffect transition="in" filter="fade">
                                      <p:cBhvr>
                                        <p:cTn id="7" dur="1000"/>
                                        <p:tgtEl>
                                          <p:spTgt spid="75779">
                                            <p:txEl>
                                              <p:pRg st="2" end="2"/>
                                            </p:txEl>
                                          </p:spTgt>
                                        </p:tgtEl>
                                      </p:cBhvr>
                                    </p:animEffect>
                                    <p:anim calcmode="lin" valueType="num">
                                      <p:cBhvr>
                                        <p:cTn id="8"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577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143000" y="1752600"/>
            <a:ext cx="10287000" cy="4572000"/>
          </a:xfrm>
        </p:spPr>
        <p:txBody>
          <a:bodyPr/>
          <a:lstStyle/>
          <a:p>
            <a:pPr eaLnBrk="1" hangingPunct="1">
              <a:buClr>
                <a:schemeClr val="accent2"/>
              </a:buClr>
              <a:buFont typeface="Wingdings" pitchFamily="2"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You know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you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will need help at the polling place.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Ask for poll workers from each party if you are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alone to help you vote.</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You can ask a family member or friend you trust and respect to keep your vote private. </a:t>
            </a:r>
            <a:endParaRPr lang="en-US" altLang="en-US" b="1" dirty="0">
              <a:solidFill>
                <a:schemeClr val="bg1"/>
              </a:solidFill>
              <a:latin typeface="Arial" panose="020B0604020202020204" pitchFamily="34" charset="0"/>
              <a:ea typeface="ＭＳ Ｐゴシック" pitchFamily="34" charset="-128"/>
              <a:cs typeface="Arial" panose="020B0604020202020204" pitchFamily="34" charset="0"/>
            </a:endParaRPr>
          </a:p>
        </p:txBody>
      </p:sp>
      <p:sp>
        <p:nvSpPr>
          <p:cNvPr id="11" name="Rectangle 2"/>
          <p:cNvSpPr txBox="1">
            <a:spLocks noChangeArrowheads="1"/>
          </p:cNvSpPr>
          <p:nvPr/>
        </p:nvSpPr>
        <p:spPr>
          <a:xfrm>
            <a:off x="1981201" y="609600"/>
            <a:ext cx="8228013" cy="11430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679140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6803">
                                            <p:txEl>
                                              <p:pRg st="2" end="2"/>
                                            </p:txEl>
                                          </p:spTgt>
                                        </p:tgtEl>
                                        <p:attrNameLst>
                                          <p:attrName>style.visibility</p:attrName>
                                        </p:attrNameLst>
                                      </p:cBhvr>
                                      <p:to>
                                        <p:strVal val="visible"/>
                                      </p:to>
                                    </p:set>
                                    <p:animEffect transition="in" filter="fade">
                                      <p:cBhvr>
                                        <p:cTn id="7" dur="1000"/>
                                        <p:tgtEl>
                                          <p:spTgt spid="76803">
                                            <p:txEl>
                                              <p:pRg st="2" end="2"/>
                                            </p:txEl>
                                          </p:spTgt>
                                        </p:tgtEl>
                                      </p:cBhvr>
                                    </p:animEffect>
                                    <p:anim calcmode="lin" valueType="num">
                                      <p:cBhvr>
                                        <p:cTn id="8" dur="10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68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6803">
                                            <p:txEl>
                                              <p:pRg st="4" end="4"/>
                                            </p:txEl>
                                          </p:spTgt>
                                        </p:tgtEl>
                                        <p:attrNameLst>
                                          <p:attrName>style.visibility</p:attrName>
                                        </p:attrNameLst>
                                      </p:cBhvr>
                                      <p:to>
                                        <p:strVal val="visible"/>
                                      </p:to>
                                    </p:set>
                                    <p:animEffect transition="in" filter="fade">
                                      <p:cBhvr>
                                        <p:cTn id="14" dur="1000"/>
                                        <p:tgtEl>
                                          <p:spTgt spid="76803">
                                            <p:txEl>
                                              <p:pRg st="4" end="4"/>
                                            </p:txEl>
                                          </p:spTgt>
                                        </p:tgtEl>
                                      </p:cBhvr>
                                    </p:animEffect>
                                    <p:anim calcmode="lin" valueType="num">
                                      <p:cBhvr>
                                        <p:cTn id="15" dur="10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680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a:xfrm>
            <a:off x="1143000" y="1828800"/>
            <a:ext cx="9982200" cy="4038600"/>
          </a:xfrm>
        </p:spPr>
        <p:txBody>
          <a:bodyPr>
            <a:normAutofit fontScale="92500" lnSpcReduction="10000"/>
          </a:bodyPr>
          <a:lstStyle/>
          <a:p>
            <a:pPr marL="265176" indent="-265176">
              <a:buClr>
                <a:schemeClr val="accent2"/>
              </a:buClr>
              <a:buNone/>
              <a:defRPr/>
            </a:pPr>
            <a:r>
              <a:rPr lang="en-US" b="1" dirty="0">
                <a:ea typeface="ＭＳ Ｐゴシック" pitchFamily="34" charset="-128"/>
              </a:rPr>
              <a:t>	</a:t>
            </a:r>
            <a:r>
              <a:rPr lang="en-US" sz="3500"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sz="3500" dirty="0">
                <a:solidFill>
                  <a:schemeClr val="bg1"/>
                </a:solidFill>
                <a:latin typeface="Arial" panose="020B0604020202020204" pitchFamily="34" charset="0"/>
                <a:ea typeface="ＭＳ Ｐゴシック" pitchFamily="34" charset="-128"/>
                <a:cs typeface="Arial" panose="020B0604020202020204" pitchFamily="34" charset="0"/>
              </a:rPr>
              <a:t> The poll worker does not understand your speech.                                                      </a:t>
            </a:r>
          </a:p>
          <a:p>
            <a:pPr marL="265176" indent="-265176">
              <a:buClr>
                <a:schemeClr val="accent2"/>
              </a:buClr>
              <a:buNone/>
              <a:defRPr/>
            </a:pPr>
            <a:endParaRPr lang="en-US" sz="3500" dirty="0">
              <a:solidFill>
                <a:schemeClr val="bg1"/>
              </a:solidFill>
              <a:latin typeface="Arial" panose="020B0604020202020204" pitchFamily="34" charset="0"/>
              <a:ea typeface="ＭＳ Ｐゴシック" pitchFamily="34" charset="-128"/>
              <a:cs typeface="Arial" panose="020B0604020202020204" pitchFamily="34" charset="0"/>
            </a:endParaRPr>
          </a:p>
          <a:p>
            <a:pPr marL="265176" indent="-265176">
              <a:buClr>
                <a:schemeClr val="accent2"/>
              </a:buClr>
              <a:buNone/>
              <a:defRPr/>
            </a:pPr>
            <a:r>
              <a:rPr lang="en-US" sz="3500" dirty="0">
                <a:solidFill>
                  <a:schemeClr val="bg1"/>
                </a:solidFill>
                <a:latin typeface="Arial" panose="020B0604020202020204" pitchFamily="34" charset="0"/>
                <a:ea typeface="ＭＳ Ｐゴシック" pitchFamily="34" charset="-128"/>
                <a:cs typeface="Arial" panose="020B0604020202020204" pitchFamily="34" charset="0"/>
              </a:rPr>
              <a:t>	</a:t>
            </a:r>
            <a:r>
              <a:rPr lang="en-US" sz="3500"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sz="3500" dirty="0">
                <a:solidFill>
                  <a:schemeClr val="bg1"/>
                </a:solidFill>
                <a:latin typeface="Arial" panose="020B0604020202020204" pitchFamily="34" charset="0"/>
                <a:ea typeface="ＭＳ Ｐゴシック" pitchFamily="34" charset="-128"/>
                <a:cs typeface="Arial" panose="020B0604020202020204" pitchFamily="34" charset="0"/>
              </a:rPr>
              <a:t>: Use a communication device or you can ask a family member or friend you trust and respect to translate for you. Tell them you are capable of voting and know how to do it and if needed you can tell them it is your right to vote.  </a:t>
            </a:r>
          </a:p>
        </p:txBody>
      </p:sp>
      <p:sp>
        <p:nvSpPr>
          <p:cNvPr id="11" name="Rectangle 2"/>
          <p:cNvSpPr txBox="1">
            <a:spLocks noChangeArrowheads="1"/>
          </p:cNvSpPr>
          <p:nvPr/>
        </p:nvSpPr>
        <p:spPr>
          <a:xfrm>
            <a:off x="1981200" y="457200"/>
            <a:ext cx="8229600" cy="12192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952792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7827">
                                            <p:txEl>
                                              <p:pRg st="2" end="2"/>
                                            </p:txEl>
                                          </p:spTgt>
                                        </p:tgtEl>
                                        <p:attrNameLst>
                                          <p:attrName>style.visibility</p:attrName>
                                        </p:attrNameLst>
                                      </p:cBhvr>
                                      <p:to>
                                        <p:strVal val="visible"/>
                                      </p:to>
                                    </p:set>
                                    <p:animEffect transition="in" filter="fade">
                                      <p:cBhvr>
                                        <p:cTn id="7" dur="1000"/>
                                        <p:tgtEl>
                                          <p:spTgt spid="77827">
                                            <p:txEl>
                                              <p:pRg st="2" end="2"/>
                                            </p:txEl>
                                          </p:spTgt>
                                        </p:tgtEl>
                                      </p:cBhvr>
                                    </p:animEffect>
                                    <p:anim calcmode="lin" valueType="num">
                                      <p:cBhvr>
                                        <p:cTn id="8" dur="10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782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1219200" y="1828800"/>
            <a:ext cx="10134600" cy="4713288"/>
          </a:xfrm>
        </p:spPr>
        <p:txBody>
          <a:bodyPr>
            <a:normAutofit fontScale="92500"/>
          </a:bodyPr>
          <a:lstStyle/>
          <a:p>
            <a:pPr marL="265176" indent="-265176">
              <a:buClr>
                <a:schemeClr val="accent2"/>
              </a:buClr>
              <a:buNone/>
              <a:defRPr/>
            </a:pPr>
            <a:r>
              <a:rPr lang="en-US" b="1" dirty="0">
                <a:solidFill>
                  <a:srgbClr val="002060"/>
                </a:solidFill>
                <a:ea typeface="ＭＳ Ｐゴシック" pitchFamily="34" charset="-128"/>
              </a:rPr>
              <a:t>	</a:t>
            </a:r>
            <a:r>
              <a:rPr lang="en-US" sz="3500"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sz="3500" dirty="0">
                <a:solidFill>
                  <a:schemeClr val="bg1"/>
                </a:solidFill>
                <a:latin typeface="Arial" panose="020B0604020202020204" pitchFamily="34" charset="0"/>
                <a:ea typeface="ＭＳ Ｐゴシック" pitchFamily="34" charset="-128"/>
                <a:cs typeface="Arial" panose="020B0604020202020204" pitchFamily="34" charset="0"/>
              </a:rPr>
              <a:t> Your guardian doesn’t want you to you vote.                                                           </a:t>
            </a:r>
          </a:p>
          <a:p>
            <a:pPr marL="265176" indent="-265176">
              <a:buClr>
                <a:schemeClr val="accent2"/>
              </a:buClr>
              <a:buNone/>
              <a:defRPr/>
            </a:pPr>
            <a:endParaRPr lang="en-US" sz="3500" dirty="0">
              <a:solidFill>
                <a:schemeClr val="bg1"/>
              </a:solidFill>
              <a:latin typeface="Arial" panose="020B0604020202020204" pitchFamily="34" charset="0"/>
              <a:ea typeface="ＭＳ Ｐゴシック" pitchFamily="34" charset="-128"/>
              <a:cs typeface="Arial" panose="020B0604020202020204" pitchFamily="34" charset="0"/>
            </a:endParaRPr>
          </a:p>
          <a:p>
            <a:pPr marL="265176" indent="-265176">
              <a:buClr>
                <a:schemeClr val="accent2"/>
              </a:buClr>
              <a:buNone/>
              <a:defRPr/>
            </a:pPr>
            <a:r>
              <a:rPr lang="en-US" sz="3500" dirty="0">
                <a:solidFill>
                  <a:schemeClr val="bg1"/>
                </a:solidFill>
                <a:latin typeface="Arial" panose="020B0604020202020204" pitchFamily="34" charset="0"/>
                <a:ea typeface="ＭＳ Ｐゴシック" pitchFamily="34" charset="-128"/>
                <a:cs typeface="Arial" panose="020B0604020202020204" pitchFamily="34" charset="0"/>
              </a:rPr>
              <a:t>	</a:t>
            </a:r>
            <a:r>
              <a:rPr lang="en-US" sz="3500"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sz="3500" dirty="0">
                <a:solidFill>
                  <a:schemeClr val="bg1"/>
                </a:solidFill>
                <a:latin typeface="Arial" panose="020B0604020202020204" pitchFamily="34" charset="0"/>
                <a:ea typeface="ＭＳ Ｐゴシック" pitchFamily="34" charset="-128"/>
                <a:cs typeface="Arial" panose="020B0604020202020204" pitchFamily="34" charset="0"/>
              </a:rPr>
              <a:t>: Find out if your guardian has full or limited guardianship. Talk to your guardian about why voting is important to you and that you really want to vote. </a:t>
            </a:r>
            <a:endParaRPr lang="en-US" sz="3500" dirty="0" smtClean="0">
              <a:solidFill>
                <a:schemeClr val="bg1"/>
              </a:solidFill>
              <a:latin typeface="Arial" panose="020B0604020202020204" pitchFamily="34" charset="0"/>
              <a:ea typeface="ＭＳ Ｐゴシック" pitchFamily="34" charset="-128"/>
              <a:cs typeface="Arial" panose="020B0604020202020204" pitchFamily="34" charset="0"/>
            </a:endParaRPr>
          </a:p>
          <a:p>
            <a:pPr marL="265176" indent="-265176">
              <a:buClr>
                <a:schemeClr val="accent2"/>
              </a:buClr>
              <a:buNone/>
              <a:defRPr/>
            </a:pPr>
            <a:endParaRPr lang="en-US" sz="3500" dirty="0">
              <a:solidFill>
                <a:schemeClr val="bg1"/>
              </a:solidFill>
              <a:latin typeface="Arial" panose="020B0604020202020204" pitchFamily="34" charset="0"/>
              <a:ea typeface="ＭＳ Ｐゴシック" pitchFamily="34" charset="-128"/>
              <a:cs typeface="Arial" panose="020B0604020202020204" pitchFamily="34" charset="0"/>
            </a:endParaRPr>
          </a:p>
          <a:p>
            <a:pPr marL="265176" indent="-265176">
              <a:buClr>
                <a:schemeClr val="accent2"/>
              </a:buClr>
              <a:buNone/>
              <a:defRPr/>
            </a:pPr>
            <a:r>
              <a:rPr lang="en-US" sz="3500" dirty="0">
                <a:solidFill>
                  <a:schemeClr val="bg1"/>
                </a:solidFill>
                <a:latin typeface="Arial" panose="020B0604020202020204" pitchFamily="34" charset="0"/>
                <a:ea typeface="ＭＳ Ｐゴシック" pitchFamily="34" charset="-128"/>
                <a:cs typeface="Arial" panose="020B0604020202020204" pitchFamily="34" charset="0"/>
              </a:rPr>
              <a:t>  </a:t>
            </a:r>
            <a:endParaRPr lang="en-US" sz="3500" b="1" dirty="0">
              <a:solidFill>
                <a:schemeClr val="bg1"/>
              </a:solidFill>
              <a:latin typeface="Arial" panose="020B0604020202020204" pitchFamily="34" charset="0"/>
              <a:ea typeface="ＭＳ Ｐゴシック" pitchFamily="34" charset="-128"/>
              <a:cs typeface="Arial" panose="020B0604020202020204" pitchFamily="34" charset="0"/>
            </a:endParaRPr>
          </a:p>
        </p:txBody>
      </p:sp>
      <p:sp>
        <p:nvSpPr>
          <p:cNvPr id="11" name="Rectangle 2"/>
          <p:cNvSpPr txBox="1">
            <a:spLocks noChangeArrowheads="1"/>
          </p:cNvSpPr>
          <p:nvPr/>
        </p:nvSpPr>
        <p:spPr>
          <a:xfrm>
            <a:off x="1981200" y="533400"/>
            <a:ext cx="8305800" cy="1219200"/>
          </a:xfrm>
          <a:prstGeom prst="rect">
            <a:avLst/>
          </a:prstGeom>
        </p:spPr>
        <p:txBody>
          <a:bodyPr anchor="b">
            <a:noAutofit/>
          </a:bodyPr>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9216793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Effect transition="in" filter="fade">
                                      <p:cBhvr>
                                        <p:cTn id="7" dur="1000"/>
                                        <p:tgtEl>
                                          <p:spTgt spid="78851">
                                            <p:txEl>
                                              <p:pRg st="2" end="2"/>
                                            </p:txEl>
                                          </p:spTgt>
                                        </p:tgtEl>
                                      </p:cBhvr>
                                    </p:animEffect>
                                    <p:anim calcmode="lin" valueType="num">
                                      <p:cBhvr>
                                        <p:cTn id="8" dur="10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88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8851">
                                            <p:txEl>
                                              <p:pRg st="4" end="4"/>
                                            </p:txEl>
                                          </p:spTgt>
                                        </p:tgtEl>
                                        <p:attrNameLst>
                                          <p:attrName>style.visibility</p:attrName>
                                        </p:attrNameLst>
                                      </p:cBhvr>
                                      <p:to>
                                        <p:strVal val="visible"/>
                                      </p:to>
                                    </p:set>
                                    <p:animEffect transition="in" filter="fade">
                                      <p:cBhvr>
                                        <p:cTn id="14" dur="1000"/>
                                        <p:tgtEl>
                                          <p:spTgt spid="78851">
                                            <p:txEl>
                                              <p:pRg st="4" end="4"/>
                                            </p:txEl>
                                          </p:spTgt>
                                        </p:tgtEl>
                                      </p:cBhvr>
                                    </p:animEffect>
                                    <p:anim calcmode="lin" valueType="num">
                                      <p:cBhvr>
                                        <p:cTn id="15" dur="1000" fill="hold"/>
                                        <p:tgtEl>
                                          <p:spTgt spid="78851">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885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1143000" y="2133600"/>
            <a:ext cx="10134600" cy="3733800"/>
          </a:xfrm>
        </p:spPr>
        <p:txBody>
          <a:bodyPr>
            <a:normAutofit/>
          </a:bodyPr>
          <a:lstStyle/>
          <a:p>
            <a:pPr eaLnBrk="1" hangingPunct="1">
              <a:buClr>
                <a:schemeClr val="accent2"/>
              </a:buClr>
              <a:buFont typeface="Wingdings" pitchFamily="2" charset="2"/>
              <a:buNone/>
            </a:pPr>
            <a:r>
              <a:rPr lang="en-US" altLang="en-US" b="1" dirty="0">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You need alternative format (large print or Braille)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2" pitchFamily="18"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Call your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election department to find out how you can get your ballot in alternate format.</a:t>
            </a:r>
          </a:p>
          <a:p>
            <a:pPr eaLnBrk="1" hangingPunct="1">
              <a:buClr>
                <a:schemeClr val="accent2"/>
              </a:buClr>
              <a:buFont typeface="Wingdings 2" pitchFamily="18" charset="2"/>
              <a:buNone/>
            </a:pP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a:t>
            </a: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p:txBody>
      </p:sp>
      <p:sp>
        <p:nvSpPr>
          <p:cNvPr id="11" name="Rectangle 2"/>
          <p:cNvSpPr txBox="1">
            <a:spLocks noChangeArrowheads="1"/>
          </p:cNvSpPr>
          <p:nvPr/>
        </p:nvSpPr>
        <p:spPr>
          <a:xfrm>
            <a:off x="1981200" y="457200"/>
            <a:ext cx="8305800" cy="1219200"/>
          </a:xfrm>
          <a:prstGeom prst="rect">
            <a:avLst/>
          </a:prstGeom>
        </p:spPr>
        <p:txBody>
          <a:bodyPr anchor="b">
            <a:noAutofit/>
          </a:bodyPr>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4210200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9875">
                                            <p:txEl>
                                              <p:pRg st="2" end="2"/>
                                            </p:txEl>
                                          </p:spTgt>
                                        </p:tgtEl>
                                        <p:attrNameLst>
                                          <p:attrName>style.visibility</p:attrName>
                                        </p:attrNameLst>
                                      </p:cBhvr>
                                      <p:to>
                                        <p:strVal val="visible"/>
                                      </p:to>
                                    </p:set>
                                    <p:animEffect transition="in" filter="fade">
                                      <p:cBhvr>
                                        <p:cTn id="7" dur="1000"/>
                                        <p:tgtEl>
                                          <p:spTgt spid="79875">
                                            <p:txEl>
                                              <p:pRg st="2" end="2"/>
                                            </p:txEl>
                                          </p:spTgt>
                                        </p:tgtEl>
                                      </p:cBhvr>
                                    </p:animEffect>
                                    <p:anim calcmode="lin" valueType="num">
                                      <p:cBhvr>
                                        <p:cTn id="8" dur="10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98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9875">
                                            <p:txEl>
                                              <p:pRg st="3" end="3"/>
                                            </p:txEl>
                                          </p:spTgt>
                                        </p:tgtEl>
                                        <p:attrNameLst>
                                          <p:attrName>style.visibility</p:attrName>
                                        </p:attrNameLst>
                                      </p:cBhvr>
                                      <p:to>
                                        <p:strVal val="visible"/>
                                      </p:to>
                                    </p:set>
                                    <p:animEffect transition="in" filter="fade">
                                      <p:cBhvr>
                                        <p:cTn id="14" dur="1000"/>
                                        <p:tgtEl>
                                          <p:spTgt spid="79875">
                                            <p:txEl>
                                              <p:pRg st="3" end="3"/>
                                            </p:txEl>
                                          </p:spTgt>
                                        </p:tgtEl>
                                      </p:cBhvr>
                                    </p:animEffect>
                                    <p:anim calcmode="lin" valueType="num">
                                      <p:cBhvr>
                                        <p:cTn id="15" dur="1000" fill="hold"/>
                                        <p:tgtEl>
                                          <p:spTgt spid="7987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98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1143000" y="1981200"/>
            <a:ext cx="9906000" cy="4724400"/>
          </a:xfrm>
        </p:spPr>
        <p:txBody>
          <a:bodyPr>
            <a:normAutofit fontScale="77500" lnSpcReduction="20000"/>
          </a:bodyPr>
          <a:lstStyle/>
          <a:p>
            <a:pPr marL="265176" indent="-265176">
              <a:buClr>
                <a:schemeClr val="accent2"/>
              </a:buClr>
              <a:buNone/>
              <a:defRPr/>
            </a:pPr>
            <a:r>
              <a:rPr lang="en-US" b="1" dirty="0">
                <a:ea typeface="ＭＳ Ｐゴシック" pitchFamily="34" charset="-128"/>
              </a:rPr>
              <a:t>	</a:t>
            </a:r>
            <a:r>
              <a:rPr lang="en-US" sz="4100"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sz="4100" dirty="0">
                <a:solidFill>
                  <a:schemeClr val="bg1"/>
                </a:solidFill>
                <a:latin typeface="Arial" panose="020B0604020202020204" pitchFamily="34" charset="0"/>
                <a:ea typeface="ＭＳ Ｐゴシック" pitchFamily="34" charset="-128"/>
                <a:cs typeface="Arial" panose="020B0604020202020204" pitchFamily="34" charset="0"/>
              </a:rPr>
              <a:t> Someone says they will give you a ride to the polling place if you </a:t>
            </a:r>
            <a:r>
              <a:rPr lang="en-US" sz="4100" dirty="0" smtClean="0">
                <a:solidFill>
                  <a:schemeClr val="bg1"/>
                </a:solidFill>
                <a:latin typeface="Arial" panose="020B0604020202020204" pitchFamily="34" charset="0"/>
                <a:ea typeface="ＭＳ Ｐゴシック" pitchFamily="34" charset="-128"/>
                <a:cs typeface="Arial" panose="020B0604020202020204" pitchFamily="34" charset="0"/>
              </a:rPr>
              <a:t>vote </a:t>
            </a:r>
            <a:r>
              <a:rPr lang="en-US" sz="4100" dirty="0">
                <a:solidFill>
                  <a:schemeClr val="bg1"/>
                </a:solidFill>
                <a:latin typeface="Arial" panose="020B0604020202020204" pitchFamily="34" charset="0"/>
                <a:ea typeface="ＭＳ Ｐゴシック" pitchFamily="34" charset="-128"/>
                <a:cs typeface="Arial" panose="020B0604020202020204" pitchFamily="34" charset="0"/>
              </a:rPr>
              <a:t>for the person or issue they want.                                                           </a:t>
            </a:r>
          </a:p>
          <a:p>
            <a:pPr marL="265176" indent="-265176">
              <a:buClr>
                <a:schemeClr val="accent2"/>
              </a:buClr>
              <a:buNone/>
              <a:defRPr/>
            </a:pPr>
            <a:endParaRPr lang="en-US" sz="4100" dirty="0">
              <a:solidFill>
                <a:schemeClr val="bg1"/>
              </a:solidFill>
              <a:latin typeface="Arial" panose="020B0604020202020204" pitchFamily="34" charset="0"/>
              <a:ea typeface="ＭＳ Ｐゴシック" pitchFamily="34" charset="-128"/>
              <a:cs typeface="Arial" panose="020B0604020202020204" pitchFamily="34" charset="0"/>
            </a:endParaRPr>
          </a:p>
          <a:p>
            <a:pPr marL="265176" indent="-265176">
              <a:buClr>
                <a:schemeClr val="accent2"/>
              </a:buClr>
              <a:buNone/>
              <a:defRPr/>
            </a:pPr>
            <a:r>
              <a:rPr lang="en-US" sz="4100" dirty="0">
                <a:solidFill>
                  <a:schemeClr val="bg1"/>
                </a:solidFill>
                <a:latin typeface="Arial" panose="020B0604020202020204" pitchFamily="34" charset="0"/>
                <a:ea typeface="ＭＳ Ｐゴシック" pitchFamily="34" charset="-128"/>
                <a:cs typeface="Arial" panose="020B0604020202020204" pitchFamily="34" charset="0"/>
              </a:rPr>
              <a:t>	</a:t>
            </a:r>
            <a:r>
              <a:rPr lang="en-US" sz="4100"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sz="4100" dirty="0">
                <a:solidFill>
                  <a:schemeClr val="bg1"/>
                </a:solidFill>
                <a:latin typeface="Arial" panose="020B0604020202020204" pitchFamily="34" charset="0"/>
                <a:ea typeface="ＭＳ Ｐゴシック" pitchFamily="34" charset="-128"/>
                <a:cs typeface="Arial" panose="020B0604020202020204" pitchFamily="34" charset="0"/>
              </a:rPr>
              <a:t>: Ask someone else to take you, or </a:t>
            </a:r>
            <a:r>
              <a:rPr lang="en-US" sz="4100" dirty="0" smtClean="0">
                <a:solidFill>
                  <a:schemeClr val="bg1"/>
                </a:solidFill>
                <a:latin typeface="Arial" panose="020B0604020202020204" pitchFamily="34" charset="0"/>
                <a:ea typeface="ＭＳ Ｐゴシック" pitchFamily="34" charset="-128"/>
                <a:cs typeface="Arial" panose="020B0604020202020204" pitchFamily="34" charset="0"/>
              </a:rPr>
              <a:t>check with your </a:t>
            </a:r>
            <a:r>
              <a:rPr lang="en-US" sz="4100" dirty="0">
                <a:solidFill>
                  <a:schemeClr val="bg1"/>
                </a:solidFill>
                <a:latin typeface="Arial" panose="020B0604020202020204" pitchFamily="34" charset="0"/>
                <a:ea typeface="ＭＳ Ｐゴシック" pitchFamily="34" charset="-128"/>
                <a:cs typeface="Arial" panose="020B0604020202020204" pitchFamily="34" charset="0"/>
              </a:rPr>
              <a:t>political </a:t>
            </a:r>
            <a:r>
              <a:rPr lang="en-US" sz="4100" dirty="0" smtClean="0">
                <a:solidFill>
                  <a:schemeClr val="bg1"/>
                </a:solidFill>
                <a:latin typeface="Arial" panose="020B0604020202020204" pitchFamily="34" charset="0"/>
                <a:ea typeface="ＭＳ Ｐゴシック" pitchFamily="34" charset="-128"/>
                <a:cs typeface="Arial" panose="020B0604020202020204" pitchFamily="34" charset="0"/>
              </a:rPr>
              <a:t>party. Plan </a:t>
            </a:r>
            <a:r>
              <a:rPr lang="en-US" sz="4100" dirty="0">
                <a:solidFill>
                  <a:schemeClr val="bg1"/>
                </a:solidFill>
                <a:latin typeface="Arial" panose="020B0604020202020204" pitchFamily="34" charset="0"/>
                <a:ea typeface="ＭＳ Ｐゴシック" pitchFamily="34" charset="-128"/>
                <a:cs typeface="Arial" panose="020B0604020202020204" pitchFamily="34" charset="0"/>
              </a:rPr>
              <a:t>ahead. </a:t>
            </a:r>
            <a:endParaRPr lang="en-US" sz="4100" dirty="0" smtClean="0">
              <a:solidFill>
                <a:schemeClr val="bg1"/>
              </a:solidFill>
              <a:latin typeface="Arial" panose="020B0604020202020204" pitchFamily="34" charset="0"/>
              <a:ea typeface="ＭＳ Ｐゴシック" pitchFamily="34" charset="-128"/>
              <a:cs typeface="Arial" panose="020B0604020202020204" pitchFamily="34" charset="0"/>
            </a:endParaRPr>
          </a:p>
          <a:p>
            <a:pPr marL="265176" indent="-265176">
              <a:buClr>
                <a:schemeClr val="accent2"/>
              </a:buClr>
              <a:buNone/>
              <a:defRPr/>
            </a:pPr>
            <a:endParaRPr lang="en-US" sz="4100" dirty="0">
              <a:solidFill>
                <a:schemeClr val="bg1"/>
              </a:solidFill>
              <a:latin typeface="Arial" panose="020B0604020202020204" pitchFamily="34" charset="0"/>
              <a:ea typeface="ＭＳ Ｐゴシック" pitchFamily="34" charset="-128"/>
              <a:cs typeface="Arial" panose="020B0604020202020204" pitchFamily="34" charset="0"/>
            </a:endParaRPr>
          </a:p>
          <a:p>
            <a:pPr marL="265176" indent="-265176">
              <a:buClr>
                <a:schemeClr val="accent2"/>
              </a:buClr>
              <a:buNone/>
              <a:defRPr/>
            </a:pPr>
            <a:r>
              <a:rPr lang="en-US" sz="4100" dirty="0" smtClean="0">
                <a:solidFill>
                  <a:schemeClr val="bg1"/>
                </a:solidFill>
                <a:latin typeface="Arial" panose="020B0604020202020204" pitchFamily="34" charset="0"/>
                <a:ea typeface="ＭＳ Ｐゴシック" pitchFamily="34" charset="-128"/>
                <a:cs typeface="Arial" panose="020B0604020202020204" pitchFamily="34" charset="0"/>
              </a:rPr>
              <a:t>   If </a:t>
            </a:r>
            <a:r>
              <a:rPr lang="en-US" sz="4100" dirty="0">
                <a:solidFill>
                  <a:schemeClr val="bg1"/>
                </a:solidFill>
                <a:latin typeface="Arial" panose="020B0604020202020204" pitchFamily="34" charset="0"/>
                <a:ea typeface="ＭＳ Ｐゴシック" pitchFamily="34" charset="-128"/>
                <a:cs typeface="Arial" panose="020B0604020202020204" pitchFamily="34" charset="0"/>
              </a:rPr>
              <a:t>this is the only ride you can </a:t>
            </a:r>
            <a:r>
              <a:rPr lang="en-US" sz="4100" dirty="0" smtClean="0">
                <a:solidFill>
                  <a:schemeClr val="bg1"/>
                </a:solidFill>
                <a:latin typeface="Arial" panose="020B0604020202020204" pitchFamily="34" charset="0"/>
                <a:ea typeface="ＭＳ Ｐゴシック" pitchFamily="34" charset="-128"/>
                <a:cs typeface="Arial" panose="020B0604020202020204" pitchFamily="34" charset="0"/>
              </a:rPr>
              <a:t>get, let </a:t>
            </a:r>
            <a:r>
              <a:rPr lang="en-US" sz="4100" dirty="0">
                <a:solidFill>
                  <a:schemeClr val="bg1"/>
                </a:solidFill>
                <a:latin typeface="Arial" panose="020B0604020202020204" pitchFamily="34" charset="0"/>
                <a:ea typeface="ＭＳ Ｐゴシック" pitchFamily="34" charset="-128"/>
                <a:cs typeface="Arial" panose="020B0604020202020204" pitchFamily="34" charset="0"/>
              </a:rPr>
              <a:t>them drive you, ask them to wait outside, and vote for the person or issue you want</a:t>
            </a:r>
            <a:r>
              <a:rPr lang="en-US" sz="4100" dirty="0" smtClean="0">
                <a:solidFill>
                  <a:schemeClr val="bg1"/>
                </a:solidFill>
                <a:latin typeface="Arial" panose="020B0604020202020204" pitchFamily="34" charset="0"/>
                <a:ea typeface="ＭＳ Ｐゴシック" pitchFamily="34" charset="-128"/>
                <a:cs typeface="Arial" panose="020B0604020202020204" pitchFamily="34" charset="0"/>
              </a:rPr>
              <a:t>.</a:t>
            </a:r>
            <a:endParaRPr lang="en-US" sz="4100" dirty="0">
              <a:solidFill>
                <a:schemeClr val="bg1"/>
              </a:solidFill>
              <a:latin typeface="Arial" panose="020B0604020202020204" pitchFamily="34" charset="0"/>
              <a:ea typeface="ＭＳ Ｐゴシック" pitchFamily="34" charset="-128"/>
              <a:cs typeface="Arial" panose="020B0604020202020204" pitchFamily="34" charset="0"/>
            </a:endParaRPr>
          </a:p>
        </p:txBody>
      </p:sp>
      <p:sp>
        <p:nvSpPr>
          <p:cNvPr id="11" name="Rectangle 2"/>
          <p:cNvSpPr txBox="1">
            <a:spLocks noChangeArrowheads="1"/>
          </p:cNvSpPr>
          <p:nvPr/>
        </p:nvSpPr>
        <p:spPr>
          <a:xfrm>
            <a:off x="1981200" y="457200"/>
            <a:ext cx="8229600" cy="11430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4122659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0899">
                                            <p:txEl>
                                              <p:pRg st="2" end="2"/>
                                            </p:txEl>
                                          </p:spTgt>
                                        </p:tgtEl>
                                        <p:attrNameLst>
                                          <p:attrName>style.visibility</p:attrName>
                                        </p:attrNameLst>
                                      </p:cBhvr>
                                      <p:to>
                                        <p:strVal val="visible"/>
                                      </p:to>
                                    </p:set>
                                    <p:animEffect transition="in" filter="fade">
                                      <p:cBhvr>
                                        <p:cTn id="7" dur="1000"/>
                                        <p:tgtEl>
                                          <p:spTgt spid="80899">
                                            <p:txEl>
                                              <p:pRg st="2" end="2"/>
                                            </p:txEl>
                                          </p:spTgt>
                                        </p:tgtEl>
                                      </p:cBhvr>
                                    </p:animEffect>
                                    <p:anim calcmode="lin" valueType="num">
                                      <p:cBhvr>
                                        <p:cTn id="8" dur="10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08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0899">
                                            <p:txEl>
                                              <p:pRg st="4" end="4"/>
                                            </p:txEl>
                                          </p:spTgt>
                                        </p:tgtEl>
                                        <p:attrNameLst>
                                          <p:attrName>style.visibility</p:attrName>
                                        </p:attrNameLst>
                                      </p:cBhvr>
                                      <p:to>
                                        <p:strVal val="visible"/>
                                      </p:to>
                                    </p:set>
                                    <p:animEffect transition="in" filter="fade">
                                      <p:cBhvr>
                                        <p:cTn id="14" dur="1000"/>
                                        <p:tgtEl>
                                          <p:spTgt spid="80899">
                                            <p:txEl>
                                              <p:pRg st="4" end="4"/>
                                            </p:txEl>
                                          </p:spTgt>
                                        </p:tgtEl>
                                      </p:cBhvr>
                                    </p:animEffect>
                                    <p:anim calcmode="lin" valueType="num">
                                      <p:cBhvr>
                                        <p:cTn id="15" dur="1000" fill="hold"/>
                                        <p:tgtEl>
                                          <p:spTgt spid="80899">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808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1143000" y="2133600"/>
            <a:ext cx="10439400" cy="3733800"/>
          </a:xfrm>
        </p:spPr>
        <p:txBody>
          <a:bodyPr/>
          <a:lstStyle/>
          <a:p>
            <a:pPr eaLnBrk="1" hangingPunct="1">
              <a:buClr>
                <a:schemeClr val="accent2"/>
              </a:buClr>
              <a:buFont typeface="Wingdings" pitchFamily="2"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Your support person says they want to go in the voting booth with you but you don’t want them to.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Say, “I want to try to handle it myself.” </a:t>
            </a:r>
          </a:p>
        </p:txBody>
      </p:sp>
      <p:sp>
        <p:nvSpPr>
          <p:cNvPr id="11" name="Rectangle 2"/>
          <p:cNvSpPr txBox="1">
            <a:spLocks noChangeArrowheads="1"/>
          </p:cNvSpPr>
          <p:nvPr/>
        </p:nvSpPr>
        <p:spPr>
          <a:xfrm>
            <a:off x="1981200" y="457200"/>
            <a:ext cx="8229600" cy="1219200"/>
          </a:xfrm>
          <a:prstGeom prst="rect">
            <a:avLst/>
          </a:prstGeom>
        </p:spPr>
        <p:txBody>
          <a:bodyPr anchor="b">
            <a:noAutofit/>
          </a:bodyPr>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840187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23">
                                            <p:txEl>
                                              <p:pRg st="2" end="2"/>
                                            </p:txEl>
                                          </p:spTgt>
                                        </p:tgtEl>
                                        <p:attrNameLst>
                                          <p:attrName>style.visibility</p:attrName>
                                        </p:attrNameLst>
                                      </p:cBhvr>
                                      <p:to>
                                        <p:strVal val="visible"/>
                                      </p:to>
                                    </p:set>
                                    <p:animEffect transition="in" filter="fade">
                                      <p:cBhvr>
                                        <p:cTn id="7" dur="1000"/>
                                        <p:tgtEl>
                                          <p:spTgt spid="81923">
                                            <p:txEl>
                                              <p:pRg st="2" end="2"/>
                                            </p:txEl>
                                          </p:spTgt>
                                        </p:tgtEl>
                                      </p:cBhvr>
                                    </p:animEffect>
                                    <p:anim calcmode="lin" valueType="num">
                                      <p:cBhvr>
                                        <p:cTn id="8" dur="10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chemeClr val="bg1"/>
                </a:solidFill>
                <a:latin typeface="Arial" panose="020B0604020202020204" pitchFamily="34" charset="0"/>
                <a:cs typeface="Arial" panose="020B0604020202020204" pitchFamily="34" charset="0"/>
              </a:rPr>
              <a:t>Instructions on 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828800"/>
            <a:ext cx="10439400" cy="4297364"/>
          </a:xfrm>
        </p:spPr>
        <p:txBody>
          <a:bodyPr/>
          <a:lstStyle/>
          <a:p>
            <a:pPr>
              <a:buBlip>
                <a:blip r:embed="rId2"/>
              </a:buBlip>
            </a:pPr>
            <a:r>
              <a:rPr lang="en-US" dirty="0">
                <a:solidFill>
                  <a:schemeClr val="bg1"/>
                </a:solidFill>
                <a:latin typeface="Arial" panose="020B0604020202020204" pitchFamily="34" charset="0"/>
                <a:cs typeface="Arial" panose="020B0604020202020204" pitchFamily="34" charset="0"/>
              </a:rPr>
              <a:t>Sometimes things will get in your way when you go out to vote. </a:t>
            </a:r>
            <a:endParaRPr lang="en-US" dirty="0" smtClean="0">
              <a:solidFill>
                <a:schemeClr val="bg1"/>
              </a:solidFill>
              <a:latin typeface="Arial" panose="020B0604020202020204" pitchFamily="34" charset="0"/>
              <a:cs typeface="Arial" panose="020B0604020202020204" pitchFamily="34" charset="0"/>
            </a:endParaRPr>
          </a:p>
          <a:p>
            <a:pPr>
              <a:buBlip>
                <a:blip r:embed="rId2"/>
              </a:buBlip>
            </a:pPr>
            <a:r>
              <a:rPr lang="en-US" dirty="0" smtClean="0">
                <a:solidFill>
                  <a:schemeClr val="bg1"/>
                </a:solidFill>
                <a:latin typeface="Arial" panose="020B0604020202020204" pitchFamily="34" charset="0"/>
                <a:cs typeface="Arial" panose="020B0604020202020204" pitchFamily="34" charset="0"/>
              </a:rPr>
              <a:t>We </a:t>
            </a:r>
            <a:r>
              <a:rPr lang="en-US" dirty="0">
                <a:solidFill>
                  <a:schemeClr val="bg1"/>
                </a:solidFill>
                <a:latin typeface="Arial" panose="020B0604020202020204" pitchFamily="34" charset="0"/>
                <a:cs typeface="Arial" panose="020B0604020202020204" pitchFamily="34" charset="0"/>
              </a:rPr>
              <a:t>are going to talk about how you can deal with these problems</a:t>
            </a:r>
            <a:r>
              <a:rPr lang="en-US" dirty="0" smtClean="0">
                <a:solidFill>
                  <a:schemeClr val="bg1"/>
                </a:solidFill>
                <a:latin typeface="Arial" panose="020B0604020202020204" pitchFamily="34" charset="0"/>
                <a:cs typeface="Arial" panose="020B0604020202020204" pitchFamily="34" charset="0"/>
              </a:rPr>
              <a:t>.  </a:t>
            </a:r>
          </a:p>
          <a:p>
            <a:pPr>
              <a:buBlip>
                <a:blip r:embed="rId2"/>
              </a:buBlip>
            </a:pPr>
            <a:r>
              <a:rPr lang="en-US" dirty="0" smtClean="0">
                <a:solidFill>
                  <a:schemeClr val="bg1"/>
                </a:solidFill>
                <a:latin typeface="Arial" panose="020B0604020202020204" pitchFamily="34" charset="0"/>
                <a:cs typeface="Arial" panose="020B0604020202020204" pitchFamily="34" charset="0"/>
              </a:rPr>
              <a:t>Here </a:t>
            </a:r>
            <a:r>
              <a:rPr lang="en-US" dirty="0">
                <a:solidFill>
                  <a:schemeClr val="bg1"/>
                </a:solidFill>
                <a:latin typeface="Arial" panose="020B0604020202020204" pitchFamily="34" charset="0"/>
                <a:cs typeface="Arial" panose="020B0604020202020204" pitchFamily="34" charset="0"/>
              </a:rPr>
              <a:t>are some examples and ways to get  around those problems</a:t>
            </a:r>
            <a:r>
              <a:rPr lang="en-US" dirty="0" smtClean="0">
                <a:solidFill>
                  <a:schemeClr val="bg1"/>
                </a:solidFill>
                <a:latin typeface="Arial" panose="020B0604020202020204" pitchFamily="34" charset="0"/>
                <a:cs typeface="Arial" panose="020B0604020202020204" pitchFamily="34" charset="0"/>
              </a:rPr>
              <a:t>.</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9905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1143000" y="2133600"/>
            <a:ext cx="10515600" cy="3733800"/>
          </a:xfrm>
        </p:spPr>
        <p:txBody>
          <a:bodyPr/>
          <a:lstStyle/>
          <a:p>
            <a:pPr eaLnBrk="1" hangingPunct="1">
              <a:buClr>
                <a:schemeClr val="accent2"/>
              </a:buClr>
              <a:buFont typeface="Wingdings" pitchFamily="2" charset="2"/>
              <a:buNone/>
            </a:pPr>
            <a:r>
              <a:rPr lang="en-US" altLang="en-US" b="1" dirty="0">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The poll worker asks where your guardian is.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Tell them you do not need a guardian to vote. Tell them you know about the issues and the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candidates.  HAVA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says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you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have the right to vote.</a:t>
            </a:r>
          </a:p>
          <a:p>
            <a:pPr eaLnBrk="1" hangingPunct="1">
              <a:buClr>
                <a:schemeClr val="accent2"/>
              </a:buClr>
              <a:buFont typeface="Wingdings" pitchFamily="2" charset="2"/>
              <a:buNone/>
            </a:pPr>
            <a:endParaRPr lang="en-US" altLang="en-US" sz="1400" dirty="0">
              <a:solidFill>
                <a:srgbClr val="002060"/>
              </a:solidFill>
              <a:ea typeface="ＭＳ Ｐゴシック" pitchFamily="34" charset="-128"/>
            </a:endParaRPr>
          </a:p>
        </p:txBody>
      </p:sp>
      <p:sp>
        <p:nvSpPr>
          <p:cNvPr id="11" name="Rectangle 2"/>
          <p:cNvSpPr txBox="1">
            <a:spLocks noChangeArrowheads="1"/>
          </p:cNvSpPr>
          <p:nvPr/>
        </p:nvSpPr>
        <p:spPr>
          <a:xfrm>
            <a:off x="1981200" y="457200"/>
            <a:ext cx="8229600" cy="12192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443475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2947">
                                            <p:txEl>
                                              <p:pRg st="2" end="2"/>
                                            </p:txEl>
                                          </p:spTgt>
                                        </p:tgtEl>
                                        <p:attrNameLst>
                                          <p:attrName>style.visibility</p:attrName>
                                        </p:attrNameLst>
                                      </p:cBhvr>
                                      <p:to>
                                        <p:strVal val="visible"/>
                                      </p:to>
                                    </p:set>
                                    <p:animEffect transition="in" filter="fade">
                                      <p:cBhvr>
                                        <p:cTn id="7" dur="1000"/>
                                        <p:tgtEl>
                                          <p:spTgt spid="82947">
                                            <p:txEl>
                                              <p:pRg st="2" end="2"/>
                                            </p:txEl>
                                          </p:spTgt>
                                        </p:tgtEl>
                                      </p:cBhvr>
                                    </p:animEffect>
                                    <p:anim calcmode="lin" valueType="num">
                                      <p:cBhvr>
                                        <p:cTn id="8" dur="1000" fill="hold"/>
                                        <p:tgtEl>
                                          <p:spTgt spid="8294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29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a:xfrm>
            <a:off x="1143000" y="2133600"/>
            <a:ext cx="10439400" cy="4191000"/>
          </a:xfrm>
        </p:spPr>
        <p:txBody>
          <a:bodyPr>
            <a:normAutofit/>
          </a:bodyPr>
          <a:lstStyle/>
          <a:p>
            <a:pPr eaLnBrk="1" hangingPunct="1">
              <a:buClr>
                <a:schemeClr val="accent2"/>
              </a:buClr>
              <a:buFont typeface="Wingdings" pitchFamily="2"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The poll worker says you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can not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vote.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Ask the poll worker to explain why you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can not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vote. </a:t>
            </a:r>
            <a:endPar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   An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example might be you moved and forgot to update your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address or you changed your name.</a:t>
            </a: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p:txBody>
      </p:sp>
      <p:sp>
        <p:nvSpPr>
          <p:cNvPr id="11" name="Rectangle 2"/>
          <p:cNvSpPr txBox="1">
            <a:spLocks noChangeArrowheads="1"/>
          </p:cNvSpPr>
          <p:nvPr/>
        </p:nvSpPr>
        <p:spPr>
          <a:xfrm>
            <a:off x="2057401" y="404813"/>
            <a:ext cx="8215313" cy="12954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027323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3971">
                                            <p:txEl>
                                              <p:pRg st="2" end="2"/>
                                            </p:txEl>
                                          </p:spTgt>
                                        </p:tgtEl>
                                        <p:attrNameLst>
                                          <p:attrName>style.visibility</p:attrName>
                                        </p:attrNameLst>
                                      </p:cBhvr>
                                      <p:to>
                                        <p:strVal val="visible"/>
                                      </p:to>
                                    </p:set>
                                    <p:animEffect transition="in" filter="fade">
                                      <p:cBhvr>
                                        <p:cTn id="7" dur="1000"/>
                                        <p:tgtEl>
                                          <p:spTgt spid="83971">
                                            <p:txEl>
                                              <p:pRg st="2" end="2"/>
                                            </p:txEl>
                                          </p:spTgt>
                                        </p:tgtEl>
                                      </p:cBhvr>
                                    </p:animEffect>
                                    <p:anim calcmode="lin" valueType="num">
                                      <p:cBhvr>
                                        <p:cTn id="8" dur="1000" fill="hold"/>
                                        <p:tgtEl>
                                          <p:spTgt spid="8397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39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3971">
                                            <p:txEl>
                                              <p:pRg st="4" end="4"/>
                                            </p:txEl>
                                          </p:spTgt>
                                        </p:tgtEl>
                                        <p:attrNameLst>
                                          <p:attrName>style.visibility</p:attrName>
                                        </p:attrNameLst>
                                      </p:cBhvr>
                                      <p:to>
                                        <p:strVal val="visible"/>
                                      </p:to>
                                    </p:set>
                                    <p:animEffect transition="in" filter="fade">
                                      <p:cBhvr>
                                        <p:cTn id="14" dur="1000"/>
                                        <p:tgtEl>
                                          <p:spTgt spid="83971">
                                            <p:txEl>
                                              <p:pRg st="4" end="4"/>
                                            </p:txEl>
                                          </p:spTgt>
                                        </p:tgtEl>
                                      </p:cBhvr>
                                    </p:animEffect>
                                    <p:anim calcmode="lin" valueType="num">
                                      <p:cBhvr>
                                        <p:cTn id="15" dur="1000" fill="hold"/>
                                        <p:tgtEl>
                                          <p:spTgt spid="83971">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839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1066800" y="2133600"/>
            <a:ext cx="10515600" cy="3733800"/>
          </a:xfrm>
        </p:spPr>
        <p:txBody>
          <a:bodyPr/>
          <a:lstStyle/>
          <a:p>
            <a:pPr eaLnBrk="1" hangingPunct="1">
              <a:buClr>
                <a:schemeClr val="accent2"/>
              </a:buClr>
              <a:buFont typeface="Wingdings" pitchFamily="2" charset="2"/>
              <a:buNone/>
            </a:pPr>
            <a:r>
              <a:rPr lang="en-US" altLang="en-US" b="1" dirty="0">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If the poll worker says you still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can not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vote after showing you the proof.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Ask the poll worker for a provisional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ballot.  Check with your election department to see when you vote was counted.</a:t>
            </a: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p:txBody>
      </p:sp>
      <p:sp>
        <p:nvSpPr>
          <p:cNvPr id="11" name="Rectangle 2"/>
          <p:cNvSpPr txBox="1">
            <a:spLocks noChangeArrowheads="1"/>
          </p:cNvSpPr>
          <p:nvPr/>
        </p:nvSpPr>
        <p:spPr>
          <a:xfrm>
            <a:off x="1981200" y="457200"/>
            <a:ext cx="8229600" cy="12192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049004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995">
                                            <p:txEl>
                                              <p:pRg st="2" end="2"/>
                                            </p:txEl>
                                          </p:spTgt>
                                        </p:tgtEl>
                                        <p:attrNameLst>
                                          <p:attrName>style.visibility</p:attrName>
                                        </p:attrNameLst>
                                      </p:cBhvr>
                                      <p:to>
                                        <p:strVal val="visible"/>
                                      </p:to>
                                    </p:set>
                                    <p:animEffect transition="in" filter="fade">
                                      <p:cBhvr>
                                        <p:cTn id="7" dur="1000"/>
                                        <p:tgtEl>
                                          <p:spTgt spid="84995">
                                            <p:txEl>
                                              <p:pRg st="2" end="2"/>
                                            </p:txEl>
                                          </p:spTgt>
                                        </p:tgtEl>
                                      </p:cBhvr>
                                    </p:animEffect>
                                    <p:anim calcmode="lin" valueType="num">
                                      <p:cBhvr>
                                        <p:cTn id="8" dur="1000" fill="hold"/>
                                        <p:tgtEl>
                                          <p:spTgt spid="849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49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Survey time</a:t>
            </a:r>
          </a:p>
        </p:txBody>
      </p:sp>
      <p:sp>
        <p:nvSpPr>
          <p:cNvPr id="3" name="Content Placeholder 2"/>
          <p:cNvSpPr>
            <a:spLocks noGrp="1"/>
          </p:cNvSpPr>
          <p:nvPr>
            <p:ph idx="1"/>
          </p:nvPr>
        </p:nvSpPr>
        <p:spPr>
          <a:xfrm>
            <a:off x="1143000" y="1600201"/>
            <a:ext cx="10439400" cy="4525963"/>
          </a:xfrm>
        </p:spPr>
        <p:txBody>
          <a:bodyPr/>
          <a:lstStyle/>
          <a:p>
            <a:pPr marL="0" indent="0">
              <a:buNone/>
            </a:pPr>
            <a:r>
              <a:rPr lang="en-US" dirty="0" smtClean="0">
                <a:solidFill>
                  <a:schemeClr val="bg1"/>
                </a:solidFill>
                <a:latin typeface="Arial" panose="020B0604020202020204" pitchFamily="34" charset="0"/>
                <a:cs typeface="Arial" panose="020B0604020202020204" pitchFamily="34" charset="0"/>
              </a:rPr>
              <a:t>Where do you get your information about candidates and issues?</a:t>
            </a:r>
          </a:p>
          <a:p>
            <a:r>
              <a:rPr lang="en-US" dirty="0" smtClean="0">
                <a:solidFill>
                  <a:schemeClr val="bg1"/>
                </a:solidFill>
                <a:latin typeface="Arial" panose="020B0604020202020204" pitchFamily="34" charset="0"/>
                <a:cs typeface="Arial" panose="020B0604020202020204" pitchFamily="34" charset="0"/>
              </a:rPr>
              <a:t>Social Media – internet, Twitter, </a:t>
            </a:r>
            <a:r>
              <a:rPr lang="en-US" dirty="0">
                <a:solidFill>
                  <a:schemeClr val="bg1"/>
                </a:solidFill>
                <a:latin typeface="Arial" panose="020B0604020202020204" pitchFamily="34" charset="0"/>
                <a:cs typeface="Arial" panose="020B0604020202020204" pitchFamily="34" charset="0"/>
              </a:rPr>
              <a:t>F</a:t>
            </a:r>
            <a:r>
              <a:rPr lang="en-US" dirty="0" smtClean="0">
                <a:solidFill>
                  <a:schemeClr val="bg1"/>
                </a:solidFill>
                <a:latin typeface="Arial" panose="020B0604020202020204" pitchFamily="34" charset="0"/>
                <a:cs typeface="Arial" panose="020B0604020202020204" pitchFamily="34" charset="0"/>
              </a:rPr>
              <a:t>acebook</a:t>
            </a:r>
          </a:p>
          <a:p>
            <a:r>
              <a:rPr lang="en-US" dirty="0" smtClean="0">
                <a:solidFill>
                  <a:schemeClr val="bg1"/>
                </a:solidFill>
                <a:latin typeface="Arial" panose="020B0604020202020204" pitchFamily="34" charset="0"/>
                <a:cs typeface="Arial" panose="020B0604020202020204" pitchFamily="34" charset="0"/>
              </a:rPr>
              <a:t>News and talk show</a:t>
            </a:r>
          </a:p>
          <a:p>
            <a:r>
              <a:rPr lang="en-US" dirty="0" smtClean="0">
                <a:solidFill>
                  <a:schemeClr val="bg1"/>
                </a:solidFill>
                <a:latin typeface="Arial" panose="020B0604020202020204" pitchFamily="34" charset="0"/>
                <a:cs typeface="Arial" panose="020B0604020202020204" pitchFamily="34" charset="0"/>
              </a:rPr>
              <a:t>Mailing ads</a:t>
            </a:r>
          </a:p>
          <a:p>
            <a:r>
              <a:rPr lang="en-US" dirty="0" smtClean="0">
                <a:solidFill>
                  <a:schemeClr val="bg1"/>
                </a:solidFill>
                <a:latin typeface="Arial" panose="020B0604020202020204" pitchFamily="34" charset="0"/>
                <a:cs typeface="Arial" panose="020B0604020202020204" pitchFamily="34" charset="0"/>
              </a:rPr>
              <a:t>Family and friends</a:t>
            </a:r>
          </a:p>
          <a:p>
            <a:r>
              <a:rPr lang="en-US" dirty="0" smtClean="0">
                <a:solidFill>
                  <a:schemeClr val="bg1"/>
                </a:solidFill>
                <a:latin typeface="Arial" panose="020B0604020202020204" pitchFamily="34" charset="0"/>
                <a:cs typeface="Arial" panose="020B0604020202020204" pitchFamily="34" charset="0"/>
              </a:rPr>
              <a:t>Co-workers</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6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981200" y="498476"/>
            <a:ext cx="8229600" cy="1177925"/>
          </a:xfrm>
        </p:spPr>
        <p:txBody>
          <a:bodyPr rtlCol="0">
            <a:noAutofit/>
          </a:bodyPr>
          <a:lstStyle/>
          <a:p>
            <a:pP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p>
        </p:txBody>
      </p:sp>
      <p:sp>
        <p:nvSpPr>
          <p:cNvPr id="65539" name="Rectangle 3"/>
          <p:cNvSpPr>
            <a:spLocks noGrp="1" noChangeArrowheads="1"/>
          </p:cNvSpPr>
          <p:nvPr>
            <p:ph idx="1"/>
          </p:nvPr>
        </p:nvSpPr>
        <p:spPr>
          <a:xfrm>
            <a:off x="1219200" y="2209800"/>
            <a:ext cx="10058400" cy="3657600"/>
          </a:xfrm>
        </p:spPr>
        <p:txBody>
          <a:bodyPr/>
          <a:lstStyle/>
          <a:p>
            <a:pPr eaLnBrk="1" hangingPunct="1">
              <a:lnSpc>
                <a:spcPct val="90000"/>
              </a:lnSpc>
              <a:buClr>
                <a:schemeClr val="accent2"/>
              </a:buClr>
              <a:buFont typeface="Wingdings" pitchFamily="2"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You are in the voting booth and you don’t know what to do. 		             </a:t>
            </a:r>
          </a:p>
          <a:p>
            <a:pPr eaLnBrk="1" hangingPunct="1">
              <a:lnSpc>
                <a:spcPct val="90000"/>
              </a:lnSpc>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lnSpc>
                <a:spcPct val="90000"/>
              </a:lnSpc>
              <a:buClr>
                <a:schemeClr val="accent2"/>
              </a:buClr>
              <a:buFont typeface="Wingdings" pitchFamily="2" charset="2"/>
              <a:buNone/>
            </a:pP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	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Bring support with you, ask a poll worker to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help</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a:t>
            </a:r>
            <a:endParaRPr lang="en-US" altLang="en-US" dirty="0">
              <a:solidFill>
                <a:srgbClr val="002060"/>
              </a:solidFill>
              <a:ea typeface="ＭＳ Ｐゴシック" pitchFamily="34" charset="-128"/>
            </a:endParaRPr>
          </a:p>
        </p:txBody>
      </p:sp>
    </p:spTree>
    <p:extLst>
      <p:ext uri="{BB962C8B-B14F-4D97-AF65-F5344CB8AC3E}">
        <p14:creationId xmlns:p14="http://schemas.microsoft.com/office/powerpoint/2010/main" val="1201381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animEffect transition="in" filter="fade">
                                      <p:cBhvr>
                                        <p:cTn id="7" dur="1000"/>
                                        <p:tgtEl>
                                          <p:spTgt spid="65539">
                                            <p:txEl>
                                              <p:pRg st="2" end="2"/>
                                            </p:txEl>
                                          </p:spTgt>
                                        </p:tgtEl>
                                      </p:cBhvr>
                                    </p:animEffect>
                                    <p:anim calcmode="lin" valueType="num">
                                      <p:cBhvr>
                                        <p:cTn id="8" dur="10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55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1143000" y="2133600"/>
            <a:ext cx="9982200" cy="3733800"/>
          </a:xfrm>
        </p:spPr>
        <p:txBody>
          <a:bodyPr/>
          <a:lstStyle/>
          <a:p>
            <a:pPr eaLnBrk="1" hangingPunct="1">
              <a:buClr>
                <a:schemeClr val="accent2"/>
              </a:buClr>
              <a:buFont typeface="Wingdings" pitchFamily="2"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No or limited accessible parking at the polling place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	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Ask if </a:t>
            </a:r>
            <a:r>
              <a:rPr lang="en-US" altLang="en-US" dirty="0" smtClean="0">
                <a:solidFill>
                  <a:schemeClr val="bg1"/>
                </a:solidFill>
                <a:latin typeface="Arial" panose="020B0604020202020204" pitchFamily="34" charset="0"/>
                <a:ea typeface="ＭＳ Ｐゴシック" pitchFamily="34" charset="-128"/>
                <a:cs typeface="Arial" panose="020B0604020202020204" pitchFamily="34" charset="0"/>
              </a:rPr>
              <a:t>street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parking is available. If no other street parking is available then ask the poll worker to come to your car so that you can vote.</a:t>
            </a:r>
            <a:endParaRPr lang="en-US" altLang="en-US" b="1" dirty="0">
              <a:solidFill>
                <a:schemeClr val="bg1"/>
              </a:solidFill>
              <a:latin typeface="Arial" panose="020B0604020202020204" pitchFamily="34" charset="0"/>
              <a:ea typeface="ＭＳ Ｐゴシック" pitchFamily="34" charset="-128"/>
              <a:cs typeface="Arial" panose="020B0604020202020204" pitchFamily="34" charset="0"/>
            </a:endParaRPr>
          </a:p>
        </p:txBody>
      </p:sp>
      <p:sp>
        <p:nvSpPr>
          <p:cNvPr id="11" name="Rectangle 2"/>
          <p:cNvSpPr txBox="1">
            <a:spLocks noChangeArrowheads="1"/>
          </p:cNvSpPr>
          <p:nvPr/>
        </p:nvSpPr>
        <p:spPr>
          <a:xfrm>
            <a:off x="1447800" y="430213"/>
            <a:ext cx="9906000" cy="12954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731213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fade">
                                      <p:cBhvr>
                                        <p:cTn id="7" dur="1000"/>
                                        <p:tgtEl>
                                          <p:spTgt spid="66563">
                                            <p:txEl>
                                              <p:pRg st="2" end="2"/>
                                            </p:txEl>
                                          </p:spTgt>
                                        </p:tgtEl>
                                      </p:cBhvr>
                                    </p:animEffect>
                                    <p:anim calcmode="lin" valueType="num">
                                      <p:cBhvr>
                                        <p:cTn id="8" dur="10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65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1143000" y="2209800"/>
            <a:ext cx="10363200" cy="3733800"/>
          </a:xfrm>
        </p:spPr>
        <p:txBody>
          <a:bodyPr/>
          <a:lstStyle/>
          <a:p>
            <a:pPr eaLnBrk="1" hangingPunct="1">
              <a:buClr>
                <a:schemeClr val="accent2"/>
              </a:buClr>
              <a:buFont typeface="Wingdings" pitchFamily="2"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Inaccessible route from the parking lot to the polling place door.                          </a:t>
            </a:r>
          </a:p>
          <a:p>
            <a:pPr eaLnBrk="1" hangingPunct="1">
              <a:buClr>
                <a:schemeClr val="accent2"/>
              </a:buClr>
              <a:buFont typeface="Wingdings" pitchFamily="2" charset="2"/>
              <a:buNone/>
            </a:pPr>
            <a:endParaRPr lang="en-US" altLang="en-US" dirty="0">
              <a:solidFill>
                <a:schemeClr val="bg1"/>
              </a:solidFill>
              <a:latin typeface="Arial" panose="020B0604020202020204" pitchFamily="34" charset="0"/>
              <a:ea typeface="ＭＳ Ｐゴシック" pitchFamily="34" charset="-128"/>
              <a:cs typeface="Arial" panose="020B0604020202020204" pitchFamily="34" charset="0"/>
            </a:endParaRPr>
          </a:p>
          <a:p>
            <a:pPr eaLnBrk="1" hangingPunct="1">
              <a:buClr>
                <a:schemeClr val="accent2"/>
              </a:buClr>
              <a:buFont typeface="Wingdings" pitchFamily="2" charset="2"/>
              <a:buNone/>
            </a:pP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	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Ask about other ways to get in into the building.</a:t>
            </a:r>
          </a:p>
          <a:p>
            <a:pPr eaLnBrk="1" hangingPunct="1">
              <a:buClr>
                <a:schemeClr val="accent2"/>
              </a:buClr>
              <a:buFont typeface="Wingdings" pitchFamily="2" charset="2"/>
              <a:buNone/>
            </a:pPr>
            <a:endParaRPr lang="en-US" altLang="en-US" dirty="0">
              <a:solidFill>
                <a:srgbClr val="002060"/>
              </a:solidFill>
              <a:ea typeface="ＭＳ Ｐゴシック" pitchFamily="34" charset="-128"/>
            </a:endParaRPr>
          </a:p>
        </p:txBody>
      </p:sp>
      <p:sp>
        <p:nvSpPr>
          <p:cNvPr id="8" name="Rectangle 2"/>
          <p:cNvSpPr txBox="1">
            <a:spLocks noChangeArrowheads="1"/>
          </p:cNvSpPr>
          <p:nvPr/>
        </p:nvSpPr>
        <p:spPr>
          <a:xfrm>
            <a:off x="1981200" y="482600"/>
            <a:ext cx="8229600" cy="11938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97321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7587">
                                            <p:txEl>
                                              <p:pRg st="2" end="2"/>
                                            </p:txEl>
                                          </p:spTgt>
                                        </p:tgtEl>
                                        <p:attrNameLst>
                                          <p:attrName>style.visibility</p:attrName>
                                        </p:attrNameLst>
                                      </p:cBhvr>
                                      <p:to>
                                        <p:strVal val="visible"/>
                                      </p:to>
                                    </p:set>
                                    <p:animEffect transition="in" filter="fade">
                                      <p:cBhvr>
                                        <p:cTn id="7" dur="1000"/>
                                        <p:tgtEl>
                                          <p:spTgt spid="67587">
                                            <p:txEl>
                                              <p:pRg st="2" end="2"/>
                                            </p:txEl>
                                          </p:spTgt>
                                        </p:tgtEl>
                                      </p:cBhvr>
                                    </p:animEffect>
                                    <p:anim calcmode="lin" valueType="num">
                                      <p:cBhvr>
                                        <p:cTn id="8" dur="10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75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1143000" y="2133600"/>
            <a:ext cx="10287000" cy="4038600"/>
          </a:xfrm>
        </p:spPr>
        <p:txBody>
          <a:bodyPr>
            <a:normAutofit/>
          </a:bodyPr>
          <a:lstStyle/>
          <a:p>
            <a:pPr marL="457200" indent="-457200">
              <a:buClr>
                <a:schemeClr val="accent2"/>
              </a:buClr>
              <a:buNone/>
              <a:defRPr/>
            </a:pPr>
            <a:r>
              <a:rPr lang="en-US" b="1" dirty="0">
                <a:solidFill>
                  <a:srgbClr val="002060"/>
                </a:solidFill>
                <a:ea typeface="ＭＳ Ｐゴシック" pitchFamily="34" charset="-128"/>
              </a:rPr>
              <a:t>	</a:t>
            </a:r>
            <a:r>
              <a:rPr 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dirty="0">
                <a:solidFill>
                  <a:schemeClr val="bg1"/>
                </a:solidFill>
                <a:latin typeface="Arial" panose="020B0604020202020204" pitchFamily="34" charset="0"/>
                <a:ea typeface="ＭＳ Ｐゴシック" pitchFamily="34" charset="-128"/>
                <a:cs typeface="Arial" panose="020B0604020202020204" pitchFamily="34" charset="0"/>
              </a:rPr>
              <a:t> Poll worker can not read your writing.  </a:t>
            </a:r>
          </a:p>
          <a:p>
            <a:pPr marL="457200" indent="-457200">
              <a:buClr>
                <a:schemeClr val="accent2"/>
              </a:buClr>
              <a:buNone/>
              <a:defRPr/>
            </a:pPr>
            <a:r>
              <a:rPr lang="en-US" dirty="0">
                <a:solidFill>
                  <a:schemeClr val="bg1"/>
                </a:solidFill>
                <a:latin typeface="Arial" panose="020B0604020202020204" pitchFamily="34" charset="0"/>
                <a:ea typeface="ＭＳ Ｐゴシック" pitchFamily="34" charset="-128"/>
                <a:cs typeface="Arial" panose="020B0604020202020204" pitchFamily="34" charset="0"/>
              </a:rPr>
              <a:t>                                       </a:t>
            </a:r>
          </a:p>
          <a:p>
            <a:pPr marL="457200" indent="-457200">
              <a:buClr>
                <a:schemeClr val="accent2"/>
              </a:buClr>
              <a:buNone/>
              <a:defRPr/>
            </a:pPr>
            <a:r>
              <a:rPr lang="en-US" dirty="0">
                <a:solidFill>
                  <a:schemeClr val="bg1"/>
                </a:solidFill>
                <a:effectLst>
                  <a:outerShdw blurRad="38100" dist="38100" dir="2700000" algn="tl">
                    <a:srgbClr val="000000">
                      <a:alpha val="43137"/>
                    </a:srgbClr>
                  </a:outerShdw>
                </a:effectLst>
                <a:latin typeface="Arial" panose="020B0604020202020204" pitchFamily="34" charset="0"/>
                <a:ea typeface="ＭＳ Ｐゴシック" pitchFamily="34" charset="-128"/>
                <a:cs typeface="Arial" panose="020B0604020202020204" pitchFamily="34" charset="0"/>
              </a:rPr>
              <a:t>	</a:t>
            </a:r>
            <a:r>
              <a:rPr lang="en-US" b="1" dirty="0">
                <a:solidFill>
                  <a:schemeClr val="bg1"/>
                </a:solidFill>
                <a:latin typeface="Arial" panose="020B0604020202020204" pitchFamily="34" charset="0"/>
                <a:ea typeface="ＭＳ Ｐゴシック" pitchFamily="34" charset="-128"/>
                <a:cs typeface="Arial" panose="020B0604020202020204" pitchFamily="34" charset="0"/>
              </a:rPr>
              <a:t>Strategy</a:t>
            </a:r>
            <a:r>
              <a:rPr lang="en-US" dirty="0">
                <a:solidFill>
                  <a:schemeClr val="bg1"/>
                </a:solidFill>
                <a:latin typeface="Arial" panose="020B0604020202020204" pitchFamily="34" charset="0"/>
                <a:ea typeface="ＭＳ Ｐゴシック" pitchFamily="34" charset="-128"/>
                <a:cs typeface="Arial" panose="020B0604020202020204" pitchFamily="34" charset="0"/>
              </a:rPr>
              <a:t>: Make a mark or bring a signature stamp to the polls when you go to vote</a:t>
            </a:r>
          </a:p>
          <a:p>
            <a:pPr marL="457200" indent="-457200">
              <a:buClr>
                <a:schemeClr val="accent2"/>
              </a:buClr>
              <a:buNone/>
              <a:defRPr/>
            </a:pPr>
            <a:endParaRPr lang="en-US" dirty="0">
              <a:solidFill>
                <a:schemeClr val="bg1"/>
              </a:solidFill>
              <a:latin typeface="Arial" panose="020B0604020202020204" pitchFamily="34" charset="0"/>
              <a:ea typeface="ＭＳ Ｐゴシック" pitchFamily="34" charset="-128"/>
              <a:cs typeface="Arial" panose="020B0604020202020204" pitchFamily="34" charset="0"/>
            </a:endParaRPr>
          </a:p>
          <a:p>
            <a:pPr marL="457200" indent="-457200">
              <a:buClr>
                <a:srgbClr val="FF0000"/>
              </a:buClr>
              <a:buSzPct val="100000"/>
              <a:buFont typeface="Wingdings" pitchFamily="2" charset="2"/>
              <a:buChar char="«"/>
              <a:defRPr/>
            </a:pPr>
            <a:r>
              <a:rPr lang="en-US" b="1" dirty="0">
                <a:solidFill>
                  <a:schemeClr val="bg1"/>
                </a:solidFill>
                <a:latin typeface="Arial" panose="020B0604020202020204" pitchFamily="34" charset="0"/>
                <a:ea typeface="ＭＳ Ｐゴシック" pitchFamily="34" charset="-128"/>
                <a:cs typeface="Arial" panose="020B0604020202020204" pitchFamily="34" charset="0"/>
              </a:rPr>
              <a:t>You may need to fill out a form that says how you will be signing your ballot </a:t>
            </a:r>
          </a:p>
        </p:txBody>
      </p:sp>
      <p:sp>
        <p:nvSpPr>
          <p:cNvPr id="11" name="Rectangle 2"/>
          <p:cNvSpPr txBox="1">
            <a:spLocks noChangeArrowheads="1"/>
          </p:cNvSpPr>
          <p:nvPr/>
        </p:nvSpPr>
        <p:spPr>
          <a:xfrm>
            <a:off x="2057400" y="533400"/>
            <a:ext cx="8077200" cy="11430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384495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8611">
                                            <p:txEl>
                                              <p:pRg st="2" end="2"/>
                                            </p:txEl>
                                          </p:spTgt>
                                        </p:tgtEl>
                                        <p:attrNameLst>
                                          <p:attrName>style.visibility</p:attrName>
                                        </p:attrNameLst>
                                      </p:cBhvr>
                                      <p:to>
                                        <p:strVal val="visible"/>
                                      </p:to>
                                    </p:set>
                                    <p:animEffect transition="in" filter="fade">
                                      <p:cBhvr>
                                        <p:cTn id="7" dur="1000"/>
                                        <p:tgtEl>
                                          <p:spTgt spid="68611">
                                            <p:txEl>
                                              <p:pRg st="2" end="2"/>
                                            </p:txEl>
                                          </p:spTgt>
                                        </p:tgtEl>
                                      </p:cBhvr>
                                    </p:animEffect>
                                    <p:anim calcmode="lin" valueType="num">
                                      <p:cBhvr>
                                        <p:cTn id="8" dur="10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86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8611">
                                            <p:txEl>
                                              <p:pRg st="4" end="4"/>
                                            </p:txEl>
                                          </p:spTgt>
                                        </p:tgtEl>
                                        <p:attrNameLst>
                                          <p:attrName>style.visibility</p:attrName>
                                        </p:attrNameLst>
                                      </p:cBhvr>
                                      <p:to>
                                        <p:strVal val="visible"/>
                                      </p:to>
                                    </p:set>
                                    <p:animEffect transition="in" filter="fade">
                                      <p:cBhvr>
                                        <p:cTn id="14" dur="1000"/>
                                        <p:tgtEl>
                                          <p:spTgt spid="68611">
                                            <p:txEl>
                                              <p:pRg st="4" end="4"/>
                                            </p:txEl>
                                          </p:spTgt>
                                        </p:tgtEl>
                                      </p:cBhvr>
                                    </p:animEffect>
                                    <p:anim calcmode="lin" valueType="num">
                                      <p:cBhvr>
                                        <p:cTn id="15" dur="10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686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1143000" y="2133600"/>
            <a:ext cx="10363200" cy="4223544"/>
          </a:xfrm>
        </p:spPr>
        <p:txBody>
          <a:bodyPr/>
          <a:lstStyle/>
          <a:p>
            <a:pPr eaLnBrk="1" hangingPunct="1">
              <a:buClr>
                <a:schemeClr val="accent2"/>
              </a:buClr>
              <a:buFont typeface="Wingdings 2" pitchFamily="18"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The entrance to the polling is place not accessible or safe for voters who use wheelchairs or walkers.  </a:t>
            </a:r>
          </a:p>
          <a:p>
            <a:pPr eaLnBrk="1" hangingPunct="1">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p>
          <a:p>
            <a:pPr eaLnBrk="1" hangingPunct="1">
              <a:buClr>
                <a:schemeClr val="accent2"/>
              </a:buClr>
              <a:buFont typeface="Wingdings" pitchFamily="2" charset="2"/>
              <a:buNone/>
            </a:pP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	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Ask about other entrances into the building and call your states Protection and Advocacy organization (P&amp;A) if there is not an accessible entrance.</a:t>
            </a:r>
          </a:p>
        </p:txBody>
      </p:sp>
      <p:sp>
        <p:nvSpPr>
          <p:cNvPr id="11" name="Rectangle 2"/>
          <p:cNvSpPr txBox="1">
            <a:spLocks noChangeArrowheads="1"/>
          </p:cNvSpPr>
          <p:nvPr/>
        </p:nvSpPr>
        <p:spPr>
          <a:xfrm>
            <a:off x="1905000" y="457200"/>
            <a:ext cx="8305800" cy="12192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5780047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9635">
                                            <p:txEl>
                                              <p:pRg st="2" end="2"/>
                                            </p:txEl>
                                          </p:spTgt>
                                        </p:tgtEl>
                                        <p:attrNameLst>
                                          <p:attrName>style.visibility</p:attrName>
                                        </p:attrNameLst>
                                      </p:cBhvr>
                                      <p:to>
                                        <p:strVal val="visible"/>
                                      </p:to>
                                    </p:set>
                                    <p:animEffect transition="in" filter="fade">
                                      <p:cBhvr>
                                        <p:cTn id="7" dur="1000"/>
                                        <p:tgtEl>
                                          <p:spTgt spid="69635">
                                            <p:txEl>
                                              <p:pRg st="2" end="2"/>
                                            </p:txEl>
                                          </p:spTgt>
                                        </p:tgtEl>
                                      </p:cBhvr>
                                    </p:animEffect>
                                    <p:anim calcmode="lin" valueType="num">
                                      <p:cBhvr>
                                        <p:cTn id="8"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96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1143000" y="2133600"/>
            <a:ext cx="10210800" cy="4191000"/>
          </a:xfrm>
        </p:spPr>
        <p:txBody>
          <a:bodyPr>
            <a:normAutofit/>
          </a:bodyPr>
          <a:lstStyle/>
          <a:p>
            <a:pPr eaLnBrk="1" hangingPunct="1">
              <a:lnSpc>
                <a:spcPct val="90000"/>
              </a:lnSpc>
              <a:buClr>
                <a:schemeClr val="accent2"/>
              </a:buClr>
              <a:buFont typeface="Wingdings" pitchFamily="2" charset="2"/>
              <a:buNone/>
            </a:pPr>
            <a:r>
              <a:rPr lang="en-US" altLang="en-US" b="1" dirty="0">
                <a:solidFill>
                  <a:srgbClr val="002060"/>
                </a:solidFill>
                <a:ea typeface="ＭＳ Ｐゴシック" pitchFamily="34" charset="-128"/>
              </a:rPr>
              <a:t>	</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There is not an accessible voting booth at the poll.      </a:t>
            </a:r>
          </a:p>
          <a:p>
            <a:pPr eaLnBrk="1" hangingPunct="1">
              <a:lnSpc>
                <a:spcPct val="90000"/>
              </a:lnSpc>
              <a:buClr>
                <a:schemeClr val="accent2"/>
              </a:buClr>
              <a:buFont typeface="Wingdings" pitchFamily="2" charset="2"/>
              <a:buNone/>
            </a:pP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                             </a:t>
            </a:r>
          </a:p>
          <a:p>
            <a:pPr eaLnBrk="1" hangingPunct="1">
              <a:lnSpc>
                <a:spcPct val="90000"/>
              </a:lnSpc>
              <a:buClr>
                <a:schemeClr val="accent2"/>
              </a:buClr>
              <a:buFont typeface="Wingdings" pitchFamily="2" charset="2"/>
              <a:buNone/>
            </a:pP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	Strategy</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a:t>
            </a:r>
            <a:r>
              <a:rPr lang="en-US" altLang="en-US" b="1" dirty="0">
                <a:solidFill>
                  <a:schemeClr val="bg1"/>
                </a:solidFill>
                <a:latin typeface="Arial" panose="020B0604020202020204" pitchFamily="34" charset="0"/>
                <a:ea typeface="ＭＳ Ｐゴシック" pitchFamily="34" charset="-128"/>
                <a:cs typeface="Arial" panose="020B0604020202020204" pitchFamily="34" charset="0"/>
              </a:rPr>
              <a:t> </a:t>
            </a:r>
            <a:r>
              <a:rPr lang="en-US" altLang="en-US" dirty="0">
                <a:solidFill>
                  <a:schemeClr val="bg1"/>
                </a:solidFill>
                <a:latin typeface="Arial" panose="020B0604020202020204" pitchFamily="34" charset="0"/>
                <a:ea typeface="ＭＳ Ｐゴシック" pitchFamily="34" charset="-128"/>
                <a:cs typeface="Arial" panose="020B0604020202020204" pitchFamily="34" charset="0"/>
              </a:rPr>
              <a:t>Tell them how they could support you to be able to vote. HAVA says that every polling place should have an accessible voting booth. Check ahead with your Board of Elections to find out if your polling place has an accessible voting booths. </a:t>
            </a:r>
          </a:p>
        </p:txBody>
      </p:sp>
      <p:sp>
        <p:nvSpPr>
          <p:cNvPr id="11" name="Rectangle 2"/>
          <p:cNvSpPr txBox="1">
            <a:spLocks noChangeArrowheads="1"/>
          </p:cNvSpPr>
          <p:nvPr/>
        </p:nvSpPr>
        <p:spPr>
          <a:xfrm>
            <a:off x="1981200" y="457200"/>
            <a:ext cx="8229600" cy="12192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959519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0659">
                                            <p:txEl>
                                              <p:pRg st="2" end="2"/>
                                            </p:txEl>
                                          </p:spTgt>
                                        </p:tgtEl>
                                        <p:attrNameLst>
                                          <p:attrName>style.visibility</p:attrName>
                                        </p:attrNameLst>
                                      </p:cBhvr>
                                      <p:to>
                                        <p:strVal val="visible"/>
                                      </p:to>
                                    </p:set>
                                    <p:animEffect transition="in" filter="fade">
                                      <p:cBhvr>
                                        <p:cTn id="7" dur="1000"/>
                                        <p:tgtEl>
                                          <p:spTgt spid="70659">
                                            <p:txEl>
                                              <p:pRg st="2" end="2"/>
                                            </p:txEl>
                                          </p:spTgt>
                                        </p:tgtEl>
                                      </p:cBhvr>
                                    </p:animEffect>
                                    <p:anim calcmode="lin" valueType="num">
                                      <p:cBhvr>
                                        <p:cTn id="8" dur="10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06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1143000" y="2057400"/>
            <a:ext cx="10210800" cy="4343400"/>
          </a:xfrm>
        </p:spPr>
        <p:txBody>
          <a:bodyPr>
            <a:normAutofit fontScale="92500" lnSpcReduction="10000"/>
          </a:bodyPr>
          <a:lstStyle/>
          <a:p>
            <a:pPr marL="265176" indent="-265176">
              <a:buClr>
                <a:srgbClr val="0070C0"/>
              </a:buClr>
              <a:buNone/>
              <a:defRPr/>
            </a:pPr>
            <a:r>
              <a:rPr lang="en-US" b="1" dirty="0">
                <a:solidFill>
                  <a:srgbClr val="002060"/>
                </a:solidFill>
                <a:ea typeface="ＭＳ Ｐゴシック" pitchFamily="34" charset="-128"/>
              </a:rPr>
              <a:t>	</a:t>
            </a:r>
            <a:r>
              <a:rPr lang="en-US" sz="3500" b="1" dirty="0">
                <a:solidFill>
                  <a:schemeClr val="bg1"/>
                </a:solidFill>
                <a:latin typeface="Arial" panose="020B0604020202020204" pitchFamily="34" charset="0"/>
                <a:ea typeface="ＭＳ Ｐゴシック" pitchFamily="34" charset="-128"/>
                <a:cs typeface="Arial" panose="020B0604020202020204" pitchFamily="34" charset="0"/>
              </a:rPr>
              <a:t>Problem:</a:t>
            </a:r>
            <a:r>
              <a:rPr lang="en-US" sz="3500" dirty="0">
                <a:solidFill>
                  <a:schemeClr val="bg1"/>
                </a:solidFill>
                <a:latin typeface="Arial" panose="020B0604020202020204" pitchFamily="34" charset="0"/>
                <a:ea typeface="ＭＳ Ｐゴシック" pitchFamily="34" charset="-128"/>
                <a:cs typeface="Arial" panose="020B0604020202020204" pitchFamily="34" charset="0"/>
              </a:rPr>
              <a:t> The way your state votes does not give you privacy</a:t>
            </a:r>
          </a:p>
          <a:p>
            <a:pPr marL="265176" indent="-265176">
              <a:buClr>
                <a:srgbClr val="0070C0"/>
              </a:buClr>
              <a:buNone/>
              <a:defRPr/>
            </a:pPr>
            <a:r>
              <a:rPr lang="en-US" sz="3500" b="1" dirty="0">
                <a:solidFill>
                  <a:schemeClr val="bg1"/>
                </a:solidFill>
                <a:latin typeface="Arial" panose="020B0604020202020204" pitchFamily="34" charset="0"/>
                <a:ea typeface="ＭＳ Ｐゴシック" pitchFamily="34" charset="-128"/>
                <a:cs typeface="Arial" panose="020B0604020202020204" pitchFamily="34" charset="0"/>
              </a:rPr>
              <a:t>	</a:t>
            </a:r>
          </a:p>
          <a:p>
            <a:pPr marL="265176" indent="-265176">
              <a:buClr>
                <a:srgbClr val="0070C0"/>
              </a:buClr>
              <a:buNone/>
              <a:defRPr/>
            </a:pPr>
            <a:r>
              <a:rPr lang="en-US" sz="3500" b="1" dirty="0">
                <a:solidFill>
                  <a:schemeClr val="bg1"/>
                </a:solidFill>
                <a:latin typeface="Arial" panose="020B0604020202020204" pitchFamily="34" charset="0"/>
                <a:ea typeface="ＭＳ Ｐゴシック" pitchFamily="34" charset="-128"/>
                <a:cs typeface="Arial" panose="020B0604020202020204" pitchFamily="34" charset="0"/>
              </a:rPr>
              <a:t>	Strategy</a:t>
            </a:r>
            <a:r>
              <a:rPr lang="en-US" sz="3500" dirty="0">
                <a:solidFill>
                  <a:schemeClr val="bg1"/>
                </a:solidFill>
                <a:latin typeface="Arial" panose="020B0604020202020204" pitchFamily="34" charset="0"/>
                <a:ea typeface="ＭＳ Ｐゴシック" pitchFamily="34" charset="-128"/>
                <a:cs typeface="Arial" panose="020B0604020202020204" pitchFamily="34" charset="0"/>
              </a:rPr>
              <a:t>: Ask the poll worker if they could help you to vote </a:t>
            </a:r>
          </a:p>
          <a:p>
            <a:pPr marL="265176" indent="-265176">
              <a:buClr>
                <a:srgbClr val="0070C0"/>
              </a:buClr>
              <a:buNone/>
              <a:defRPr/>
            </a:pPr>
            <a:endParaRPr lang="en-US" sz="3500" b="1" dirty="0">
              <a:solidFill>
                <a:schemeClr val="bg1"/>
              </a:solidFill>
              <a:latin typeface="Arial" panose="020B0604020202020204" pitchFamily="34" charset="0"/>
              <a:ea typeface="ＭＳ Ｐゴシック" pitchFamily="34" charset="-128"/>
              <a:cs typeface="Arial" panose="020B0604020202020204" pitchFamily="34" charset="0"/>
            </a:endParaRPr>
          </a:p>
          <a:p>
            <a:pPr indent="-36513">
              <a:buClr>
                <a:srgbClr val="0070C0"/>
              </a:buClr>
              <a:buNone/>
              <a:defRPr/>
            </a:pPr>
            <a:r>
              <a:rPr lang="en-US" sz="3500" dirty="0">
                <a:solidFill>
                  <a:schemeClr val="bg1"/>
                </a:solidFill>
                <a:latin typeface="Arial" panose="020B0604020202020204" pitchFamily="34" charset="0"/>
                <a:ea typeface="ＭＳ Ｐゴシック" pitchFamily="34" charset="-128"/>
                <a:cs typeface="Arial" panose="020B0604020202020204" pitchFamily="34" charset="0"/>
              </a:rPr>
              <a:t>Remember: </a:t>
            </a:r>
            <a:r>
              <a:rPr lang="en-US" sz="3500" b="1" dirty="0">
                <a:solidFill>
                  <a:schemeClr val="bg1"/>
                </a:solidFill>
                <a:latin typeface="Arial" panose="020B0604020202020204" pitchFamily="34" charset="0"/>
                <a:ea typeface="ＭＳ Ｐゴシック" pitchFamily="34" charset="-128"/>
                <a:cs typeface="Arial" panose="020B0604020202020204" pitchFamily="34" charset="0"/>
              </a:rPr>
              <a:t>HAVA</a:t>
            </a:r>
            <a:r>
              <a:rPr lang="en-US" sz="3500" dirty="0">
                <a:solidFill>
                  <a:schemeClr val="bg1"/>
                </a:solidFill>
                <a:latin typeface="Arial" panose="020B0604020202020204" pitchFamily="34" charset="0"/>
                <a:ea typeface="ＭＳ Ｐゴシック" pitchFamily="34" charset="-128"/>
                <a:cs typeface="Arial" panose="020B0604020202020204" pitchFamily="34" charset="0"/>
              </a:rPr>
              <a:t> gives </a:t>
            </a:r>
            <a:r>
              <a:rPr lang="en-US" sz="3500" b="1" u="sng" dirty="0">
                <a:solidFill>
                  <a:schemeClr val="bg1"/>
                </a:solidFill>
                <a:latin typeface="Arial" panose="020B0604020202020204" pitchFamily="34" charset="0"/>
                <a:ea typeface="ＭＳ Ｐゴシック" pitchFamily="34" charset="-128"/>
                <a:cs typeface="Arial" panose="020B0604020202020204" pitchFamily="34" charset="0"/>
              </a:rPr>
              <a:t>you the right</a:t>
            </a:r>
            <a:r>
              <a:rPr lang="en-US" sz="3500" b="1" dirty="0">
                <a:solidFill>
                  <a:schemeClr val="bg1"/>
                </a:solidFill>
                <a:latin typeface="Arial" panose="020B0604020202020204" pitchFamily="34" charset="0"/>
                <a:ea typeface="ＭＳ Ｐゴシック" pitchFamily="34" charset="-128"/>
                <a:cs typeface="Arial" panose="020B0604020202020204" pitchFamily="34" charset="0"/>
              </a:rPr>
              <a:t> </a:t>
            </a:r>
            <a:r>
              <a:rPr lang="en-US" sz="3500" dirty="0">
                <a:solidFill>
                  <a:schemeClr val="bg1"/>
                </a:solidFill>
                <a:latin typeface="Arial" panose="020B0604020202020204" pitchFamily="34" charset="0"/>
                <a:ea typeface="ＭＳ Ｐゴシック" pitchFamily="34" charset="-128"/>
                <a:cs typeface="Arial" panose="020B0604020202020204" pitchFamily="34" charset="0"/>
              </a:rPr>
              <a:t>to vote privately</a:t>
            </a:r>
          </a:p>
          <a:p>
            <a:pPr marL="265176" indent="-265176">
              <a:buClr>
                <a:schemeClr val="accent2"/>
              </a:buClr>
              <a:buNone/>
              <a:defRPr/>
            </a:pPr>
            <a:endParaRPr lang="en-US" dirty="0">
              <a:solidFill>
                <a:srgbClr val="002060"/>
              </a:solidFill>
              <a:ea typeface="ＭＳ Ｐゴシック" pitchFamily="34" charset="-128"/>
            </a:endParaRPr>
          </a:p>
        </p:txBody>
      </p:sp>
      <p:sp>
        <p:nvSpPr>
          <p:cNvPr id="11" name="Rectangle 2"/>
          <p:cNvSpPr txBox="1">
            <a:spLocks noChangeArrowheads="1"/>
          </p:cNvSpPr>
          <p:nvPr/>
        </p:nvSpPr>
        <p:spPr>
          <a:xfrm>
            <a:off x="1981200" y="457200"/>
            <a:ext cx="8229600" cy="1219200"/>
          </a:xfrm>
          <a:prstGeom prst="rect">
            <a:avLst/>
          </a:prstGeom>
        </p:spPr>
        <p:txBody>
          <a:bodyPr anchor="b"/>
          <a:lstStyle/>
          <a:p>
            <a:pPr algn="ctr">
              <a:defRPr/>
            </a:pPr>
            <a:r>
              <a:rPr lang="en-US" sz="4000" b="1" dirty="0">
                <a:solidFill>
                  <a:schemeClr val="bg1"/>
                </a:solidFill>
                <a:latin typeface="Arial" panose="020B0604020202020204" pitchFamily="34" charset="0"/>
                <a:cs typeface="Arial" panose="020B0604020202020204" pitchFamily="34" charset="0"/>
              </a:rPr>
              <a:t>How to Get Around</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Voting Problems</a:t>
            </a:r>
            <a:endParaRPr lang="en-US" sz="4000" b="1" dirty="0">
              <a:solidFill>
                <a:schemeClr val="bg1"/>
              </a:solidFill>
              <a:effectLst>
                <a:outerShdw blurRad="53975" dist="22860" dir="5400000" algn="tl" rotWithShape="0">
                  <a:srgbClr val="000000">
                    <a:alpha val="55000"/>
                  </a:srgbClr>
                </a:outerShdw>
              </a:effectLst>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523593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animEffect transition="in" filter="fade">
                                      <p:cBhvr>
                                        <p:cTn id="7" dur="1000"/>
                                        <p:tgtEl>
                                          <p:spTgt spid="71683">
                                            <p:txEl>
                                              <p:pRg st="2" end="2"/>
                                            </p:txEl>
                                          </p:spTgt>
                                        </p:tgtEl>
                                      </p:cBhvr>
                                    </p:animEffect>
                                    <p:anim calcmode="lin" valueType="num">
                                      <p:cBhvr>
                                        <p:cTn id="8" dur="10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16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683">
                                            <p:txEl>
                                              <p:pRg st="4" end="4"/>
                                            </p:txEl>
                                          </p:spTgt>
                                        </p:tgtEl>
                                        <p:attrNameLst>
                                          <p:attrName>style.visibility</p:attrName>
                                        </p:attrNameLst>
                                      </p:cBhvr>
                                      <p:to>
                                        <p:strVal val="visible"/>
                                      </p:to>
                                    </p:set>
                                    <p:animEffect transition="in" filter="fade">
                                      <p:cBhvr>
                                        <p:cTn id="14" dur="1000"/>
                                        <p:tgtEl>
                                          <p:spTgt spid="71683">
                                            <p:txEl>
                                              <p:pRg st="4" end="4"/>
                                            </p:txEl>
                                          </p:spTgt>
                                        </p:tgtEl>
                                      </p:cBhvr>
                                    </p:animEffect>
                                    <p:anim calcmode="lin" valueType="num">
                                      <p:cBhvr>
                                        <p:cTn id="15" dur="1000" fill="hold"/>
                                        <p:tgtEl>
                                          <p:spTgt spid="7168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16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5090</TotalTime>
  <Words>162</Words>
  <Application>Microsoft Office PowerPoint</Application>
  <PresentationFormat>Custom</PresentationFormat>
  <Paragraphs>108</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Topic 7 Ways to Get Around Voting Problems</vt:lpstr>
      <vt:lpstr>Instructions on How to Get Around Voting Problems</vt:lpstr>
      <vt:lpstr>How to Get Around Voting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Survey time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to Get Around Voting Problems</dc:title>
  <dc:creator>SPEAK</dc:creator>
  <cp:lastModifiedBy>SPEAK</cp:lastModifiedBy>
  <cp:revision>19</cp:revision>
  <dcterms:created xsi:type="dcterms:W3CDTF">2020-02-03T18:11:09Z</dcterms:created>
  <dcterms:modified xsi:type="dcterms:W3CDTF">2020-03-03T07:37:33Z</dcterms:modified>
</cp:coreProperties>
</file>