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65" r:id="rId3"/>
    <p:sldId id="266" r:id="rId4"/>
    <p:sldId id="267" r:id="rId5"/>
    <p:sldId id="268" r:id="rId6"/>
    <p:sldId id="275" r:id="rId7"/>
    <p:sldId id="269" r:id="rId8"/>
    <p:sldId id="264" r:id="rId9"/>
    <p:sldId id="262" r:id="rId10"/>
    <p:sldId id="259" r:id="rId11"/>
    <p:sldId id="261" r:id="rId12"/>
    <p:sldId id="271" r:id="rId13"/>
    <p:sldId id="263" r:id="rId14"/>
    <p:sldId id="272" r:id="rId15"/>
    <p:sldId id="273" r:id="rId16"/>
    <p:sldId id="274" r:id="rId17"/>
    <p:sldId id="276"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95" autoAdjust="0"/>
  </p:normalViewPr>
  <p:slideViewPr>
    <p:cSldViewPr>
      <p:cViewPr>
        <p:scale>
          <a:sx n="80" d="100"/>
          <a:sy n="80" d="100"/>
        </p:scale>
        <p:origin x="-234" y="264"/>
      </p:cViewPr>
      <p:guideLst>
        <p:guide orient="horz" pos="2160"/>
        <p:guide pos="3840"/>
      </p:guideLst>
    </p:cSldViewPr>
  </p:slideViewPr>
  <p:notesTextViewPr>
    <p:cViewPr>
      <p:scale>
        <a:sx n="1" d="1"/>
        <a:sy n="1" d="1"/>
      </p:scale>
      <p:origin x="0" y="0"/>
    </p:cViewPr>
  </p:notesTextViewPr>
  <p:sorterViewPr>
    <p:cViewPr>
      <p:scale>
        <a:sx n="140" d="100"/>
        <a:sy n="140" d="100"/>
      </p:scale>
      <p:origin x="0" y="1746"/>
    </p:cViewPr>
  </p:sorterViewPr>
  <p:notesViewPr>
    <p:cSldViewPr>
      <p:cViewPr>
        <p:scale>
          <a:sx n="240" d="100"/>
          <a:sy n="240" d="100"/>
        </p:scale>
        <p:origin x="-342" y="33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53442D2-DAF6-4617-B1B6-E4FBC1D9F31D}" type="datetimeFigureOut">
              <a:rPr lang="en-US" smtClean="0"/>
              <a:t>3/2/2020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E266FDF-7209-467D-B8DB-3126106FB73F}" type="slidenum">
              <a:rPr lang="en-US" smtClean="0"/>
              <a:t>‹#›</a:t>
            </a:fld>
            <a:endParaRPr lang="en-US"/>
          </a:p>
        </p:txBody>
      </p:sp>
    </p:spTree>
    <p:extLst>
      <p:ext uri="{BB962C8B-B14F-4D97-AF65-F5344CB8AC3E}">
        <p14:creationId xmlns:p14="http://schemas.microsoft.com/office/powerpoint/2010/main" val="1692705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voting fits into your life</a:t>
            </a:r>
          </a:p>
          <a:p>
            <a:r>
              <a:rPr lang="en-US" dirty="0" smtClean="0"/>
              <a:t>This topic is an overview of the history and key laws that changed the lives of people with disabilities, but there is also the opportunity to have</a:t>
            </a:r>
            <a:r>
              <a:rPr lang="en-US" baseline="0" dirty="0" smtClean="0"/>
              <a:t> personal stories right in your home community that you participated on like transportation, school boards, taxes to change community  and our state to make them better.  </a:t>
            </a:r>
          </a:p>
          <a:p>
            <a:endParaRPr lang="en-US" dirty="0"/>
          </a:p>
        </p:txBody>
      </p:sp>
      <p:sp>
        <p:nvSpPr>
          <p:cNvPr id="4" name="Slide Number Placeholder 3"/>
          <p:cNvSpPr>
            <a:spLocks noGrp="1"/>
          </p:cNvSpPr>
          <p:nvPr>
            <p:ph type="sldNum" sz="quarter" idx="5"/>
          </p:nvPr>
        </p:nvSpPr>
        <p:spPr/>
        <p:txBody>
          <a:bodyPr/>
          <a:lstStyle/>
          <a:p>
            <a:fld id="{DE266FDF-7209-467D-B8DB-3126106FB73F}" type="slidenum">
              <a:rPr lang="en-US" smtClean="0"/>
              <a:t>1</a:t>
            </a:fld>
            <a:endParaRPr lang="en-US"/>
          </a:p>
        </p:txBody>
      </p:sp>
    </p:spTree>
    <p:extLst>
      <p:ext uri="{BB962C8B-B14F-4D97-AF65-F5344CB8AC3E}">
        <p14:creationId xmlns:p14="http://schemas.microsoft.com/office/powerpoint/2010/main" val="2509247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406400" y="696913"/>
            <a:ext cx="6197600" cy="3486150"/>
          </a:xfrm>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34" charset="-128"/>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8814" indent="-288005" eaLnBrk="0" hangingPunct="0">
              <a:spcBef>
                <a:spcPct val="30000"/>
              </a:spcBef>
              <a:defRPr sz="1200">
                <a:solidFill>
                  <a:schemeClr val="tx1"/>
                </a:solidFill>
                <a:latin typeface="Arial" pitchFamily="34" charset="0"/>
                <a:ea typeface="ＭＳ Ｐゴシック" pitchFamily="34" charset="-128"/>
              </a:defRPr>
            </a:lvl2pPr>
            <a:lvl3pPr marL="1152021" indent="-230404" eaLnBrk="0" hangingPunct="0">
              <a:spcBef>
                <a:spcPct val="30000"/>
              </a:spcBef>
              <a:defRPr sz="1200">
                <a:solidFill>
                  <a:schemeClr val="tx1"/>
                </a:solidFill>
                <a:latin typeface="Arial" pitchFamily="34" charset="0"/>
                <a:ea typeface="ＭＳ Ｐゴシック" pitchFamily="34" charset="-128"/>
              </a:defRPr>
            </a:lvl3pPr>
            <a:lvl4pPr marL="1612830" indent="-230404" eaLnBrk="0" hangingPunct="0">
              <a:spcBef>
                <a:spcPct val="30000"/>
              </a:spcBef>
              <a:defRPr sz="1200">
                <a:solidFill>
                  <a:schemeClr val="tx1"/>
                </a:solidFill>
                <a:latin typeface="Arial" pitchFamily="34" charset="0"/>
                <a:ea typeface="ＭＳ Ｐゴシック" pitchFamily="34" charset="-128"/>
              </a:defRPr>
            </a:lvl4pPr>
            <a:lvl5pPr marL="2073639" indent="-230404" eaLnBrk="0" hangingPunct="0">
              <a:spcBef>
                <a:spcPct val="30000"/>
              </a:spcBef>
              <a:defRPr sz="1200">
                <a:solidFill>
                  <a:schemeClr val="tx1"/>
                </a:solidFill>
                <a:latin typeface="Arial" pitchFamily="34" charset="0"/>
                <a:ea typeface="ＭＳ Ｐゴシック" pitchFamily="34" charset="-128"/>
              </a:defRPr>
            </a:lvl5pPr>
            <a:lvl6pPr marL="2534448" indent="-230404"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95256" indent="-230404"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56065" indent="-230404"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916873" indent="-230404"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6D372500-32A1-4F4B-AE90-1481532750A2}" type="slidenum">
              <a:rPr lang="en-US" altLang="en-US" smtClean="0"/>
              <a:pPr eaLnBrk="1" hangingPunct="1">
                <a:spcBef>
                  <a:spcPct val="0"/>
                </a:spcBef>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ChangeArrowheads="1" noTextEdit="1"/>
          </p:cNvSpPr>
          <p:nvPr>
            <p:ph type="sldImg"/>
          </p:nvPr>
        </p:nvSpPr>
        <p:spPr>
          <a:xfrm>
            <a:off x="465138" y="696913"/>
            <a:ext cx="6197600" cy="3486150"/>
          </a:xfrm>
          <a:ln/>
        </p:spPr>
      </p:sp>
      <p:sp>
        <p:nvSpPr>
          <p:cNvPr id="60419" name="Notes Placeholder 2"/>
          <p:cNvSpPr>
            <a:spLocks noGrp="1"/>
          </p:cNvSpPr>
          <p:nvPr>
            <p:ph type="body" idx="1"/>
          </p:nvPr>
        </p:nvSpPr>
        <p:spPr>
          <a:xfrm>
            <a:off x="422080" y="4416426"/>
            <a:ext cx="6242247" cy="43068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latin typeface="Arial" panose="020B0604020202020204" pitchFamily="34" charset="0"/>
                <a:ea typeface="ＭＳ Ｐゴシック" panose="020B0600070205080204" pitchFamily="34" charset="-128"/>
              </a:rPr>
              <a:t>Presenter: (Read the slide) </a:t>
            </a:r>
            <a:r>
              <a:rPr lang="en-US" altLang="en-US" dirty="0">
                <a:latin typeface="Arial" panose="020B0604020202020204" pitchFamily="34" charset="0"/>
                <a:ea typeface="ＭＳ Ｐゴシック" panose="020B0600070205080204" pitchFamily="34" charset="-128"/>
              </a:rPr>
              <a:t>How is this slide info connected to voting?  We asked self advocates “Why don’t you vote?” The answer they said the most. “I am not smart enough to vote”.  </a:t>
            </a:r>
          </a:p>
          <a:p>
            <a:pPr>
              <a:defRPr/>
            </a:pPr>
            <a:r>
              <a:rPr lang="en-US" altLang="en-US" dirty="0">
                <a:latin typeface="Arial" panose="020B0604020202020204" pitchFamily="34" charset="0"/>
                <a:ea typeface="ＭＳ Ｐゴシック" panose="020B0600070205080204" pitchFamily="34" charset="-128"/>
              </a:rPr>
              <a:t>We use this activity to help them. All of us use the skills needed to vote every day. One skill is choosing an item from a group or a list.  </a:t>
            </a:r>
          </a:p>
          <a:p>
            <a:pPr>
              <a:defRPr/>
            </a:pPr>
            <a:endParaRPr lang="en-US" altLang="en-US" sz="1000" dirty="0">
              <a:latin typeface="Arial" panose="020B0604020202020204" pitchFamily="34" charset="0"/>
              <a:ea typeface="ＭＳ Ｐゴシック" panose="020B0600070205080204" pitchFamily="34" charset="-128"/>
            </a:endParaRPr>
          </a:p>
          <a:p>
            <a:pPr>
              <a:defRPr/>
            </a:pPr>
            <a:r>
              <a:rPr lang="en-US" altLang="en-US" dirty="0">
                <a:latin typeface="Arial" panose="020B0604020202020204" pitchFamily="34" charset="0"/>
                <a:ea typeface="ＭＳ Ｐゴシック" panose="020B0600070205080204" pitchFamily="34" charset="-128"/>
              </a:rPr>
              <a:t>An example: Picking out w</a:t>
            </a:r>
            <a:r>
              <a:rPr lang="en-US" altLang="en-US" dirty="0"/>
              <a:t>hat you wear? You have many shirts in your closet. For a job interview you pick out a button up shirt. This shirt does not wrinkle. </a:t>
            </a:r>
            <a:r>
              <a:rPr lang="en-US" altLang="en-US" sz="1400" b="1" dirty="0"/>
              <a:t>(Ask the participants) </a:t>
            </a:r>
            <a:r>
              <a:rPr lang="en-US" altLang="en-US" dirty="0"/>
              <a:t>How do you know it does not wrinkle? </a:t>
            </a:r>
            <a:r>
              <a:rPr lang="en-US" altLang="en-US" b="1" dirty="0"/>
              <a:t>(possible answers) </a:t>
            </a:r>
            <a:r>
              <a:rPr lang="en-US" altLang="en-US" dirty="0"/>
              <a:t>The label says it is “wrinkle free.” Do you always believe the label? You like how it looks. Buy it, and try it. It still looks great, you wear it all the time. </a:t>
            </a:r>
          </a:p>
          <a:p>
            <a:pPr>
              <a:defRPr/>
            </a:pPr>
            <a:endParaRPr lang="en-US" altLang="en-US" sz="1000" dirty="0"/>
          </a:p>
          <a:p>
            <a:pPr>
              <a:defRPr/>
            </a:pPr>
            <a:r>
              <a:rPr lang="en-US" altLang="en-US" dirty="0"/>
              <a:t>Now think about candidates. A candidate says they help people with disabilities. How do you know they help people? You ask for help to look up the candidates voting record. The Voting Record shows 2 bills they supported. Some voters may stop here and support the candidate. But you as a self advocate, you want more proof. Ask supports you trust to show you how to do an internet search. During the search you find out that they had a chance to fund DD services.  But, they held the bill in committee and it did not get voted on. This vote could have ended the waiting list. Are you disappointed?</a:t>
            </a:r>
            <a:r>
              <a:rPr lang="en-US" altLang="en-US" b="1" dirty="0"/>
              <a:t> (Ask the participants to share) </a:t>
            </a:r>
          </a:p>
          <a:p>
            <a:pPr>
              <a:defRPr/>
            </a:pPr>
            <a:r>
              <a:rPr lang="en-US" altLang="en-US" dirty="0">
                <a:latin typeface="Arial" panose="020B0604020202020204" pitchFamily="34" charset="0"/>
                <a:ea typeface="ＭＳ Ｐゴシック" panose="020B0600070205080204" pitchFamily="34" charset="-128"/>
              </a:rPr>
              <a:t>*Some of you changed your support for this candidate.  Others continued to support them.* </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ea typeface="ＭＳ Ｐゴシック" pitchFamily="34" charset="-128"/>
              </a:defRPr>
            </a:lvl1pPr>
            <a:lvl2pPr marL="747214" indent="-286406" eaLnBrk="0" hangingPunct="0">
              <a:defRPr b="1">
                <a:solidFill>
                  <a:schemeClr val="tx1"/>
                </a:solidFill>
                <a:latin typeface="Arial" pitchFamily="34" charset="0"/>
                <a:ea typeface="ＭＳ Ｐゴシック" pitchFamily="34" charset="-128"/>
              </a:defRPr>
            </a:lvl2pPr>
            <a:lvl3pPr marL="1150422" indent="-228805" eaLnBrk="0" hangingPunct="0">
              <a:defRPr b="1">
                <a:solidFill>
                  <a:schemeClr val="tx1"/>
                </a:solidFill>
                <a:latin typeface="Arial" pitchFamily="34" charset="0"/>
                <a:ea typeface="ＭＳ Ｐゴシック" pitchFamily="34" charset="-128"/>
              </a:defRPr>
            </a:lvl3pPr>
            <a:lvl4pPr marL="1611231" indent="-228805" eaLnBrk="0" hangingPunct="0">
              <a:defRPr b="1">
                <a:solidFill>
                  <a:schemeClr val="tx1"/>
                </a:solidFill>
                <a:latin typeface="Arial" pitchFamily="34" charset="0"/>
                <a:ea typeface="ＭＳ Ｐゴシック" pitchFamily="34" charset="-128"/>
              </a:defRPr>
            </a:lvl4pPr>
            <a:lvl5pPr marL="2072040" indent="-228805" eaLnBrk="0" hangingPunct="0">
              <a:defRPr b="1">
                <a:solidFill>
                  <a:schemeClr val="tx1"/>
                </a:solidFill>
                <a:latin typeface="Arial" pitchFamily="34" charset="0"/>
                <a:ea typeface="ＭＳ Ｐゴシック" pitchFamily="34" charset="-128"/>
              </a:defRPr>
            </a:lvl5pPr>
            <a:lvl6pPr marL="2532848" indent="-228805"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93657" indent="-228805"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54465" indent="-228805"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915274" indent="-228805"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fld id="{54A32201-08EF-4A6D-82BC-8A6684EEFF87}" type="slidenum">
              <a:rPr lang="en-US" altLang="en-US" b="0" smtClean="0"/>
              <a:pPr eaLnBrk="1" hangingPunct="1"/>
              <a:t>12</a:t>
            </a:fld>
            <a:endParaRPr lang="en-US" altLang="en-US"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Page 23 of the toolkit</a:t>
            </a:r>
          </a:p>
        </p:txBody>
      </p:sp>
      <p:sp>
        <p:nvSpPr>
          <p:cNvPr id="4" name="Slide Number Placeholder 3"/>
          <p:cNvSpPr>
            <a:spLocks noGrp="1"/>
          </p:cNvSpPr>
          <p:nvPr>
            <p:ph type="sldNum" sz="quarter" idx="10"/>
          </p:nvPr>
        </p:nvSpPr>
        <p:spPr/>
        <p:txBody>
          <a:bodyPr/>
          <a:lstStyle/>
          <a:p>
            <a:fld id="{DE266FDF-7209-467D-B8DB-3126106FB73F}" type="slidenum">
              <a:rPr lang="en-US" smtClean="0"/>
              <a:t>13</a:t>
            </a:fld>
            <a:endParaRPr lang="en-US"/>
          </a:p>
        </p:txBody>
      </p:sp>
    </p:spTree>
    <p:extLst>
      <p:ext uri="{BB962C8B-B14F-4D97-AF65-F5344CB8AC3E}">
        <p14:creationId xmlns:p14="http://schemas.microsoft.com/office/powerpoint/2010/main" val="688919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ChangeArrowheads="1" noTextEdit="1"/>
          </p:cNvSpPr>
          <p:nvPr>
            <p:ph type="sldImg"/>
          </p:nvPr>
        </p:nvSpPr>
        <p:spPr>
          <a:xfrm>
            <a:off x="406400" y="696913"/>
            <a:ext cx="6197600" cy="3486150"/>
          </a:xfrm>
          <a:ln/>
        </p:spPr>
      </p:sp>
      <p:sp>
        <p:nvSpPr>
          <p:cNvPr id="61443" name="Notes Placeholder 2"/>
          <p:cNvSpPr>
            <a:spLocks noGrp="1" noChangeArrowheads="1"/>
          </p:cNvSpPr>
          <p:nvPr>
            <p:ph type="body" idx="1"/>
          </p:nvPr>
        </p:nvSpPr>
        <p:spPr>
          <a:xfrm>
            <a:off x="572477" y="4387850"/>
            <a:ext cx="5941455" cy="46370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400" b="1" dirty="0">
                <a:latin typeface="+mj-lt"/>
              </a:rPr>
              <a:t>You will need to find 3 reasons why your state says you cannot count a ballot.</a:t>
            </a:r>
          </a:p>
          <a:p>
            <a:pPr>
              <a:defRPr/>
            </a:pPr>
            <a:r>
              <a:rPr lang="en-US" sz="1400" b="1" dirty="0">
                <a:latin typeface="+mj-lt"/>
              </a:rPr>
              <a:t>2  </a:t>
            </a:r>
            <a:r>
              <a:rPr lang="en-US" sz="1400" b="1" dirty="0">
                <a:latin typeface="+mj-lt"/>
              </a:rPr>
              <a:t>presenters are needed in front of group, team will help hand out Candy Ballots and pens. Then collect Ballots, and hand out candy at the end.</a:t>
            </a:r>
          </a:p>
          <a:p>
            <a:pPr>
              <a:defRPr/>
            </a:pPr>
            <a:r>
              <a:rPr lang="en-US" u="sng" dirty="0">
                <a:solidFill>
                  <a:srgbClr val="000000"/>
                </a:solidFill>
              </a:rPr>
              <a:t>Presenter 1</a:t>
            </a:r>
            <a:r>
              <a:rPr lang="en-US" dirty="0">
                <a:solidFill>
                  <a:srgbClr val="000000"/>
                </a:solidFill>
              </a:rPr>
              <a:t>: </a:t>
            </a:r>
            <a:r>
              <a:rPr lang="en-US" dirty="0"/>
              <a:t>We are going to do an activity that may seem simple.  It will show you how important your vote can be. Please Handout Candy Ballots</a:t>
            </a:r>
          </a:p>
          <a:p>
            <a:pPr>
              <a:defRPr/>
            </a:pPr>
            <a:r>
              <a:rPr lang="en-US" u="sng" dirty="0"/>
              <a:t>Presenter 2:</a:t>
            </a:r>
            <a:r>
              <a:rPr lang="en-US" dirty="0"/>
              <a:t> Now we’re going to have some fun. We have handed out ballots. Everyone please vote for your favorite candy. We will share the candy that gets the most votes</a:t>
            </a:r>
            <a:r>
              <a:rPr lang="en-US" b="1" dirty="0" smtClean="0"/>
              <a:t>.  </a:t>
            </a:r>
            <a:r>
              <a:rPr lang="en-US" u="sng" dirty="0" smtClean="0"/>
              <a:t>Presenter </a:t>
            </a:r>
            <a:r>
              <a:rPr lang="en-US" u="sng" dirty="0"/>
              <a:t>1</a:t>
            </a:r>
            <a:r>
              <a:rPr lang="en-US" dirty="0"/>
              <a:t>: Please collect the Candy Ballots. </a:t>
            </a:r>
          </a:p>
          <a:p>
            <a:pPr>
              <a:spcBef>
                <a:spcPts val="435"/>
              </a:spcBef>
              <a:defRPr/>
            </a:pPr>
            <a:r>
              <a:rPr lang="en-US" sz="1400" b="1" dirty="0"/>
              <a:t>(Presenter 2: Sort each candy into a stack. Stack the ballots with errors and blank ballots of people who did vote.) </a:t>
            </a:r>
          </a:p>
          <a:p>
            <a:pPr>
              <a:defRPr/>
            </a:pPr>
            <a:r>
              <a:rPr lang="en-US" u="sng" dirty="0"/>
              <a:t>Presenter 2</a:t>
            </a:r>
            <a:r>
              <a:rPr lang="en-US" dirty="0"/>
              <a:t>: </a:t>
            </a:r>
            <a:r>
              <a:rPr lang="en-US" sz="1400" b="1" dirty="0"/>
              <a:t>(Count the ballots) </a:t>
            </a:r>
            <a:r>
              <a:rPr lang="en-US" dirty="0"/>
              <a:t>Early results show chocolate is winning… </a:t>
            </a:r>
          </a:p>
          <a:p>
            <a:pPr>
              <a:spcBef>
                <a:spcPts val="435"/>
              </a:spcBef>
              <a:defRPr/>
            </a:pPr>
            <a:r>
              <a:rPr lang="en-US" sz="1400" b="1" dirty="0"/>
              <a:t>(The candy with the most votes say) </a:t>
            </a:r>
          </a:p>
          <a:p>
            <a:pPr>
              <a:defRPr/>
            </a:pPr>
            <a:r>
              <a:rPr lang="en-US" u="sng" dirty="0"/>
              <a:t>Presenter 1</a:t>
            </a:r>
            <a:r>
              <a:rPr lang="en-US" dirty="0"/>
              <a:t>: “Oh no!” while counting the ballots we found some mistakes.  Everyone who voted for </a:t>
            </a:r>
            <a:r>
              <a:rPr lang="en-US" b="1" dirty="0"/>
              <a:t>___</a:t>
            </a:r>
            <a:r>
              <a:rPr lang="en-US" dirty="0"/>
              <a:t> “</a:t>
            </a:r>
            <a:r>
              <a:rPr lang="en-US" b="1" dirty="0">
                <a:solidFill>
                  <a:schemeClr val="accent2">
                    <a:lumMod val="75000"/>
                  </a:schemeClr>
                </a:solidFill>
              </a:rPr>
              <a:t>forgot to </a:t>
            </a:r>
            <a:r>
              <a:rPr lang="en-US" b="1" dirty="0" smtClean="0">
                <a:solidFill>
                  <a:schemeClr val="accent2">
                    <a:lumMod val="75000"/>
                  </a:schemeClr>
                </a:solidFill>
              </a:rPr>
              <a:t>update your address </a:t>
            </a:r>
            <a:r>
              <a:rPr lang="en-US" b="1" dirty="0">
                <a:solidFill>
                  <a:schemeClr val="accent2">
                    <a:lumMod val="75000"/>
                  </a:schemeClr>
                </a:solidFill>
              </a:rPr>
              <a:t>to vote</a:t>
            </a:r>
            <a:r>
              <a:rPr lang="en-US" dirty="0"/>
              <a:t>.” </a:t>
            </a:r>
            <a:r>
              <a:rPr lang="en-US" sz="1400" b="1" dirty="0"/>
              <a:t>(rip up the ballots) </a:t>
            </a:r>
          </a:p>
          <a:p>
            <a:pPr>
              <a:spcBef>
                <a:spcPts val="435"/>
              </a:spcBef>
              <a:defRPr/>
            </a:pPr>
            <a:r>
              <a:rPr lang="en-US" sz="1400" b="1" dirty="0"/>
              <a:t>(The candy with the 2</a:t>
            </a:r>
            <a:r>
              <a:rPr lang="en-US" sz="1400" b="1" baseline="30000" dirty="0"/>
              <a:t>nd</a:t>
            </a:r>
            <a:r>
              <a:rPr lang="en-US" sz="1400" b="1" dirty="0"/>
              <a:t> most votes you can say)</a:t>
            </a:r>
          </a:p>
          <a:p>
            <a:pPr>
              <a:defRPr/>
            </a:pPr>
            <a:r>
              <a:rPr lang="en-US" u="sng" dirty="0"/>
              <a:t>Presenter 1</a:t>
            </a:r>
            <a:r>
              <a:rPr lang="en-US" dirty="0"/>
              <a:t>: “Oh no!” Everyone who voted for </a:t>
            </a:r>
            <a:r>
              <a:rPr lang="en-US" b="1" dirty="0"/>
              <a:t>___ </a:t>
            </a:r>
            <a:r>
              <a:rPr lang="en-US" dirty="0"/>
              <a:t>“forgot to sign their mail in Ballot Envelope.” </a:t>
            </a:r>
            <a:r>
              <a:rPr lang="en-US" sz="1400" b="1" dirty="0"/>
              <a:t>(rip up the ballots)</a:t>
            </a:r>
          </a:p>
          <a:p>
            <a:pPr>
              <a:spcBef>
                <a:spcPts val="435"/>
              </a:spcBef>
              <a:defRPr/>
            </a:pPr>
            <a:r>
              <a:rPr lang="en-US" sz="1400" b="1" dirty="0"/>
              <a:t>(The candy with the least votes. You count the ballots out loud)</a:t>
            </a:r>
          </a:p>
          <a:p>
            <a:pPr>
              <a:defRPr/>
            </a:pPr>
            <a:r>
              <a:rPr lang="en-US" dirty="0"/>
              <a:t> </a:t>
            </a:r>
            <a:r>
              <a:rPr lang="en-US" u="sng" dirty="0"/>
              <a:t>Presenter 1</a:t>
            </a:r>
            <a:r>
              <a:rPr lang="en-US" dirty="0"/>
              <a:t>: “1, 2,3,4…  Congratulations everyone who voted for </a:t>
            </a:r>
            <a:r>
              <a:rPr lang="en-US" u="sng" dirty="0"/>
              <a:t>___</a:t>
            </a:r>
            <a:r>
              <a:rPr lang="en-US" dirty="0"/>
              <a:t>  the results are in.  You win!   Everyone you get winning candy. </a:t>
            </a:r>
            <a:r>
              <a:rPr lang="en-US" sz="1400" b="1" dirty="0"/>
              <a:t>(Hand out candy that won ONLY)</a:t>
            </a:r>
            <a:endParaRPr lang="en-US" altLang="en-US" sz="1400" b="1" dirty="0">
              <a:ea typeface="ＭＳ Ｐゴシック" panose="020B0600070205080204" pitchFamily="34" charset="-128"/>
            </a:endParaRPr>
          </a:p>
        </p:txBody>
      </p:sp>
      <p:sp>
        <p:nvSpPr>
          <p:cNvPr id="134148" name="Slide Number Placeholder 3"/>
          <p:cNvSpPr>
            <a:spLocks noGrp="1" noChangeArrowheads="1"/>
          </p:cNvSpPr>
          <p:nvPr>
            <p:ph type="sldNum" sz="quarter" idx="5"/>
          </p:nvPr>
        </p:nvSpPr>
        <p:spPr>
          <a:xfrm>
            <a:off x="6222843" y="9067801"/>
            <a:ext cx="785941" cy="227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ea typeface="ＭＳ Ｐゴシック" pitchFamily="34" charset="-128"/>
              </a:defRPr>
            </a:lvl1pPr>
            <a:lvl2pPr marL="747214" indent="-286406" eaLnBrk="0" hangingPunct="0">
              <a:defRPr b="1">
                <a:solidFill>
                  <a:schemeClr val="tx1"/>
                </a:solidFill>
                <a:latin typeface="Arial" pitchFamily="34" charset="0"/>
                <a:ea typeface="ＭＳ Ｐゴシック" pitchFamily="34" charset="-128"/>
              </a:defRPr>
            </a:lvl2pPr>
            <a:lvl3pPr marL="1150422" indent="-228805" eaLnBrk="0" hangingPunct="0">
              <a:defRPr b="1">
                <a:solidFill>
                  <a:schemeClr val="tx1"/>
                </a:solidFill>
                <a:latin typeface="Arial" pitchFamily="34" charset="0"/>
                <a:ea typeface="ＭＳ Ｐゴシック" pitchFamily="34" charset="-128"/>
              </a:defRPr>
            </a:lvl3pPr>
            <a:lvl4pPr marL="1611231" indent="-228805" eaLnBrk="0" hangingPunct="0">
              <a:defRPr b="1">
                <a:solidFill>
                  <a:schemeClr val="tx1"/>
                </a:solidFill>
                <a:latin typeface="Arial" pitchFamily="34" charset="0"/>
                <a:ea typeface="ＭＳ Ｐゴシック" pitchFamily="34" charset="-128"/>
              </a:defRPr>
            </a:lvl4pPr>
            <a:lvl5pPr marL="2072040" indent="-228805" eaLnBrk="0" hangingPunct="0">
              <a:defRPr b="1">
                <a:solidFill>
                  <a:schemeClr val="tx1"/>
                </a:solidFill>
                <a:latin typeface="Arial" pitchFamily="34" charset="0"/>
                <a:ea typeface="ＭＳ Ｐゴシック" pitchFamily="34" charset="-128"/>
              </a:defRPr>
            </a:lvl5pPr>
            <a:lvl6pPr marL="2532848" indent="-228805"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93657" indent="-228805"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54465" indent="-228805"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915274" indent="-228805"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fld id="{BA38B28B-7402-4594-984E-B54838D20FDF}" type="slidenum">
              <a:rPr lang="en-US" altLang="en-US" b="0" smtClean="0"/>
              <a:pPr eaLnBrk="1" hangingPunct="1"/>
              <a:t>14</a:t>
            </a:fld>
            <a:endParaRPr lang="en-US" altLang="en-US"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ChangeArrowheads="1" noTextEdit="1"/>
          </p:cNvSpPr>
          <p:nvPr>
            <p:ph type="sldImg"/>
          </p:nvPr>
        </p:nvSpPr>
        <p:spPr>
          <a:xfrm>
            <a:off x="406400" y="696913"/>
            <a:ext cx="6197600" cy="3486150"/>
          </a:xfrm>
          <a:ln/>
        </p:spPr>
      </p:sp>
      <p:sp>
        <p:nvSpPr>
          <p:cNvPr id="3" name="Notes Placeholder 2"/>
          <p:cNvSpPr>
            <a:spLocks noGrp="1"/>
          </p:cNvSpPr>
          <p:nvPr>
            <p:ph type="body" idx="1"/>
          </p:nvPr>
        </p:nvSpPr>
        <p:spPr>
          <a:xfrm>
            <a:off x="701849" y="4416425"/>
            <a:ext cx="5611554" cy="4183063"/>
          </a:xfrm>
        </p:spPr>
        <p:txBody>
          <a:bodyPr/>
          <a:lstStyle/>
          <a:p>
            <a:pPr>
              <a:defRPr/>
            </a:pPr>
            <a:r>
              <a:rPr lang="en-US" b="1" dirty="0">
                <a:solidFill>
                  <a:srgbClr val="000000"/>
                </a:solidFill>
              </a:rPr>
              <a:t>Presenter takes over the presentation</a:t>
            </a:r>
          </a:p>
          <a:p>
            <a:pPr>
              <a:defRPr/>
            </a:pPr>
            <a:endParaRPr lang="en-US" dirty="0">
              <a:solidFill>
                <a:srgbClr val="000000"/>
              </a:solidFill>
            </a:endParaRPr>
          </a:p>
          <a:p>
            <a:pPr>
              <a:defRPr/>
            </a:pPr>
            <a:r>
              <a:rPr lang="en-US" u="sng" dirty="0"/>
              <a:t>Presenter 1</a:t>
            </a:r>
            <a:r>
              <a:rPr lang="en-US" dirty="0"/>
              <a:t>: </a:t>
            </a:r>
            <a:r>
              <a:rPr lang="en-US" dirty="0" smtClean="0"/>
              <a:t>What?  The </a:t>
            </a:r>
            <a:r>
              <a:rPr lang="en-US" dirty="0"/>
              <a:t>rest of you seem disappointed.  You don’t like that </a:t>
            </a:r>
            <a:r>
              <a:rPr lang="en-US" dirty="0" smtClean="0"/>
              <a:t>a small number of votes decided </a:t>
            </a:r>
            <a:r>
              <a:rPr lang="en-US" dirty="0"/>
              <a:t>what </a:t>
            </a:r>
            <a:r>
              <a:rPr lang="en-US" dirty="0" smtClean="0"/>
              <a:t>type of candy </a:t>
            </a:r>
            <a:r>
              <a:rPr lang="en-US" dirty="0"/>
              <a:t>everyone </a:t>
            </a:r>
            <a:r>
              <a:rPr lang="en-US" dirty="0" smtClean="0"/>
              <a:t>is going to get?</a:t>
            </a:r>
            <a:endParaRPr lang="en-US" dirty="0"/>
          </a:p>
          <a:p>
            <a:pPr>
              <a:defRPr/>
            </a:pPr>
            <a:endParaRPr lang="en-US" dirty="0"/>
          </a:p>
          <a:p>
            <a:pPr>
              <a:defRPr/>
            </a:pPr>
            <a:r>
              <a:rPr lang="en-US" u="sng" dirty="0">
                <a:solidFill>
                  <a:srgbClr val="080808"/>
                </a:solidFill>
              </a:rPr>
              <a:t>Presenter 1:</a:t>
            </a:r>
            <a:r>
              <a:rPr lang="en-US" dirty="0">
                <a:solidFill>
                  <a:srgbClr val="080808"/>
                </a:solidFill>
              </a:rPr>
              <a:t> In the early results, what did it feel like to have your candy winning?  </a:t>
            </a:r>
            <a:r>
              <a:rPr lang="en-US" sz="1400" b="1" dirty="0">
                <a:solidFill>
                  <a:srgbClr val="080808"/>
                </a:solidFill>
              </a:rPr>
              <a:t>(Pause for audience to answer)</a:t>
            </a:r>
            <a:r>
              <a:rPr lang="en-US" sz="1400" dirty="0">
                <a:solidFill>
                  <a:srgbClr val="080808"/>
                </a:solidFill>
              </a:rPr>
              <a:t> </a:t>
            </a:r>
            <a:endParaRPr lang="en-US" sz="1400" dirty="0">
              <a:solidFill>
                <a:srgbClr val="080808"/>
              </a:solidFill>
            </a:endParaRPr>
          </a:p>
          <a:p>
            <a:pPr>
              <a:defRPr/>
            </a:pPr>
            <a:endParaRPr lang="en-US" u="sng" dirty="0">
              <a:solidFill>
                <a:srgbClr val="080808"/>
              </a:solidFill>
            </a:endParaRPr>
          </a:p>
          <a:p>
            <a:pPr>
              <a:defRPr/>
            </a:pPr>
            <a:r>
              <a:rPr lang="en-US" u="sng" dirty="0" smtClean="0">
                <a:solidFill>
                  <a:srgbClr val="080808"/>
                </a:solidFill>
              </a:rPr>
              <a:t>Presenter </a:t>
            </a:r>
            <a:r>
              <a:rPr lang="en-US" u="sng" dirty="0">
                <a:solidFill>
                  <a:srgbClr val="080808"/>
                </a:solidFill>
              </a:rPr>
              <a:t>2</a:t>
            </a:r>
            <a:r>
              <a:rPr lang="en-US" dirty="0">
                <a:solidFill>
                  <a:srgbClr val="080808"/>
                </a:solidFill>
              </a:rPr>
              <a:t>: But everybody else was sad.</a:t>
            </a:r>
            <a:endParaRPr lang="en-US" b="1" dirty="0">
              <a:solidFill>
                <a:srgbClr val="080808"/>
              </a:solidFill>
            </a:endParaRPr>
          </a:p>
          <a:p>
            <a:pPr>
              <a:defRPr/>
            </a:pPr>
            <a:endParaRPr lang="en-US" dirty="0">
              <a:solidFill>
                <a:srgbClr val="080808"/>
              </a:solidFill>
            </a:endParaRPr>
          </a:p>
          <a:p>
            <a:pPr>
              <a:defRPr/>
            </a:pPr>
            <a:r>
              <a:rPr lang="en-US" u="sng" dirty="0">
                <a:solidFill>
                  <a:srgbClr val="080808"/>
                </a:solidFill>
              </a:rPr>
              <a:t>Presenter 1:</a:t>
            </a:r>
            <a:r>
              <a:rPr lang="en-US" dirty="0">
                <a:solidFill>
                  <a:srgbClr val="080808"/>
                </a:solidFill>
              </a:rPr>
              <a:t> What did it feel like to have that win taken away?   </a:t>
            </a:r>
            <a:endParaRPr lang="en-US" dirty="0" smtClean="0">
              <a:solidFill>
                <a:srgbClr val="080808"/>
              </a:solidFill>
            </a:endParaRPr>
          </a:p>
          <a:p>
            <a:pPr>
              <a:defRPr/>
            </a:pPr>
            <a:endParaRPr lang="en-US" u="sng" dirty="0">
              <a:solidFill>
                <a:srgbClr val="080808"/>
              </a:solidFill>
            </a:endParaRPr>
          </a:p>
          <a:p>
            <a:pPr>
              <a:defRPr/>
            </a:pPr>
            <a:r>
              <a:rPr lang="en-US" u="sng" dirty="0" smtClean="0">
                <a:solidFill>
                  <a:srgbClr val="080808"/>
                </a:solidFill>
              </a:rPr>
              <a:t>Presenter </a:t>
            </a:r>
            <a:r>
              <a:rPr lang="en-US" u="sng" dirty="0">
                <a:solidFill>
                  <a:srgbClr val="080808"/>
                </a:solidFill>
              </a:rPr>
              <a:t>2:</a:t>
            </a:r>
            <a:r>
              <a:rPr lang="en-US" dirty="0">
                <a:solidFill>
                  <a:srgbClr val="080808"/>
                </a:solidFill>
              </a:rPr>
              <a:t> </a:t>
            </a:r>
            <a:r>
              <a:rPr lang="en-US" dirty="0" smtClean="0">
                <a:solidFill>
                  <a:srgbClr val="080808"/>
                </a:solidFill>
              </a:rPr>
              <a:t>But </a:t>
            </a:r>
            <a:r>
              <a:rPr lang="en-US" dirty="0">
                <a:solidFill>
                  <a:srgbClr val="080808"/>
                </a:solidFill>
              </a:rPr>
              <a:t>everybody else was good.</a:t>
            </a:r>
            <a:endParaRPr lang="en-US" b="1" dirty="0">
              <a:solidFill>
                <a:srgbClr val="002060"/>
              </a:solidFill>
              <a:ea typeface="ＭＳ Ｐゴシック" panose="020B0600070205080204" pitchFamily="34" charset="-128"/>
            </a:endParaRPr>
          </a:p>
          <a:p>
            <a:pPr>
              <a:defRPr/>
            </a:pPr>
            <a:endParaRPr lang="en-US" dirty="0">
              <a:solidFill>
                <a:srgbClr val="080808"/>
              </a:solidFill>
            </a:endParaRPr>
          </a:p>
          <a:p>
            <a:pPr>
              <a:defRPr/>
            </a:pPr>
            <a:r>
              <a:rPr lang="en-US" u="sng" dirty="0">
                <a:solidFill>
                  <a:srgbClr val="080808"/>
                </a:solidFill>
              </a:rPr>
              <a:t>Presenter 1</a:t>
            </a:r>
            <a:r>
              <a:rPr lang="en-US" dirty="0">
                <a:solidFill>
                  <a:srgbClr val="080808"/>
                </a:solidFill>
              </a:rPr>
              <a:t>: What did it feel like to end up with the with the candy you did not want</a:t>
            </a:r>
            <a:r>
              <a:rPr lang="en-US" dirty="0" smtClean="0">
                <a:solidFill>
                  <a:srgbClr val="080808"/>
                </a:solidFill>
              </a:rPr>
              <a:t>?</a:t>
            </a:r>
          </a:p>
          <a:p>
            <a:pPr>
              <a:defRPr/>
            </a:pPr>
            <a:endParaRPr lang="en-US" dirty="0">
              <a:solidFill>
                <a:srgbClr val="080808"/>
              </a:solidFill>
            </a:endParaRPr>
          </a:p>
          <a:p>
            <a:pPr>
              <a:defRPr/>
            </a:pPr>
            <a:r>
              <a:rPr lang="en-US" u="sng" dirty="0" smtClean="0">
                <a:solidFill>
                  <a:srgbClr val="080808"/>
                </a:solidFill>
              </a:rPr>
              <a:t>Presenter </a:t>
            </a:r>
            <a:r>
              <a:rPr lang="en-US" u="sng" dirty="0">
                <a:solidFill>
                  <a:srgbClr val="080808"/>
                </a:solidFill>
              </a:rPr>
              <a:t>2:</a:t>
            </a:r>
            <a:r>
              <a:rPr lang="en-US" dirty="0">
                <a:solidFill>
                  <a:srgbClr val="080808"/>
                </a:solidFill>
              </a:rPr>
              <a:t> Only that group was happy with the results.</a:t>
            </a:r>
          </a:p>
          <a:p>
            <a:pPr>
              <a:defRPr/>
            </a:pPr>
            <a:r>
              <a:rPr lang="en-US" dirty="0"/>
              <a:t> </a:t>
            </a:r>
          </a:p>
          <a:p>
            <a:pPr>
              <a:defRPr/>
            </a:pPr>
            <a:endParaRPr lang="en-US" sz="1400" dirty="0"/>
          </a:p>
          <a:p>
            <a:pPr>
              <a:defRPr/>
            </a:pPr>
            <a:endParaRPr lang="en-US" sz="1400" dirty="0"/>
          </a:p>
          <a:p>
            <a:pPr>
              <a:defRPr/>
            </a:pPr>
            <a:r>
              <a:rPr lang="en-US" sz="1400" dirty="0"/>
              <a:t> </a:t>
            </a:r>
            <a:r>
              <a:rPr lang="en-US" dirty="0"/>
              <a:t> </a:t>
            </a:r>
          </a:p>
          <a:p>
            <a:pPr>
              <a:defRPr/>
            </a:pPr>
            <a:endParaRPr lang="en-US" dirty="0"/>
          </a:p>
          <a:p>
            <a:pPr>
              <a:defRPr/>
            </a:pPr>
            <a:endParaRPr lang="en-US" dirty="0"/>
          </a:p>
        </p:txBody>
      </p:sp>
      <p:sp>
        <p:nvSpPr>
          <p:cNvPr id="13517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ea typeface="ＭＳ Ｐゴシック" pitchFamily="34" charset="-128"/>
              </a:defRPr>
            </a:lvl1pPr>
            <a:lvl2pPr marL="747214" indent="-286406" eaLnBrk="0" hangingPunct="0">
              <a:defRPr b="1">
                <a:solidFill>
                  <a:schemeClr val="tx1"/>
                </a:solidFill>
                <a:latin typeface="Arial" pitchFamily="34" charset="0"/>
                <a:ea typeface="ＭＳ Ｐゴシック" pitchFamily="34" charset="-128"/>
              </a:defRPr>
            </a:lvl2pPr>
            <a:lvl3pPr marL="1150422" indent="-228805" eaLnBrk="0" hangingPunct="0">
              <a:defRPr b="1">
                <a:solidFill>
                  <a:schemeClr val="tx1"/>
                </a:solidFill>
                <a:latin typeface="Arial" pitchFamily="34" charset="0"/>
                <a:ea typeface="ＭＳ Ｐゴシック" pitchFamily="34" charset="-128"/>
              </a:defRPr>
            </a:lvl3pPr>
            <a:lvl4pPr marL="1611231" indent="-228805" eaLnBrk="0" hangingPunct="0">
              <a:defRPr b="1">
                <a:solidFill>
                  <a:schemeClr val="tx1"/>
                </a:solidFill>
                <a:latin typeface="Arial" pitchFamily="34" charset="0"/>
                <a:ea typeface="ＭＳ Ｐゴシック" pitchFamily="34" charset="-128"/>
              </a:defRPr>
            </a:lvl4pPr>
            <a:lvl5pPr marL="2072040" indent="-228805" eaLnBrk="0" hangingPunct="0">
              <a:defRPr b="1">
                <a:solidFill>
                  <a:schemeClr val="tx1"/>
                </a:solidFill>
                <a:latin typeface="Arial" pitchFamily="34" charset="0"/>
                <a:ea typeface="ＭＳ Ｐゴシック" pitchFamily="34" charset="-128"/>
              </a:defRPr>
            </a:lvl5pPr>
            <a:lvl6pPr marL="2532848" indent="-228805"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93657" indent="-228805"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54465" indent="-228805"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915274" indent="-228805"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fld id="{E1D29A34-AE2D-4E97-9801-641B430E67F8}" type="slidenum">
              <a:rPr lang="en-US" altLang="en-US" b="0" smtClean="0">
                <a:solidFill>
                  <a:srgbClr val="000000"/>
                </a:solidFill>
              </a:rPr>
              <a:pPr eaLnBrk="1" hangingPunct="1"/>
              <a:t>15</a:t>
            </a:fld>
            <a:endParaRPr lang="en-US" altLang="en-US" b="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ChangeArrowheads="1" noTextEdit="1"/>
          </p:cNvSpPr>
          <p:nvPr>
            <p:ph type="sldImg"/>
          </p:nvPr>
        </p:nvSpPr>
        <p:spPr>
          <a:xfrm>
            <a:off x="406400" y="696913"/>
            <a:ext cx="6197600" cy="3486150"/>
          </a:xfrm>
          <a:ln/>
        </p:spPr>
      </p:sp>
      <p:sp>
        <p:nvSpPr>
          <p:cNvPr id="3" name="Notes Placeholder 2"/>
          <p:cNvSpPr>
            <a:spLocks noGrp="1"/>
          </p:cNvSpPr>
          <p:nvPr>
            <p:ph type="body" idx="1"/>
          </p:nvPr>
        </p:nvSpPr>
        <p:spPr>
          <a:xfrm>
            <a:off x="496470" y="4416425"/>
            <a:ext cx="6167858" cy="3929063"/>
          </a:xfrm>
        </p:spPr>
        <p:txBody>
          <a:bodyPr/>
          <a:lstStyle/>
          <a:p>
            <a:pPr>
              <a:defRPr/>
            </a:pPr>
            <a:r>
              <a:rPr lang="en-US" sz="1400" b="1" dirty="0"/>
              <a:t>Presenter</a:t>
            </a:r>
          </a:p>
          <a:p>
            <a:pPr>
              <a:defRPr/>
            </a:pPr>
            <a:r>
              <a:rPr lang="en-US" sz="1400" dirty="0"/>
              <a:t>(</a:t>
            </a:r>
            <a:r>
              <a:rPr lang="en-US" sz="1400" b="1" dirty="0"/>
              <a:t>If you had blank ballots, say this)  </a:t>
            </a:r>
            <a:r>
              <a:rPr lang="en-US" dirty="0"/>
              <a:t>We had ___ # of ballots.  If you did not vote, you could be taking a very big risk. </a:t>
            </a:r>
          </a:p>
          <a:p>
            <a:pPr>
              <a:defRPr/>
            </a:pPr>
            <a:r>
              <a:rPr lang="en-US" sz="1400" b="1" dirty="0"/>
              <a:t>(</a:t>
            </a:r>
            <a:r>
              <a:rPr lang="en-US" sz="1400" b="1" dirty="0"/>
              <a:t>If you did not have blank ballots, read the slide title first)</a:t>
            </a:r>
          </a:p>
          <a:p>
            <a:pPr>
              <a:defRPr/>
            </a:pPr>
            <a:r>
              <a:rPr lang="en-US" sz="1400" b="1" dirty="0">
                <a:solidFill>
                  <a:srgbClr val="080808"/>
                </a:solidFill>
              </a:rPr>
              <a:t>(Read) </a:t>
            </a:r>
            <a:r>
              <a:rPr lang="en-US" dirty="0">
                <a:solidFill>
                  <a:srgbClr val="080808"/>
                </a:solidFill>
              </a:rPr>
              <a:t>Many people do not vote because they do not think one vote matters. </a:t>
            </a:r>
            <a:endParaRPr lang="en-US" dirty="0" smtClean="0">
              <a:solidFill>
                <a:srgbClr val="080808"/>
              </a:solidFill>
            </a:endParaRPr>
          </a:p>
          <a:p>
            <a:pPr>
              <a:defRPr/>
            </a:pPr>
            <a:r>
              <a:rPr lang="en-US" sz="1400" b="1" dirty="0">
                <a:solidFill>
                  <a:srgbClr val="080808"/>
                </a:solidFill>
              </a:rPr>
              <a:t>(</a:t>
            </a:r>
            <a:r>
              <a:rPr lang="en-US" sz="1400" b="1" dirty="0">
                <a:solidFill>
                  <a:srgbClr val="080808"/>
                </a:solidFill>
              </a:rPr>
              <a:t>Say)</a:t>
            </a:r>
            <a:r>
              <a:rPr lang="en-US" sz="1400" dirty="0">
                <a:solidFill>
                  <a:srgbClr val="080808"/>
                </a:solidFill>
              </a:rPr>
              <a:t> </a:t>
            </a:r>
            <a:r>
              <a:rPr lang="en-US" dirty="0">
                <a:solidFill>
                  <a:srgbClr val="080808"/>
                </a:solidFill>
                <a:latin typeface="Arial" panose="020B0604020202020204" pitchFamily="34" charset="0"/>
                <a:cs typeface="Arial" panose="020B0604020202020204" pitchFamily="34" charset="0"/>
              </a:rPr>
              <a:t>In history there have been elections where a candidate won by one vote.  Every vote counts. </a:t>
            </a:r>
            <a:endParaRPr lang="en-US" sz="1400" b="1" dirty="0">
              <a:solidFill>
                <a:srgbClr val="080808"/>
              </a:solidFill>
            </a:endParaRPr>
          </a:p>
          <a:p>
            <a:pPr>
              <a:defRPr/>
            </a:pPr>
            <a:r>
              <a:rPr lang="en-US" sz="1400" b="1" dirty="0">
                <a:solidFill>
                  <a:srgbClr val="080808"/>
                </a:solidFill>
              </a:rPr>
              <a:t>(Read) </a:t>
            </a:r>
            <a:r>
              <a:rPr lang="en-US" dirty="0">
                <a:solidFill>
                  <a:srgbClr val="080808"/>
                </a:solidFill>
              </a:rPr>
              <a:t>In the real world, only 6 out of every 10 people with disabilities actually get out and vote. </a:t>
            </a:r>
            <a:endParaRPr lang="en-US" dirty="0" smtClean="0">
              <a:solidFill>
                <a:srgbClr val="080808"/>
              </a:solidFill>
            </a:endParaRPr>
          </a:p>
          <a:p>
            <a:pPr>
              <a:defRPr/>
            </a:pPr>
            <a:r>
              <a:rPr lang="en-US" sz="1400" b="1" dirty="0">
                <a:solidFill>
                  <a:srgbClr val="080808"/>
                </a:solidFill>
              </a:rPr>
              <a:t>(</a:t>
            </a:r>
            <a:r>
              <a:rPr lang="en-US" sz="1400" b="1" dirty="0">
                <a:solidFill>
                  <a:srgbClr val="080808"/>
                </a:solidFill>
              </a:rPr>
              <a:t>Say)</a:t>
            </a:r>
            <a:r>
              <a:rPr lang="en-US" dirty="0">
                <a:solidFill>
                  <a:srgbClr val="080808"/>
                </a:solidFill>
                <a:latin typeface="Arial" panose="020B0604020202020204" pitchFamily="34" charset="0"/>
                <a:cs typeface="Arial" panose="020B0604020202020204" pitchFamily="34" charset="0"/>
              </a:rPr>
              <a:t>  Or mail in their ballot.</a:t>
            </a:r>
            <a:endParaRPr lang="en-US" sz="1400" b="1" dirty="0">
              <a:solidFill>
                <a:srgbClr val="080808"/>
              </a:solidFill>
            </a:endParaRPr>
          </a:p>
          <a:p>
            <a:pPr>
              <a:defRPr/>
            </a:pPr>
            <a:r>
              <a:rPr lang="en-US" sz="1400" b="1" dirty="0">
                <a:solidFill>
                  <a:srgbClr val="080808"/>
                </a:solidFill>
              </a:rPr>
              <a:t>(Read) </a:t>
            </a:r>
            <a:r>
              <a:rPr lang="en-US" dirty="0">
                <a:solidFill>
                  <a:srgbClr val="080808"/>
                </a:solidFill>
              </a:rPr>
              <a:t>If you don’t vote then you are going to get what other people decide is best. </a:t>
            </a:r>
            <a:endParaRPr lang="en-US" dirty="0" smtClean="0">
              <a:solidFill>
                <a:srgbClr val="080808"/>
              </a:solidFill>
            </a:endParaRPr>
          </a:p>
          <a:p>
            <a:pPr>
              <a:defRPr/>
            </a:pPr>
            <a:r>
              <a:rPr lang="en-US" sz="1400" b="1" dirty="0">
                <a:solidFill>
                  <a:srgbClr val="080808"/>
                </a:solidFill>
              </a:rPr>
              <a:t>(</a:t>
            </a:r>
            <a:r>
              <a:rPr lang="en-US" sz="1400" b="1" dirty="0">
                <a:solidFill>
                  <a:srgbClr val="080808"/>
                </a:solidFill>
              </a:rPr>
              <a:t>Say)</a:t>
            </a:r>
            <a:r>
              <a:rPr lang="en-US" dirty="0">
                <a:solidFill>
                  <a:srgbClr val="080808"/>
                </a:solidFill>
                <a:latin typeface="Arial" panose="020B0604020202020204" pitchFamily="34" charset="0"/>
                <a:cs typeface="Arial" panose="020B0604020202020204" pitchFamily="34" charset="0"/>
              </a:rPr>
              <a:t> What do you think about that?  </a:t>
            </a:r>
            <a:r>
              <a:rPr lang="en-US" sz="1400" b="1" dirty="0">
                <a:solidFill>
                  <a:srgbClr val="080808"/>
                </a:solidFill>
                <a:cs typeface="Arial" panose="020B0604020202020204" pitchFamily="34" charset="0"/>
              </a:rPr>
              <a:t>(Take a few comments from the participants.)</a:t>
            </a:r>
            <a:endParaRPr lang="en-US" sz="1400" b="1" dirty="0">
              <a:solidFill>
                <a:srgbClr val="080808"/>
              </a:solidFill>
            </a:endParaRPr>
          </a:p>
          <a:p>
            <a:pPr>
              <a:defRPr/>
            </a:pPr>
            <a:endParaRPr lang="en-US" altLang="en-US" sz="1000" b="1" dirty="0">
              <a:solidFill>
                <a:srgbClr val="000000"/>
              </a:solidFill>
              <a:latin typeface="Arial" panose="020B0604020202020204" pitchFamily="34" charset="0"/>
              <a:ea typeface="ＭＳ Ｐゴシック" panose="020B0600070205080204" pitchFamily="34" charset="-128"/>
            </a:endParaRPr>
          </a:p>
          <a:p>
            <a:pPr>
              <a:defRPr/>
            </a:pPr>
            <a:r>
              <a:rPr lang="en-US" u="sng" dirty="0"/>
              <a:t>Presenter 2</a:t>
            </a:r>
            <a:r>
              <a:rPr lang="en-US" dirty="0"/>
              <a:t>: Are there any questions or comments about how the choice to vote fits into our lives? </a:t>
            </a:r>
            <a:r>
              <a:rPr lang="en-US" sz="1400" b="1" dirty="0"/>
              <a:t>(pause)</a:t>
            </a:r>
          </a:p>
          <a:p>
            <a:pPr>
              <a:defRPr/>
            </a:pPr>
            <a:endParaRPr lang="en-US" sz="1000" dirty="0">
              <a:latin typeface="Arial" panose="020B0604020202020204" pitchFamily="34" charset="0"/>
              <a:cs typeface="Arial" panose="020B0604020202020204" pitchFamily="34" charset="0"/>
            </a:endParaRPr>
          </a:p>
          <a:p>
            <a:pPr>
              <a:defRPr/>
            </a:pPr>
            <a:r>
              <a:rPr lang="en-US" u="sng" dirty="0"/>
              <a:t>Presenter 1:</a:t>
            </a:r>
            <a:r>
              <a:rPr lang="en-US" dirty="0"/>
              <a:t>  </a:t>
            </a:r>
            <a:r>
              <a:rPr lang="en-US" b="1" dirty="0"/>
              <a:t>(Announce)</a:t>
            </a:r>
            <a:r>
              <a:rPr lang="en-US" dirty="0"/>
              <a:t> “We are all winners in this group you can have any candy you want now.” If you have health issues with sugar we have </a:t>
            </a:r>
            <a:r>
              <a:rPr lang="en-US" u="sng" dirty="0"/>
              <a:t>	</a:t>
            </a:r>
            <a:r>
              <a:rPr lang="en-US" dirty="0"/>
              <a:t>.”</a:t>
            </a:r>
          </a:p>
        </p:txBody>
      </p:sp>
      <p:sp>
        <p:nvSpPr>
          <p:cNvPr id="136196"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ea typeface="ＭＳ Ｐゴシック" pitchFamily="34" charset="-128"/>
              </a:defRPr>
            </a:lvl1pPr>
            <a:lvl2pPr marL="747214" indent="-286406" eaLnBrk="0" hangingPunct="0">
              <a:defRPr b="1">
                <a:solidFill>
                  <a:schemeClr val="tx1"/>
                </a:solidFill>
                <a:latin typeface="Arial" pitchFamily="34" charset="0"/>
                <a:ea typeface="ＭＳ Ｐゴシック" pitchFamily="34" charset="-128"/>
              </a:defRPr>
            </a:lvl2pPr>
            <a:lvl3pPr marL="1150422" indent="-228805" eaLnBrk="0" hangingPunct="0">
              <a:defRPr b="1">
                <a:solidFill>
                  <a:schemeClr val="tx1"/>
                </a:solidFill>
                <a:latin typeface="Arial" pitchFamily="34" charset="0"/>
                <a:ea typeface="ＭＳ Ｐゴシック" pitchFamily="34" charset="-128"/>
              </a:defRPr>
            </a:lvl3pPr>
            <a:lvl4pPr marL="1611231" indent="-228805" eaLnBrk="0" hangingPunct="0">
              <a:defRPr b="1">
                <a:solidFill>
                  <a:schemeClr val="tx1"/>
                </a:solidFill>
                <a:latin typeface="Arial" pitchFamily="34" charset="0"/>
                <a:ea typeface="ＭＳ Ｐゴシック" pitchFamily="34" charset="-128"/>
              </a:defRPr>
            </a:lvl4pPr>
            <a:lvl5pPr marL="2072040" indent="-228805" eaLnBrk="0" hangingPunct="0">
              <a:defRPr b="1">
                <a:solidFill>
                  <a:schemeClr val="tx1"/>
                </a:solidFill>
                <a:latin typeface="Arial" pitchFamily="34" charset="0"/>
                <a:ea typeface="ＭＳ Ｐゴシック" pitchFamily="34" charset="-128"/>
              </a:defRPr>
            </a:lvl5pPr>
            <a:lvl6pPr marL="2532848" indent="-228805"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93657" indent="-228805"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54465" indent="-228805"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915274" indent="-228805"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fld id="{03F8A8D0-9D33-4FE9-81CB-1A9A89F28AF8}" type="slidenum">
              <a:rPr lang="en-US" altLang="en-US" b="0" smtClean="0">
                <a:solidFill>
                  <a:srgbClr val="000000"/>
                </a:solidFill>
              </a:rPr>
              <a:pPr eaLnBrk="1" hangingPunct="1"/>
              <a:t>16</a:t>
            </a:fld>
            <a:endParaRPr lang="en-US" altLang="en-US" b="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ChangeArrowheads="1" noTextEdit="1"/>
          </p:cNvSpPr>
          <p:nvPr>
            <p:ph type="sldImg"/>
          </p:nvPr>
        </p:nvSpPr>
        <p:spPr>
          <a:xfrm>
            <a:off x="406400" y="696913"/>
            <a:ext cx="6197600" cy="3486150"/>
          </a:xfrm>
          <a:ln/>
        </p:spPr>
      </p:sp>
      <p:sp>
        <p:nvSpPr>
          <p:cNvPr id="3" name="Notes Placeholder 2"/>
          <p:cNvSpPr>
            <a:spLocks noGrp="1"/>
          </p:cNvSpPr>
          <p:nvPr>
            <p:ph type="body" idx="1"/>
          </p:nvPr>
        </p:nvSpPr>
        <p:spPr>
          <a:xfrm>
            <a:off x="496470" y="4416425"/>
            <a:ext cx="6167858" cy="3929063"/>
          </a:xfrm>
        </p:spPr>
        <p:txBody>
          <a:bodyPr/>
          <a:lstStyle/>
          <a:p>
            <a:pPr>
              <a:defRPr/>
            </a:pPr>
            <a:endParaRPr lang="en-US" dirty="0"/>
          </a:p>
        </p:txBody>
      </p:sp>
      <p:sp>
        <p:nvSpPr>
          <p:cNvPr id="136196"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ea typeface="ＭＳ Ｐゴシック" pitchFamily="34" charset="-128"/>
              </a:defRPr>
            </a:lvl1pPr>
            <a:lvl2pPr marL="747214" indent="-286406" eaLnBrk="0" hangingPunct="0">
              <a:defRPr b="1">
                <a:solidFill>
                  <a:schemeClr val="tx1"/>
                </a:solidFill>
                <a:latin typeface="Arial" pitchFamily="34" charset="0"/>
                <a:ea typeface="ＭＳ Ｐゴシック" pitchFamily="34" charset="-128"/>
              </a:defRPr>
            </a:lvl2pPr>
            <a:lvl3pPr marL="1150422" indent="-228805" eaLnBrk="0" hangingPunct="0">
              <a:defRPr b="1">
                <a:solidFill>
                  <a:schemeClr val="tx1"/>
                </a:solidFill>
                <a:latin typeface="Arial" pitchFamily="34" charset="0"/>
                <a:ea typeface="ＭＳ Ｐゴシック" pitchFamily="34" charset="-128"/>
              </a:defRPr>
            </a:lvl3pPr>
            <a:lvl4pPr marL="1611231" indent="-228805" eaLnBrk="0" hangingPunct="0">
              <a:defRPr b="1">
                <a:solidFill>
                  <a:schemeClr val="tx1"/>
                </a:solidFill>
                <a:latin typeface="Arial" pitchFamily="34" charset="0"/>
                <a:ea typeface="ＭＳ Ｐゴシック" pitchFamily="34" charset="-128"/>
              </a:defRPr>
            </a:lvl4pPr>
            <a:lvl5pPr marL="2072040" indent="-228805" eaLnBrk="0" hangingPunct="0">
              <a:defRPr b="1">
                <a:solidFill>
                  <a:schemeClr val="tx1"/>
                </a:solidFill>
                <a:latin typeface="Arial" pitchFamily="34" charset="0"/>
                <a:ea typeface="ＭＳ Ｐゴシック" pitchFamily="34" charset="-128"/>
              </a:defRPr>
            </a:lvl5pPr>
            <a:lvl6pPr marL="2532848" indent="-228805"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93657" indent="-228805"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54465" indent="-228805"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915274" indent="-228805"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fld id="{03F8A8D0-9D33-4FE9-81CB-1A9A89F28AF8}" type="slidenum">
              <a:rPr lang="en-US" altLang="en-US" b="0" smtClean="0">
                <a:solidFill>
                  <a:srgbClr val="000000"/>
                </a:solidFill>
              </a:rPr>
              <a:pPr eaLnBrk="1" hangingPunct="1"/>
              <a:t>17</a:t>
            </a:fld>
            <a:endParaRPr lang="en-US" altLang="en-US" b="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Talk</a:t>
            </a:r>
            <a:r>
              <a:rPr lang="en-US" baseline="0" dirty="0"/>
              <a:t> about state laws that support this </a:t>
            </a:r>
            <a:r>
              <a:rPr lang="en-US" baseline="0" dirty="0" smtClean="0"/>
              <a:t>legislation</a:t>
            </a:r>
          </a:p>
          <a:p>
            <a:r>
              <a:rPr lang="en-US" baseline="0" dirty="0" smtClean="0"/>
              <a:t>Every state has different laws</a:t>
            </a:r>
          </a:p>
          <a:p>
            <a:pPr defTabSz="931774"/>
            <a:r>
              <a:rPr lang="en-US" altLang="en-US" dirty="0" smtClean="0">
                <a:latin typeface="Arial" panose="020B0604020202020204" pitchFamily="34" charset="0"/>
                <a:ea typeface="ＭＳ Ｐゴシック" panose="020B0600070205080204" pitchFamily="34" charset="-128"/>
              </a:rPr>
              <a:t>Next we are going to share rights laws that impact people with disabilities.  Each of them probably started as an idea and went through the process of voting before becoming a law.</a:t>
            </a:r>
            <a:r>
              <a:rPr lang="en-US" altLang="en-US" kern="1400" dirty="0" smtClean="0">
                <a:latin typeface="Arial" panose="020B0604020202020204" pitchFamily="34" charset="0"/>
                <a:ea typeface="ＭＳ Ｐゴシック" panose="020B0600070205080204" pitchFamily="34" charset="-128"/>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pPr>
              <a:defRPr/>
            </a:pPr>
            <a:fld id="{CAD57CAA-826C-4F80-AB90-E1F877CDD15A}" type="slidenum">
              <a:rPr lang="en-US" smtClean="0"/>
              <a:pPr>
                <a:defRPr/>
              </a:pPr>
              <a:t>2</a:t>
            </a:fld>
            <a:endParaRPr lang="en-US" dirty="0"/>
          </a:p>
        </p:txBody>
      </p:sp>
    </p:spTree>
    <p:extLst>
      <p:ext uri="{BB962C8B-B14F-4D97-AF65-F5344CB8AC3E}">
        <p14:creationId xmlns:p14="http://schemas.microsoft.com/office/powerpoint/2010/main" val="1852149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ChangeArrowheads="1" noTextEdit="1"/>
          </p:cNvSpPr>
          <p:nvPr>
            <p:ph type="sldImg"/>
          </p:nvPr>
        </p:nvSpPr>
        <p:spPr>
          <a:xfrm>
            <a:off x="406400" y="696913"/>
            <a:ext cx="6197600" cy="3486150"/>
          </a:xfrm>
          <a:ln/>
        </p:spPr>
      </p:sp>
      <p:sp>
        <p:nvSpPr>
          <p:cNvPr id="56323" name="Notes Placeholder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smtClean="0">
                <a:latin typeface="Arial" panose="020B0604020202020204" pitchFamily="34" charset="0"/>
                <a:ea typeface="ＭＳ Ｐゴシック" panose="020B0600070205080204" pitchFamily="34" charset="-128"/>
              </a:rPr>
              <a:t>1</a:t>
            </a:r>
            <a:r>
              <a:rPr lang="en-US" altLang="en-US" baseline="30000" dirty="0" smtClean="0">
                <a:latin typeface="Arial" panose="020B0604020202020204" pitchFamily="34" charset="0"/>
                <a:ea typeface="ＭＳ Ｐゴシック" panose="020B0600070205080204" pitchFamily="34" charset="-128"/>
              </a:rPr>
              <a:t>st</a:t>
            </a:r>
            <a:r>
              <a:rPr lang="en-US" altLang="en-US" dirty="0" smtClean="0">
                <a:latin typeface="Arial" panose="020B0604020202020204" pitchFamily="34" charset="0"/>
                <a:ea typeface="ＭＳ Ｐゴシック" panose="020B0600070205080204" pitchFamily="34" charset="-128"/>
              </a:rPr>
              <a:t> of many disability</a:t>
            </a:r>
            <a:r>
              <a:rPr lang="en-US" altLang="en-US" baseline="0" dirty="0" smtClean="0">
                <a:latin typeface="Arial" panose="020B0604020202020204" pitchFamily="34" charset="0"/>
                <a:ea typeface="ＭＳ Ｐゴシック" panose="020B0600070205080204" pitchFamily="34" charset="-128"/>
              </a:rPr>
              <a:t> laws for accessibility for people with disabilities</a:t>
            </a:r>
            <a:endParaRPr lang="en-US" altLang="en-US" dirty="0">
              <a:latin typeface="Arial" panose="020B0604020202020204" pitchFamily="34" charset="0"/>
              <a:ea typeface="ＭＳ Ｐゴシック" panose="020B0600070205080204" pitchFamily="34" charset="-128"/>
            </a:endParaRPr>
          </a:p>
        </p:txBody>
      </p:sp>
      <p:sp>
        <p:nvSpPr>
          <p:cNvPr id="129028"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ea typeface="ＭＳ Ｐゴシック" pitchFamily="34" charset="-128"/>
              </a:defRPr>
            </a:lvl1pPr>
            <a:lvl2pPr marL="747214" indent="-286406" eaLnBrk="0" hangingPunct="0">
              <a:defRPr b="1">
                <a:solidFill>
                  <a:schemeClr val="tx1"/>
                </a:solidFill>
                <a:latin typeface="Arial" pitchFamily="34" charset="0"/>
                <a:ea typeface="ＭＳ Ｐゴシック" pitchFamily="34" charset="-128"/>
              </a:defRPr>
            </a:lvl2pPr>
            <a:lvl3pPr marL="1150422" indent="-228805" eaLnBrk="0" hangingPunct="0">
              <a:defRPr b="1">
                <a:solidFill>
                  <a:schemeClr val="tx1"/>
                </a:solidFill>
                <a:latin typeface="Arial" pitchFamily="34" charset="0"/>
                <a:ea typeface="ＭＳ Ｐゴシック" pitchFamily="34" charset="-128"/>
              </a:defRPr>
            </a:lvl3pPr>
            <a:lvl4pPr marL="1611231" indent="-228805" eaLnBrk="0" hangingPunct="0">
              <a:defRPr b="1">
                <a:solidFill>
                  <a:schemeClr val="tx1"/>
                </a:solidFill>
                <a:latin typeface="Arial" pitchFamily="34" charset="0"/>
                <a:ea typeface="ＭＳ Ｐゴシック" pitchFamily="34" charset="-128"/>
              </a:defRPr>
            </a:lvl4pPr>
            <a:lvl5pPr marL="2072040" indent="-228805" eaLnBrk="0" hangingPunct="0">
              <a:defRPr b="1">
                <a:solidFill>
                  <a:schemeClr val="tx1"/>
                </a:solidFill>
                <a:latin typeface="Arial" pitchFamily="34" charset="0"/>
                <a:ea typeface="ＭＳ Ｐゴシック" pitchFamily="34" charset="-128"/>
              </a:defRPr>
            </a:lvl5pPr>
            <a:lvl6pPr marL="2532848" indent="-228805"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93657" indent="-228805"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54465" indent="-228805"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915274" indent="-228805"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fld id="{4AA6196B-8FD3-4D92-8609-826D00E6981E}" type="slidenum">
              <a:rPr lang="en-US" altLang="en-US" b="0" smtClean="0"/>
              <a:pPr eaLnBrk="1" hangingPunct="1"/>
              <a:t>3</a:t>
            </a:fld>
            <a:endParaRPr lang="en-US" altLang="en-US"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ChangeArrowheads="1" noTextEdit="1"/>
          </p:cNvSpPr>
          <p:nvPr>
            <p:ph type="sldImg"/>
          </p:nvPr>
        </p:nvSpPr>
        <p:spPr>
          <a:xfrm>
            <a:off x="406400" y="696913"/>
            <a:ext cx="6197600" cy="3486150"/>
          </a:xfrm>
          <a:ln/>
        </p:spPr>
      </p:sp>
      <p:sp>
        <p:nvSpPr>
          <p:cNvPr id="57347" name="Notes Placeholder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kern="1400" dirty="0">
                <a:latin typeface="Arial" panose="020B0604020202020204" pitchFamily="34" charset="0"/>
                <a:cs typeface="Arial" panose="020B0604020202020204" pitchFamily="34" charset="0"/>
              </a:rPr>
              <a:t>Presenter: </a:t>
            </a:r>
            <a:r>
              <a:rPr lang="en-US" b="0" kern="1400" dirty="0" smtClean="0">
                <a:latin typeface="Arial" panose="020B0604020202020204" pitchFamily="34" charset="0"/>
                <a:cs typeface="Arial" panose="020B0604020202020204" pitchFamily="34" charset="0"/>
              </a:rPr>
              <a:t>ADA was passed in1990.  This is the one that most people know.  It has the most</a:t>
            </a:r>
            <a:r>
              <a:rPr lang="en-US" b="0" kern="1400" baseline="0" dirty="0" smtClean="0">
                <a:latin typeface="Arial" panose="020B0604020202020204" pitchFamily="34" charset="0"/>
                <a:cs typeface="Arial" panose="020B0604020202020204" pitchFamily="34" charset="0"/>
              </a:rPr>
              <a:t> impact on voting. </a:t>
            </a:r>
            <a:endParaRPr lang="en-US" b="0" kern="1400" dirty="0">
              <a:latin typeface="Arial" panose="020B0604020202020204" pitchFamily="34" charset="0"/>
              <a:cs typeface="Arial" panose="020B0604020202020204" pitchFamily="34" charset="0"/>
            </a:endParaRPr>
          </a:p>
          <a:p>
            <a:pPr>
              <a:defRPr/>
            </a:pPr>
            <a:endParaRPr lang="en-US" b="1" kern="1400" dirty="0">
              <a:latin typeface="Arial" panose="020B0604020202020204" pitchFamily="34" charset="0"/>
              <a:cs typeface="Arial" panose="020B0604020202020204" pitchFamily="34" charset="0"/>
            </a:endParaRPr>
          </a:p>
          <a:p>
            <a:pPr>
              <a:defRPr/>
            </a:pPr>
            <a:r>
              <a:rPr lang="en-US" altLang="en-US" u="sng" kern="1400" dirty="0">
                <a:latin typeface="Arial" panose="020B0604020202020204" pitchFamily="34" charset="0"/>
                <a:ea typeface="ＭＳ Ｐゴシック" panose="020B0600070205080204" pitchFamily="34" charset="-128"/>
                <a:cs typeface="Arial" panose="020B0604020202020204" pitchFamily="34" charset="0"/>
              </a:rPr>
              <a:t>Presenter 1</a:t>
            </a:r>
            <a:r>
              <a:rPr lang="en-US" altLang="en-US" b="1" kern="1400" dirty="0">
                <a:latin typeface="Arial" panose="020B0604020202020204" pitchFamily="34" charset="0"/>
                <a:ea typeface="ＭＳ Ｐゴシック" panose="020B0600070205080204" pitchFamily="34" charset="-128"/>
                <a:cs typeface="Arial" panose="020B0604020202020204" pitchFamily="34" charset="0"/>
              </a:rPr>
              <a:t>:  </a:t>
            </a:r>
            <a:r>
              <a:rPr lang="en-US" kern="1400" dirty="0">
                <a:latin typeface="Arial" panose="020B0604020202020204" pitchFamily="34" charset="0"/>
                <a:cs typeface="Arial" panose="020B0604020202020204" pitchFamily="34" charset="0"/>
              </a:rPr>
              <a:t>Another </a:t>
            </a:r>
            <a:r>
              <a:rPr lang="en-US" altLang="en-US" dirty="0">
                <a:latin typeface="Arial" panose="020B0604020202020204" pitchFamily="34" charset="0"/>
                <a:ea typeface="ＭＳ Ｐゴシック" panose="020B0600070205080204" pitchFamily="34" charset="-128"/>
              </a:rPr>
              <a:t>rights laws that impacts the lives of people with disabilities is the ADA.  You might need to explain what telecommunication means (phones, TTY, </a:t>
            </a:r>
            <a:r>
              <a:rPr lang="en-US" altLang="en-US" dirty="0" smtClean="0">
                <a:latin typeface="Arial" panose="020B0604020202020204" pitchFamily="34" charset="0"/>
                <a:ea typeface="ＭＳ Ｐゴシック" panose="020B0600070205080204" pitchFamily="34" charset="-128"/>
              </a:rPr>
              <a:t>fax, ATMs, computers</a:t>
            </a:r>
            <a:r>
              <a:rPr lang="en-US" altLang="en-US" dirty="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apps, GPS</a:t>
            </a:r>
            <a:r>
              <a:rPr lang="en-US" altLang="en-US" dirty="0">
                <a:latin typeface="Arial" panose="020B0604020202020204" pitchFamily="34" charset="0"/>
                <a:ea typeface="ＭＳ Ｐゴシック" panose="020B0600070205080204" pitchFamily="34" charset="-128"/>
              </a:rPr>
              <a:t>)</a:t>
            </a:r>
          </a:p>
          <a:p>
            <a:pPr>
              <a:defRPr/>
            </a:pPr>
            <a:endParaRPr lang="en-US" altLang="en-US" sz="1400" b="1" dirty="0">
              <a:ea typeface="ＭＳ Ｐゴシック" panose="020B0600070205080204" pitchFamily="34" charset="-128"/>
            </a:endParaRPr>
          </a:p>
        </p:txBody>
      </p:sp>
      <p:sp>
        <p:nvSpPr>
          <p:cNvPr id="13005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ea typeface="ＭＳ Ｐゴシック" pitchFamily="34" charset="-128"/>
              </a:defRPr>
            </a:lvl1pPr>
            <a:lvl2pPr marL="747214" indent="-286406" eaLnBrk="0" hangingPunct="0">
              <a:defRPr b="1">
                <a:solidFill>
                  <a:schemeClr val="tx1"/>
                </a:solidFill>
                <a:latin typeface="Arial" pitchFamily="34" charset="0"/>
                <a:ea typeface="ＭＳ Ｐゴシック" pitchFamily="34" charset="-128"/>
              </a:defRPr>
            </a:lvl2pPr>
            <a:lvl3pPr marL="1150422" indent="-228805" eaLnBrk="0" hangingPunct="0">
              <a:defRPr b="1">
                <a:solidFill>
                  <a:schemeClr val="tx1"/>
                </a:solidFill>
                <a:latin typeface="Arial" pitchFamily="34" charset="0"/>
                <a:ea typeface="ＭＳ Ｐゴシック" pitchFamily="34" charset="-128"/>
              </a:defRPr>
            </a:lvl3pPr>
            <a:lvl4pPr marL="1611231" indent="-228805" eaLnBrk="0" hangingPunct="0">
              <a:defRPr b="1">
                <a:solidFill>
                  <a:schemeClr val="tx1"/>
                </a:solidFill>
                <a:latin typeface="Arial" pitchFamily="34" charset="0"/>
                <a:ea typeface="ＭＳ Ｐゴシック" pitchFamily="34" charset="-128"/>
              </a:defRPr>
            </a:lvl4pPr>
            <a:lvl5pPr marL="2072040" indent="-228805" eaLnBrk="0" hangingPunct="0">
              <a:defRPr b="1">
                <a:solidFill>
                  <a:schemeClr val="tx1"/>
                </a:solidFill>
                <a:latin typeface="Arial" pitchFamily="34" charset="0"/>
                <a:ea typeface="ＭＳ Ｐゴシック" pitchFamily="34" charset="-128"/>
              </a:defRPr>
            </a:lvl5pPr>
            <a:lvl6pPr marL="2532848" indent="-228805"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93657" indent="-228805"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54465" indent="-228805"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915274" indent="-228805"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fld id="{7EA815AE-0748-49D0-9E10-E1AA075D3C5F}" type="slidenum">
              <a:rPr lang="en-US" altLang="en-US" b="0" smtClean="0"/>
              <a:pPr eaLnBrk="1" hangingPunct="1"/>
              <a:t>4</a:t>
            </a:fld>
            <a:endParaRPr lang="en-US" altLang="en-US"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ChangeArrowheads="1" noTextEdit="1"/>
          </p:cNvSpPr>
          <p:nvPr>
            <p:ph type="sldImg"/>
          </p:nvPr>
        </p:nvSpPr>
        <p:spPr>
          <a:xfrm>
            <a:off x="406400" y="696913"/>
            <a:ext cx="6197600" cy="3486150"/>
          </a:xfrm>
          <a:ln/>
        </p:spPr>
      </p:sp>
      <p:sp>
        <p:nvSpPr>
          <p:cNvPr id="58371" name="Notes Placeholder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kern="1400" dirty="0">
                <a:latin typeface="Arial" panose="020B0604020202020204" pitchFamily="34" charset="0"/>
                <a:cs typeface="Arial" panose="020B0604020202020204" pitchFamily="34" charset="0"/>
              </a:rPr>
              <a:t>Presenter: </a:t>
            </a:r>
            <a:r>
              <a:rPr lang="en-US" kern="1400" dirty="0">
                <a:latin typeface="Arial" panose="020B0604020202020204" pitchFamily="34" charset="0"/>
                <a:cs typeface="Arial" panose="020B0604020202020204" pitchFamily="34" charset="0"/>
              </a:rPr>
              <a:t>The n</a:t>
            </a:r>
            <a:r>
              <a:rPr lang="en-US" altLang="en-US" dirty="0">
                <a:latin typeface="Arial" panose="020B0604020202020204" pitchFamily="34" charset="0"/>
                <a:ea typeface="ＭＳ Ｐゴシック" panose="020B0600070205080204" pitchFamily="34" charset="-128"/>
              </a:rPr>
              <a:t>ext rights law that impacts the life of people with developmental disabilities.  SABE had given many of the ideas to this Act.  </a:t>
            </a:r>
            <a:endParaRPr lang="en-US" altLang="en-US" dirty="0" smtClean="0">
              <a:latin typeface="Arial" panose="020B0604020202020204" pitchFamily="34" charset="0"/>
              <a:ea typeface="ＭＳ Ｐゴシック" panose="020B0600070205080204" pitchFamily="34" charset="-128"/>
            </a:endParaRPr>
          </a:p>
          <a:p>
            <a:pPr>
              <a:defRPr/>
            </a:pPr>
            <a:endParaRPr lang="en-US" altLang="en-US" dirty="0" smtClean="0">
              <a:latin typeface="Arial" panose="020B0604020202020204" pitchFamily="34" charset="0"/>
              <a:ea typeface="ＭＳ Ｐゴシック" panose="020B0600070205080204" pitchFamily="34" charset="-128"/>
            </a:endParaRPr>
          </a:p>
          <a:p>
            <a:pPr>
              <a:defRPr/>
            </a:pPr>
            <a:r>
              <a:rPr lang="en-US" altLang="en-US" dirty="0" smtClean="0">
                <a:latin typeface="Arial" panose="020B0604020202020204" pitchFamily="34" charset="0"/>
                <a:ea typeface="ＭＳ Ｐゴシック" panose="020B0600070205080204" pitchFamily="34" charset="-128"/>
              </a:rPr>
              <a:t>Funding </a:t>
            </a:r>
            <a:r>
              <a:rPr lang="en-US" altLang="en-US" dirty="0">
                <a:latin typeface="Arial" panose="020B0604020202020204" pitchFamily="34" charset="0"/>
                <a:ea typeface="ＭＳ Ｐゴシック" panose="020B0600070205080204" pitchFamily="34" charset="-128"/>
              </a:rPr>
              <a:t>for </a:t>
            </a:r>
            <a:r>
              <a:rPr lang="en-US" altLang="en-US" dirty="0" smtClean="0">
                <a:latin typeface="Arial" panose="020B0604020202020204" pitchFamily="34" charset="0"/>
                <a:ea typeface="ＭＳ Ｐゴシック" panose="020B0600070205080204" pitchFamily="34" charset="-128"/>
              </a:rPr>
              <a:t>DD Councils (state planning and grants),</a:t>
            </a:r>
            <a:r>
              <a:rPr lang="en-US" altLang="en-US" baseline="0" dirty="0" smtClean="0">
                <a:latin typeface="Arial" panose="020B0604020202020204" pitchFamily="34" charset="0"/>
                <a:ea typeface="ＭＳ Ｐゴシック" panose="020B0600070205080204" pitchFamily="34" charset="-128"/>
              </a:rPr>
              <a:t> P&amp;A (legal supports on state disability issues), </a:t>
            </a:r>
            <a:r>
              <a:rPr lang="en-US" altLang="en-US" baseline="0" dirty="0" err="1">
                <a:latin typeface="Arial" panose="020B0604020202020204" pitchFamily="34" charset="0"/>
                <a:ea typeface="ＭＳ Ｐゴシック" panose="020B0600070205080204" pitchFamily="34" charset="-128"/>
              </a:rPr>
              <a:t>UCEEDs</a:t>
            </a:r>
            <a:r>
              <a:rPr lang="en-US" altLang="en-US" baseline="0" dirty="0">
                <a:latin typeface="Arial" panose="020B0604020202020204" pitchFamily="34" charset="0"/>
                <a:ea typeface="ＭＳ Ｐゴシック" panose="020B0600070205080204" pitchFamily="34" charset="-128"/>
              </a:rPr>
              <a:t> </a:t>
            </a:r>
            <a:r>
              <a:rPr lang="en-US" altLang="en-US" baseline="0" dirty="0" smtClean="0">
                <a:latin typeface="Arial" panose="020B0604020202020204" pitchFamily="34" charset="0"/>
                <a:ea typeface="ＭＳ Ｐゴシック" panose="020B0600070205080204" pitchFamily="34" charset="-128"/>
              </a:rPr>
              <a:t>(</a:t>
            </a:r>
            <a:r>
              <a:rPr lang="en-US" altLang="en-US" baseline="0" dirty="0" err="1" smtClean="0">
                <a:latin typeface="Arial" panose="020B0604020202020204" pitchFamily="34" charset="0"/>
                <a:ea typeface="ＭＳ Ｐゴシック" panose="020B0600070205080204" pitchFamily="34" charset="-128"/>
              </a:rPr>
              <a:t>diagnoistic</a:t>
            </a:r>
            <a:r>
              <a:rPr lang="en-US" altLang="en-US" baseline="0" dirty="0" smtClean="0">
                <a:latin typeface="Arial" panose="020B0604020202020204" pitchFamily="34" charset="0"/>
                <a:ea typeface="ＭＳ Ｐゴシック" panose="020B0600070205080204" pitchFamily="34" charset="-128"/>
              </a:rPr>
              <a:t> services and professional training) to </a:t>
            </a:r>
            <a:r>
              <a:rPr lang="en-US" altLang="en-US" baseline="0" dirty="0">
                <a:latin typeface="Arial" panose="020B0604020202020204" pitchFamily="34" charset="0"/>
                <a:ea typeface="ＭＳ Ｐゴシック" panose="020B0600070205080204" pitchFamily="34" charset="-128"/>
              </a:rPr>
              <a:t>support people with disabilities and families</a:t>
            </a:r>
            <a:endParaRPr lang="en-US" altLang="en-US" dirty="0">
              <a:latin typeface="Arial" panose="020B0604020202020204" pitchFamily="34" charset="0"/>
              <a:ea typeface="ＭＳ Ｐゴシック" panose="020B0600070205080204" pitchFamily="34" charset="-128"/>
            </a:endParaRPr>
          </a:p>
          <a:p>
            <a:pPr>
              <a:defRPr/>
            </a:pPr>
            <a:endParaRPr lang="en-US" altLang="en-US" sz="1400" b="1" dirty="0">
              <a:ea typeface="ＭＳ Ｐゴシック" panose="020B0600070205080204" pitchFamily="34" charset="-128"/>
            </a:endParaRPr>
          </a:p>
          <a:p>
            <a:pPr>
              <a:defRPr/>
            </a:pPr>
            <a:r>
              <a:rPr lang="en-US" altLang="en-US" dirty="0" smtClean="0">
                <a:latin typeface="Arial" panose="020B0604020202020204" pitchFamily="34" charset="0"/>
                <a:ea typeface="ＭＳ Ｐゴシック" panose="020B0600070205080204" pitchFamily="34" charset="-128"/>
              </a:rPr>
              <a:t>Community Services include: Therapies, education,</a:t>
            </a:r>
            <a:r>
              <a:rPr lang="en-US" altLang="en-US" baseline="0" dirty="0" smtClean="0">
                <a:latin typeface="Arial" panose="020B0604020202020204" pitchFamily="34" charset="0"/>
                <a:ea typeface="ＭＳ Ｐゴシック" panose="020B0600070205080204" pitchFamily="34" charset="-128"/>
              </a:rPr>
              <a:t> serving on community boards or attending board meetings</a:t>
            </a:r>
          </a:p>
          <a:p>
            <a:pPr>
              <a:defRPr/>
            </a:pPr>
            <a:endParaRPr lang="en-US" altLang="en-US" baseline="0" dirty="0" smtClean="0">
              <a:latin typeface="Arial" panose="020B0604020202020204" pitchFamily="34" charset="0"/>
              <a:ea typeface="ＭＳ Ｐゴシック" panose="020B0600070205080204" pitchFamily="34" charset="-128"/>
            </a:endParaRPr>
          </a:p>
          <a:p>
            <a:pPr>
              <a:defRPr/>
            </a:pPr>
            <a:endParaRPr lang="en-US" altLang="en-US" dirty="0">
              <a:latin typeface="Arial" panose="020B0604020202020204" pitchFamily="34" charset="0"/>
              <a:ea typeface="ＭＳ Ｐゴシック" panose="020B0600070205080204" pitchFamily="34" charset="-128"/>
            </a:endParaRPr>
          </a:p>
        </p:txBody>
      </p:sp>
      <p:sp>
        <p:nvSpPr>
          <p:cNvPr id="131076"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ea typeface="ＭＳ Ｐゴシック" pitchFamily="34" charset="-128"/>
              </a:defRPr>
            </a:lvl1pPr>
            <a:lvl2pPr marL="747214" indent="-286406" eaLnBrk="0" hangingPunct="0">
              <a:defRPr b="1">
                <a:solidFill>
                  <a:schemeClr val="tx1"/>
                </a:solidFill>
                <a:latin typeface="Arial" pitchFamily="34" charset="0"/>
                <a:ea typeface="ＭＳ Ｐゴシック" pitchFamily="34" charset="-128"/>
              </a:defRPr>
            </a:lvl2pPr>
            <a:lvl3pPr marL="1150422" indent="-228805" eaLnBrk="0" hangingPunct="0">
              <a:defRPr b="1">
                <a:solidFill>
                  <a:schemeClr val="tx1"/>
                </a:solidFill>
                <a:latin typeface="Arial" pitchFamily="34" charset="0"/>
                <a:ea typeface="ＭＳ Ｐゴシック" pitchFamily="34" charset="-128"/>
              </a:defRPr>
            </a:lvl3pPr>
            <a:lvl4pPr marL="1611231" indent="-228805" eaLnBrk="0" hangingPunct="0">
              <a:defRPr b="1">
                <a:solidFill>
                  <a:schemeClr val="tx1"/>
                </a:solidFill>
                <a:latin typeface="Arial" pitchFamily="34" charset="0"/>
                <a:ea typeface="ＭＳ Ｐゴシック" pitchFamily="34" charset="-128"/>
              </a:defRPr>
            </a:lvl4pPr>
            <a:lvl5pPr marL="2072040" indent="-228805" eaLnBrk="0" hangingPunct="0">
              <a:defRPr b="1">
                <a:solidFill>
                  <a:schemeClr val="tx1"/>
                </a:solidFill>
                <a:latin typeface="Arial" pitchFamily="34" charset="0"/>
                <a:ea typeface="ＭＳ Ｐゴシック" pitchFamily="34" charset="-128"/>
              </a:defRPr>
            </a:lvl5pPr>
            <a:lvl6pPr marL="2532848" indent="-228805"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93657" indent="-228805"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54465" indent="-228805"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915274" indent="-228805"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fld id="{2B3D31BD-ABE2-4295-B801-9C4067C5636F}" type="slidenum">
              <a:rPr lang="en-US" altLang="en-US" b="0" smtClean="0"/>
              <a:pPr eaLnBrk="1" hangingPunct="1"/>
              <a:t>5</a:t>
            </a:fld>
            <a:endParaRPr lang="en-US" altLang="en-US"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Talk</a:t>
            </a:r>
            <a:r>
              <a:rPr lang="en-US" baseline="0" dirty="0"/>
              <a:t> about state laws that support this </a:t>
            </a:r>
            <a:r>
              <a:rPr lang="en-US" baseline="0" dirty="0" smtClean="0"/>
              <a:t>legislation</a:t>
            </a:r>
          </a:p>
          <a:p>
            <a:r>
              <a:rPr lang="en-US" baseline="0" dirty="0" smtClean="0"/>
              <a:t>Every state has different laws</a:t>
            </a:r>
          </a:p>
          <a:p>
            <a:pPr defTabSz="931774"/>
            <a:r>
              <a:rPr lang="en-US" altLang="en-US" dirty="0" smtClean="0">
                <a:latin typeface="Arial" panose="020B0604020202020204" pitchFamily="34" charset="0"/>
                <a:ea typeface="ＭＳ Ｐゴシック" panose="020B0600070205080204" pitchFamily="34" charset="-128"/>
              </a:rPr>
              <a:t>Next we are going to share rights laws that impact people with disabilities.  Each of them probably started as an idea and went through the process of voting before becoming a law.</a:t>
            </a:r>
            <a:r>
              <a:rPr lang="en-US" altLang="en-US" kern="1400" dirty="0" smtClean="0">
                <a:latin typeface="Arial" panose="020B0604020202020204" pitchFamily="34" charset="0"/>
                <a:ea typeface="ＭＳ Ｐゴシック" panose="020B0600070205080204" pitchFamily="34" charset="-128"/>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pPr>
              <a:defRPr/>
            </a:pPr>
            <a:fld id="{CAD57CAA-826C-4F80-AB90-E1F877CDD15A}" type="slidenum">
              <a:rPr lang="en-US" smtClean="0"/>
              <a:pPr>
                <a:defRPr/>
              </a:pPr>
              <a:t>6</a:t>
            </a:fld>
            <a:endParaRPr lang="en-US" dirty="0"/>
          </a:p>
        </p:txBody>
      </p:sp>
    </p:spTree>
    <p:extLst>
      <p:ext uri="{BB962C8B-B14F-4D97-AF65-F5344CB8AC3E}">
        <p14:creationId xmlns:p14="http://schemas.microsoft.com/office/powerpoint/2010/main" val="1852149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Add </a:t>
            </a:r>
            <a:r>
              <a:rPr lang="en-US" dirty="0" smtClean="0"/>
              <a:t>comments on </a:t>
            </a:r>
            <a:r>
              <a:rPr lang="en-US" dirty="0"/>
              <a:t>how your state has adopted new </a:t>
            </a:r>
            <a:r>
              <a:rPr lang="en-US" dirty="0" smtClean="0"/>
              <a:t>laws</a:t>
            </a:r>
          </a:p>
          <a:p>
            <a:endParaRPr lang="en-US" dirty="0" smtClean="0"/>
          </a:p>
        </p:txBody>
      </p:sp>
      <p:sp>
        <p:nvSpPr>
          <p:cNvPr id="4" name="Slide Number Placeholder 3"/>
          <p:cNvSpPr>
            <a:spLocks noGrp="1"/>
          </p:cNvSpPr>
          <p:nvPr>
            <p:ph type="sldNum" sz="quarter" idx="10"/>
          </p:nvPr>
        </p:nvSpPr>
        <p:spPr/>
        <p:txBody>
          <a:bodyPr/>
          <a:lstStyle/>
          <a:p>
            <a:pPr>
              <a:defRPr/>
            </a:pPr>
            <a:fld id="{CAD57CAA-826C-4F80-AB90-E1F877CDD15A}" type="slidenum">
              <a:rPr lang="en-US" smtClean="0"/>
              <a:pPr>
                <a:defRPr/>
              </a:pPr>
              <a:t>7</a:t>
            </a:fld>
            <a:endParaRPr lang="en-US" dirty="0"/>
          </a:p>
        </p:txBody>
      </p:sp>
    </p:spTree>
    <p:extLst>
      <p:ext uri="{BB962C8B-B14F-4D97-AF65-F5344CB8AC3E}">
        <p14:creationId xmlns:p14="http://schemas.microsoft.com/office/powerpoint/2010/main" val="2810625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Big paper</a:t>
            </a:r>
          </a:p>
          <a:p>
            <a:r>
              <a:rPr lang="en-US" dirty="0"/>
              <a:t>As instructors, be prepared to share</a:t>
            </a:r>
          </a:p>
          <a:p>
            <a:r>
              <a:rPr lang="en-US" dirty="0"/>
              <a:t>Trainers opportunity to give examples of different ways it has affected people lives</a:t>
            </a:r>
          </a:p>
          <a:p>
            <a:r>
              <a:rPr lang="en-US" dirty="0"/>
              <a:t>Ask participating states to think about some ideas of how voting has change a community, transportation, taxes, give them 5 minutes to discuss and then share (mute states)</a:t>
            </a:r>
          </a:p>
        </p:txBody>
      </p:sp>
      <p:sp>
        <p:nvSpPr>
          <p:cNvPr id="4" name="Slide Number Placeholder 3"/>
          <p:cNvSpPr>
            <a:spLocks noGrp="1"/>
          </p:cNvSpPr>
          <p:nvPr>
            <p:ph type="sldNum" sz="quarter" idx="10"/>
          </p:nvPr>
        </p:nvSpPr>
        <p:spPr/>
        <p:txBody>
          <a:bodyPr/>
          <a:lstStyle/>
          <a:p>
            <a:fld id="{DE266FDF-7209-467D-B8DB-3126106FB73F}" type="slidenum">
              <a:rPr lang="en-US" smtClean="0"/>
              <a:t>9</a:t>
            </a:fld>
            <a:endParaRPr lang="en-US"/>
          </a:p>
        </p:txBody>
      </p:sp>
    </p:spTree>
    <p:extLst>
      <p:ext uri="{BB962C8B-B14F-4D97-AF65-F5344CB8AC3E}">
        <p14:creationId xmlns:p14="http://schemas.microsoft.com/office/powerpoint/2010/main" val="3257054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406400" y="696913"/>
            <a:ext cx="6197600" cy="3486150"/>
          </a:xfrm>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Ask any more:</a:t>
            </a:r>
          </a:p>
          <a:p>
            <a:r>
              <a:rPr lang="en-US" altLang="en-US" dirty="0">
                <a:latin typeface="Arial" pitchFamily="34" charset="0"/>
                <a:ea typeface="ＭＳ Ｐゴシック" pitchFamily="34" charset="-128"/>
              </a:rPr>
              <a:t>Judges</a:t>
            </a:r>
          </a:p>
          <a:p>
            <a:r>
              <a:rPr lang="en-US" altLang="en-US" dirty="0">
                <a:latin typeface="Arial" pitchFamily="34" charset="0"/>
                <a:ea typeface="ＭＳ Ｐゴシック" pitchFamily="34" charset="-128"/>
              </a:rPr>
              <a:t>Utility OR County Commissioner</a:t>
            </a:r>
          </a:p>
          <a:p>
            <a:r>
              <a:rPr lang="en-US" altLang="en-US" dirty="0">
                <a:latin typeface="Arial" pitchFamily="34" charset="0"/>
                <a:ea typeface="ＭＳ Ｐゴシック" pitchFamily="34" charset="-128"/>
              </a:rPr>
              <a:t>Auditors</a:t>
            </a:r>
          </a:p>
          <a:p>
            <a:r>
              <a:rPr lang="en-US" altLang="en-US" dirty="0">
                <a:latin typeface="Arial" pitchFamily="34" charset="0"/>
                <a:ea typeface="ＭＳ Ｐゴシック" pitchFamily="34" charset="-128"/>
              </a:rPr>
              <a:t>SOS</a:t>
            </a:r>
          </a:p>
          <a:p>
            <a:endParaRPr lang="en-US" altLang="en-US" dirty="0">
              <a:latin typeface="Arial" pitchFamily="34" charset="0"/>
              <a:ea typeface="ＭＳ Ｐゴシック" pitchFamily="34" charset="-128"/>
            </a:endParaRPr>
          </a:p>
          <a:p>
            <a:endParaRPr lang="en-US" altLang="en-US" dirty="0">
              <a:latin typeface="Arial" pitchFamily="34" charset="0"/>
              <a:ea typeface="ＭＳ Ｐゴシック" pitchFamily="34" charset="-128"/>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8814" indent="-288005" eaLnBrk="0" hangingPunct="0">
              <a:spcBef>
                <a:spcPct val="30000"/>
              </a:spcBef>
              <a:defRPr sz="1200">
                <a:solidFill>
                  <a:schemeClr val="tx1"/>
                </a:solidFill>
                <a:latin typeface="Arial" pitchFamily="34" charset="0"/>
                <a:ea typeface="ＭＳ Ｐゴシック" pitchFamily="34" charset="-128"/>
              </a:defRPr>
            </a:lvl2pPr>
            <a:lvl3pPr marL="1152021" indent="-230404" eaLnBrk="0" hangingPunct="0">
              <a:spcBef>
                <a:spcPct val="30000"/>
              </a:spcBef>
              <a:defRPr sz="1200">
                <a:solidFill>
                  <a:schemeClr val="tx1"/>
                </a:solidFill>
                <a:latin typeface="Arial" pitchFamily="34" charset="0"/>
                <a:ea typeface="ＭＳ Ｐゴシック" pitchFamily="34" charset="-128"/>
              </a:defRPr>
            </a:lvl3pPr>
            <a:lvl4pPr marL="1612830" indent="-230404" eaLnBrk="0" hangingPunct="0">
              <a:spcBef>
                <a:spcPct val="30000"/>
              </a:spcBef>
              <a:defRPr sz="1200">
                <a:solidFill>
                  <a:schemeClr val="tx1"/>
                </a:solidFill>
                <a:latin typeface="Arial" pitchFamily="34" charset="0"/>
                <a:ea typeface="ＭＳ Ｐゴシック" pitchFamily="34" charset="-128"/>
              </a:defRPr>
            </a:lvl4pPr>
            <a:lvl5pPr marL="2073639" indent="-230404" eaLnBrk="0" hangingPunct="0">
              <a:spcBef>
                <a:spcPct val="30000"/>
              </a:spcBef>
              <a:defRPr sz="1200">
                <a:solidFill>
                  <a:schemeClr val="tx1"/>
                </a:solidFill>
                <a:latin typeface="Arial" pitchFamily="34" charset="0"/>
                <a:ea typeface="ＭＳ Ｐゴシック" pitchFamily="34" charset="-128"/>
              </a:defRPr>
            </a:lvl5pPr>
            <a:lvl6pPr marL="2534448" indent="-230404"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95256" indent="-230404"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56065" indent="-230404"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916873" indent="-230404"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6D372500-32A1-4F4B-AE90-1481532750A2}" type="slidenum">
              <a:rPr lang="en-US" altLang="en-US" smtClean="0"/>
              <a:pPr eaLnBrk="1" hangingPunct="1">
                <a:spcBef>
                  <a:spcPct val="0"/>
                </a:spcBef>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914F82-F9E0-4CDB-A419-A9B65C74D898}"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C20C8-F70F-40CF-8840-4A852A06E047}" type="slidenum">
              <a:rPr lang="en-US" smtClean="0"/>
              <a:t>‹#›</a:t>
            </a:fld>
            <a:endParaRPr lang="en-US"/>
          </a:p>
        </p:txBody>
      </p:sp>
    </p:spTree>
    <p:extLst>
      <p:ext uri="{BB962C8B-B14F-4D97-AF65-F5344CB8AC3E}">
        <p14:creationId xmlns:p14="http://schemas.microsoft.com/office/powerpoint/2010/main" val="87162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914F82-F9E0-4CDB-A419-A9B65C74D898}"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C20C8-F70F-40CF-8840-4A852A06E047}" type="slidenum">
              <a:rPr lang="en-US" smtClean="0"/>
              <a:t>‹#›</a:t>
            </a:fld>
            <a:endParaRPr lang="en-US"/>
          </a:p>
        </p:txBody>
      </p:sp>
    </p:spTree>
    <p:extLst>
      <p:ext uri="{BB962C8B-B14F-4D97-AF65-F5344CB8AC3E}">
        <p14:creationId xmlns:p14="http://schemas.microsoft.com/office/powerpoint/2010/main" val="3157010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914F82-F9E0-4CDB-A419-A9B65C74D898}"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C20C8-F70F-40CF-8840-4A852A06E047}" type="slidenum">
              <a:rPr lang="en-US" smtClean="0"/>
              <a:t>‹#›</a:t>
            </a:fld>
            <a:endParaRPr lang="en-US"/>
          </a:p>
        </p:txBody>
      </p:sp>
    </p:spTree>
    <p:extLst>
      <p:ext uri="{BB962C8B-B14F-4D97-AF65-F5344CB8AC3E}">
        <p14:creationId xmlns:p14="http://schemas.microsoft.com/office/powerpoint/2010/main" val="41896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914F82-F9E0-4CDB-A419-A9B65C74D898}"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C20C8-F70F-40CF-8840-4A852A06E047}" type="slidenum">
              <a:rPr lang="en-US" smtClean="0"/>
              <a:t>‹#›</a:t>
            </a:fld>
            <a:endParaRPr lang="en-US"/>
          </a:p>
        </p:txBody>
      </p:sp>
    </p:spTree>
    <p:extLst>
      <p:ext uri="{BB962C8B-B14F-4D97-AF65-F5344CB8AC3E}">
        <p14:creationId xmlns:p14="http://schemas.microsoft.com/office/powerpoint/2010/main" val="3923723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914F82-F9E0-4CDB-A419-A9B65C74D898}"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C20C8-F70F-40CF-8840-4A852A06E047}" type="slidenum">
              <a:rPr lang="en-US" smtClean="0"/>
              <a:t>‹#›</a:t>
            </a:fld>
            <a:endParaRPr lang="en-US"/>
          </a:p>
        </p:txBody>
      </p:sp>
    </p:spTree>
    <p:extLst>
      <p:ext uri="{BB962C8B-B14F-4D97-AF65-F5344CB8AC3E}">
        <p14:creationId xmlns:p14="http://schemas.microsoft.com/office/powerpoint/2010/main" val="1590985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914F82-F9E0-4CDB-A419-A9B65C74D898}"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C20C8-F70F-40CF-8840-4A852A06E047}" type="slidenum">
              <a:rPr lang="en-US" smtClean="0"/>
              <a:t>‹#›</a:t>
            </a:fld>
            <a:endParaRPr lang="en-US"/>
          </a:p>
        </p:txBody>
      </p:sp>
    </p:spTree>
    <p:extLst>
      <p:ext uri="{BB962C8B-B14F-4D97-AF65-F5344CB8AC3E}">
        <p14:creationId xmlns:p14="http://schemas.microsoft.com/office/powerpoint/2010/main" val="282443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914F82-F9E0-4CDB-A419-A9B65C74D898}" type="datetimeFigureOut">
              <a:rPr lang="en-US" smtClean="0"/>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9C20C8-F70F-40CF-8840-4A852A06E047}" type="slidenum">
              <a:rPr lang="en-US" smtClean="0"/>
              <a:t>‹#›</a:t>
            </a:fld>
            <a:endParaRPr lang="en-US"/>
          </a:p>
        </p:txBody>
      </p:sp>
    </p:spTree>
    <p:extLst>
      <p:ext uri="{BB962C8B-B14F-4D97-AF65-F5344CB8AC3E}">
        <p14:creationId xmlns:p14="http://schemas.microsoft.com/office/powerpoint/2010/main" val="41258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914F82-F9E0-4CDB-A419-A9B65C74D898}" type="datetimeFigureOut">
              <a:rPr lang="en-US" smtClean="0"/>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9C20C8-F70F-40CF-8840-4A852A06E047}" type="slidenum">
              <a:rPr lang="en-US" smtClean="0"/>
              <a:t>‹#›</a:t>
            </a:fld>
            <a:endParaRPr lang="en-US"/>
          </a:p>
        </p:txBody>
      </p:sp>
    </p:spTree>
    <p:extLst>
      <p:ext uri="{BB962C8B-B14F-4D97-AF65-F5344CB8AC3E}">
        <p14:creationId xmlns:p14="http://schemas.microsoft.com/office/powerpoint/2010/main" val="203845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14F82-F9E0-4CDB-A419-A9B65C74D898}" type="datetimeFigureOut">
              <a:rPr lang="en-US" smtClean="0"/>
              <a:t>3/2/2020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9C20C8-F70F-40CF-8840-4A852A06E047}" type="slidenum">
              <a:rPr lang="en-US" smtClean="0"/>
              <a:t>‹#›</a:t>
            </a:fld>
            <a:endParaRPr lang="en-US"/>
          </a:p>
        </p:txBody>
      </p:sp>
    </p:spTree>
    <p:extLst>
      <p:ext uri="{BB962C8B-B14F-4D97-AF65-F5344CB8AC3E}">
        <p14:creationId xmlns:p14="http://schemas.microsoft.com/office/powerpoint/2010/main" val="16676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914F82-F9E0-4CDB-A419-A9B65C74D898}"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C20C8-F70F-40CF-8840-4A852A06E047}" type="slidenum">
              <a:rPr lang="en-US" smtClean="0"/>
              <a:t>‹#›</a:t>
            </a:fld>
            <a:endParaRPr lang="en-US"/>
          </a:p>
        </p:txBody>
      </p:sp>
    </p:spTree>
    <p:extLst>
      <p:ext uri="{BB962C8B-B14F-4D97-AF65-F5344CB8AC3E}">
        <p14:creationId xmlns:p14="http://schemas.microsoft.com/office/powerpoint/2010/main" val="123365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914F82-F9E0-4CDB-A419-A9B65C74D898}"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C20C8-F70F-40CF-8840-4A852A06E047}" type="slidenum">
              <a:rPr lang="en-US" smtClean="0"/>
              <a:t>‹#›</a:t>
            </a:fld>
            <a:endParaRPr lang="en-US"/>
          </a:p>
        </p:txBody>
      </p:sp>
    </p:spTree>
    <p:extLst>
      <p:ext uri="{BB962C8B-B14F-4D97-AF65-F5344CB8AC3E}">
        <p14:creationId xmlns:p14="http://schemas.microsoft.com/office/powerpoint/2010/main" val="370256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14F82-F9E0-4CDB-A419-A9B65C74D898}" type="datetimeFigureOut">
              <a:rPr lang="en-US" smtClean="0"/>
              <a:t>3/2/2020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C20C8-F70F-40CF-8840-4A852A06E047}" type="slidenum">
              <a:rPr lang="en-US" smtClean="0"/>
              <a:t>‹#›</a:t>
            </a:fld>
            <a:endParaRPr lang="en-US"/>
          </a:p>
        </p:txBody>
      </p:sp>
    </p:spTree>
    <p:extLst>
      <p:ext uri="{BB962C8B-B14F-4D97-AF65-F5344CB8AC3E}">
        <p14:creationId xmlns:p14="http://schemas.microsoft.com/office/powerpoint/2010/main" val="868746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4.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626" name="Rectangle 4"/>
          <p:cNvSpPr>
            <a:spLocks noGrp="1" noChangeArrowheads="1"/>
          </p:cNvSpPr>
          <p:nvPr>
            <p:ph type="ctrTitle"/>
          </p:nvPr>
        </p:nvSpPr>
        <p:spPr>
          <a:xfrm>
            <a:off x="1905000" y="3657600"/>
            <a:ext cx="8382000" cy="2286000"/>
          </a:xfrm>
        </p:spPr>
        <p:txBody>
          <a:bodyPr>
            <a:noAutofit/>
          </a:bodyPr>
          <a:lstStyle/>
          <a:p>
            <a:pPr>
              <a:defRPr/>
            </a:pPr>
            <a:r>
              <a:rPr lang="en-US" dirty="0">
                <a:solidFill>
                  <a:schemeClr val="bg1"/>
                </a:solidFill>
                <a:ea typeface="ＭＳ Ｐゴシック" pitchFamily="34" charset="-128"/>
              </a:rPr>
              <a:t>Topic 2</a:t>
            </a:r>
            <a:br>
              <a:rPr lang="en-US" dirty="0">
                <a:solidFill>
                  <a:schemeClr val="bg1"/>
                </a:solidFill>
                <a:ea typeface="ＭＳ Ｐゴシック" pitchFamily="34" charset="-128"/>
              </a:rPr>
            </a:br>
            <a:r>
              <a:rPr lang="en-US" dirty="0" smtClean="0">
                <a:solidFill>
                  <a:schemeClr val="bg1"/>
                </a:solidFill>
                <a:ea typeface="ＭＳ Ｐゴシック" pitchFamily="34" charset="-128"/>
              </a:rPr>
              <a:t>How Voting Fits into Your Life</a:t>
            </a:r>
            <a:endParaRPr lang="en-US" dirty="0">
              <a:solidFill>
                <a:srgbClr val="FF0000"/>
              </a:solidFill>
              <a:ea typeface="ＭＳ Ｐゴシック" pitchFamily="34" charset="-128"/>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7335" y="457200"/>
            <a:ext cx="5774265" cy="3248024"/>
          </a:xfrm>
          <a:prstGeom prst="rect">
            <a:avLst/>
          </a:prstGeom>
        </p:spPr>
      </p:pic>
    </p:spTree>
    <p:extLst>
      <p:ext uri="{BB962C8B-B14F-4D97-AF65-F5344CB8AC3E}">
        <p14:creationId xmlns:p14="http://schemas.microsoft.com/office/powerpoint/2010/main" val="2669519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05000" y="457201"/>
            <a:ext cx="8305800" cy="669925"/>
          </a:xfrm>
        </p:spPr>
        <p:txBody>
          <a:bodyPr>
            <a:noAutofit/>
          </a:bodyPr>
          <a:lstStyle/>
          <a:p>
            <a:pPr>
              <a:defRPr/>
            </a:pPr>
            <a:r>
              <a:rPr lang="en-US" dirty="0">
                <a:solidFill>
                  <a:schemeClr val="bg1"/>
                </a:solidFill>
                <a:ea typeface="ＭＳ Ｐゴシック" pitchFamily="34" charset="-128"/>
              </a:rPr>
              <a:t>People you can Vote for</a:t>
            </a:r>
          </a:p>
        </p:txBody>
      </p:sp>
      <p:sp>
        <p:nvSpPr>
          <p:cNvPr id="21507" name="Rectangle 3"/>
          <p:cNvSpPr>
            <a:spLocks noGrp="1" noChangeArrowheads="1"/>
          </p:cNvSpPr>
          <p:nvPr>
            <p:ph idx="1"/>
          </p:nvPr>
        </p:nvSpPr>
        <p:spPr>
          <a:xfrm>
            <a:off x="1905000" y="1524000"/>
            <a:ext cx="3657600" cy="4953000"/>
          </a:xfrm>
        </p:spPr>
        <p:txBody>
          <a:bodyPr/>
          <a:lstStyle/>
          <a:p>
            <a:pPr eaLnBrk="1" hangingPunct="1">
              <a:lnSpc>
                <a:spcPct val="90000"/>
              </a:lnSpc>
              <a:buClr>
                <a:srgbClr val="FF0000"/>
              </a:buClr>
              <a:buSzPct val="100000"/>
              <a:buFont typeface="Wingdings" pitchFamily="2" charset="2"/>
              <a:buChar char="p"/>
            </a:pPr>
            <a:r>
              <a:rPr lang="en-US" altLang="en-US" dirty="0">
                <a:ea typeface="ＭＳ Ｐゴシック" pitchFamily="34" charset="-128"/>
              </a:rPr>
              <a:t> </a:t>
            </a:r>
            <a:r>
              <a:rPr lang="en-US" altLang="en-US" dirty="0">
                <a:solidFill>
                  <a:schemeClr val="bg1"/>
                </a:solidFill>
                <a:ea typeface="ＭＳ Ｐゴシック" pitchFamily="34" charset="-128"/>
              </a:rPr>
              <a:t>President</a:t>
            </a:r>
          </a:p>
          <a:p>
            <a:pPr eaLnBrk="1" hangingPunct="1">
              <a:lnSpc>
                <a:spcPct val="90000"/>
              </a:lnSpc>
              <a:buClr>
                <a:srgbClr val="FF0000"/>
              </a:buClr>
              <a:buSzPct val="100000"/>
              <a:buFont typeface="Wingdings" pitchFamily="2" charset="2"/>
              <a:buChar char="p"/>
            </a:pPr>
            <a:endParaRPr lang="en-US" altLang="en-US" dirty="0">
              <a:solidFill>
                <a:schemeClr val="bg1"/>
              </a:solidFill>
              <a:ea typeface="ＭＳ Ｐゴシック" pitchFamily="34" charset="-128"/>
            </a:endParaRPr>
          </a:p>
          <a:p>
            <a:pPr eaLnBrk="1" hangingPunct="1">
              <a:lnSpc>
                <a:spcPct val="90000"/>
              </a:lnSpc>
              <a:buClr>
                <a:srgbClr val="FF0000"/>
              </a:buClr>
              <a:buSzPct val="100000"/>
              <a:buFont typeface="Wingdings" pitchFamily="2" charset="2"/>
              <a:buChar char="p"/>
            </a:pPr>
            <a:r>
              <a:rPr lang="en-US" altLang="en-US" dirty="0">
                <a:solidFill>
                  <a:schemeClr val="bg1"/>
                </a:solidFill>
                <a:ea typeface="ＭＳ Ｐゴシック" pitchFamily="34" charset="-128"/>
              </a:rPr>
              <a:t> Senator</a:t>
            </a:r>
          </a:p>
          <a:p>
            <a:pPr eaLnBrk="1" hangingPunct="1">
              <a:lnSpc>
                <a:spcPct val="90000"/>
              </a:lnSpc>
              <a:buClr>
                <a:srgbClr val="FF0000"/>
              </a:buClr>
              <a:buSzPct val="100000"/>
              <a:buFont typeface="Wingdings" pitchFamily="2" charset="2"/>
              <a:buChar char="p"/>
            </a:pPr>
            <a:endParaRPr lang="en-US" altLang="en-US" dirty="0">
              <a:solidFill>
                <a:schemeClr val="bg1"/>
              </a:solidFill>
              <a:ea typeface="ＭＳ Ｐゴシック" pitchFamily="34" charset="-128"/>
            </a:endParaRPr>
          </a:p>
          <a:p>
            <a:pPr eaLnBrk="1" hangingPunct="1">
              <a:lnSpc>
                <a:spcPct val="90000"/>
              </a:lnSpc>
              <a:buClr>
                <a:srgbClr val="FF0000"/>
              </a:buClr>
              <a:buSzPct val="100000"/>
              <a:buFont typeface="Wingdings" pitchFamily="2" charset="2"/>
              <a:buChar char="p"/>
            </a:pPr>
            <a:r>
              <a:rPr lang="en-US" altLang="en-US" dirty="0">
                <a:solidFill>
                  <a:schemeClr val="bg1"/>
                </a:solidFill>
                <a:ea typeface="ＭＳ Ｐゴシック" pitchFamily="34" charset="-128"/>
              </a:rPr>
              <a:t> Representative</a:t>
            </a:r>
          </a:p>
          <a:p>
            <a:pPr marL="0" indent="0">
              <a:lnSpc>
                <a:spcPct val="90000"/>
              </a:lnSpc>
              <a:buClr>
                <a:srgbClr val="FF0000"/>
              </a:buClr>
              <a:buSzPct val="100000"/>
              <a:buNone/>
            </a:pPr>
            <a:endParaRPr lang="en-US" altLang="en-US" dirty="0">
              <a:solidFill>
                <a:srgbClr val="002060"/>
              </a:solidFill>
              <a:ea typeface="ＭＳ Ｐゴシック" pitchFamily="34" charset="-128"/>
            </a:endParaRPr>
          </a:p>
        </p:txBody>
      </p:sp>
      <p:sp>
        <p:nvSpPr>
          <p:cNvPr id="21508" name="Rectangle 6"/>
          <p:cNvSpPr>
            <a:spLocks noChangeArrowheads="1"/>
          </p:cNvSpPr>
          <p:nvPr/>
        </p:nvSpPr>
        <p:spPr bwMode="auto">
          <a:xfrm>
            <a:off x="5562600" y="1524000"/>
            <a:ext cx="5029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1480FF"/>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1480FF"/>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lnSpc>
                <a:spcPct val="90000"/>
              </a:lnSpc>
              <a:buClr>
                <a:srgbClr val="FF0000"/>
              </a:buClr>
              <a:buSzPct val="100000"/>
              <a:buFont typeface="Wingdings" pitchFamily="2" charset="2"/>
              <a:buChar char="p"/>
            </a:pPr>
            <a:r>
              <a:rPr lang="en-US" altLang="en-US" sz="3200" dirty="0">
                <a:latin typeface="Arial" pitchFamily="34" charset="0"/>
              </a:rPr>
              <a:t> </a:t>
            </a:r>
            <a:r>
              <a:rPr lang="en-US" altLang="en-US" sz="3200" dirty="0">
                <a:solidFill>
                  <a:schemeClr val="bg1"/>
                </a:solidFill>
                <a:latin typeface="Arial" panose="020B0604020202020204" pitchFamily="34" charset="0"/>
                <a:ea typeface="ＭＳ Ｐゴシック" pitchFamily="34" charset="-128"/>
                <a:cs typeface="Arial" panose="020B0604020202020204" pitchFamily="34" charset="0"/>
              </a:rPr>
              <a:t>Governor</a:t>
            </a:r>
          </a:p>
          <a:p>
            <a:pPr eaLnBrk="1" hangingPunct="1">
              <a:lnSpc>
                <a:spcPct val="90000"/>
              </a:lnSpc>
              <a:buClr>
                <a:srgbClr val="FF0000"/>
              </a:buClr>
              <a:buSzPct val="100000"/>
              <a:buFont typeface="Wingdings" pitchFamily="2" charset="2"/>
              <a:buChar char="p"/>
            </a:pPr>
            <a:endParaRPr lang="en-US" altLang="en-US" sz="3200" dirty="0">
              <a:solidFill>
                <a:schemeClr val="bg1"/>
              </a:solidFill>
              <a:latin typeface="Arial" panose="020B0604020202020204" pitchFamily="34" charset="0"/>
              <a:ea typeface="ＭＳ Ｐゴシック" pitchFamily="34" charset="-128"/>
              <a:cs typeface="Arial" panose="020B0604020202020204" pitchFamily="34" charset="0"/>
            </a:endParaRPr>
          </a:p>
          <a:p>
            <a:pPr eaLnBrk="1" hangingPunct="1">
              <a:lnSpc>
                <a:spcPct val="90000"/>
              </a:lnSpc>
              <a:buClr>
                <a:srgbClr val="FF0000"/>
              </a:buClr>
              <a:buSzPct val="100000"/>
              <a:buFont typeface="Wingdings" pitchFamily="2" charset="2"/>
              <a:buChar char="p"/>
            </a:pPr>
            <a:r>
              <a:rPr lang="en-US" altLang="en-US" sz="3200" dirty="0">
                <a:solidFill>
                  <a:schemeClr val="bg1"/>
                </a:solidFill>
                <a:latin typeface="Arial" panose="020B0604020202020204" pitchFamily="34" charset="0"/>
                <a:ea typeface="ＭＳ Ｐゴシック" pitchFamily="34" charset="-128"/>
                <a:cs typeface="Arial" panose="020B0604020202020204" pitchFamily="34" charset="0"/>
              </a:rPr>
              <a:t> Mayor</a:t>
            </a:r>
          </a:p>
          <a:p>
            <a:pPr marL="0" indent="0" eaLnBrk="1" hangingPunct="1">
              <a:lnSpc>
                <a:spcPct val="90000"/>
              </a:lnSpc>
              <a:spcBef>
                <a:spcPct val="20000"/>
              </a:spcBef>
              <a:buClr>
                <a:srgbClr val="FF0000"/>
              </a:buClr>
              <a:buSzTx/>
              <a:buNone/>
            </a:pPr>
            <a:endParaRPr lang="en-US" altLang="en-US" sz="3200" dirty="0">
              <a:solidFill>
                <a:schemeClr val="bg1"/>
              </a:solidFill>
              <a:latin typeface="Arial" pitchFamily="34" charset="0"/>
              <a:cs typeface="Arial" panose="020B0604020202020204" pitchFamily="34" charset="0"/>
            </a:endParaRPr>
          </a:p>
          <a:p>
            <a:pPr eaLnBrk="1" hangingPunct="1">
              <a:lnSpc>
                <a:spcPct val="90000"/>
              </a:lnSpc>
              <a:spcBef>
                <a:spcPct val="20000"/>
              </a:spcBef>
              <a:buClr>
                <a:srgbClr val="FF0000"/>
              </a:buClr>
              <a:buSzTx/>
              <a:buFont typeface="Wingdings" pitchFamily="2" charset="2"/>
              <a:buChar char="p"/>
            </a:pPr>
            <a:r>
              <a:rPr lang="en-US" altLang="en-US" sz="3200" dirty="0">
                <a:solidFill>
                  <a:schemeClr val="bg1"/>
                </a:solidFill>
                <a:latin typeface="Arial" pitchFamily="34" charset="0"/>
                <a:cs typeface="Arial" panose="020B0604020202020204" pitchFamily="34" charset="0"/>
              </a:rPr>
              <a:t> City Council Members</a:t>
            </a:r>
          </a:p>
          <a:p>
            <a:pPr marL="0" indent="0" eaLnBrk="1" hangingPunct="1">
              <a:lnSpc>
                <a:spcPct val="90000"/>
              </a:lnSpc>
              <a:spcBef>
                <a:spcPct val="20000"/>
              </a:spcBef>
              <a:buClr>
                <a:srgbClr val="FF0000"/>
              </a:buClr>
              <a:buSzTx/>
              <a:buNone/>
            </a:pPr>
            <a:endParaRPr lang="en-US" altLang="en-US" sz="3200" dirty="0">
              <a:solidFill>
                <a:schemeClr val="bg1"/>
              </a:solidFill>
              <a:latin typeface="Arial" pitchFamily="34" charset="0"/>
              <a:cs typeface="Arial" panose="020B0604020202020204" pitchFamily="34" charset="0"/>
            </a:endParaRPr>
          </a:p>
          <a:p>
            <a:pPr eaLnBrk="1" hangingPunct="1">
              <a:lnSpc>
                <a:spcPct val="90000"/>
              </a:lnSpc>
              <a:spcBef>
                <a:spcPct val="20000"/>
              </a:spcBef>
              <a:buClr>
                <a:srgbClr val="FF0000"/>
              </a:buClr>
              <a:buSzTx/>
              <a:buFont typeface="Wingdings" pitchFamily="2" charset="2"/>
              <a:buChar char="p"/>
            </a:pPr>
            <a:r>
              <a:rPr lang="en-US" altLang="en-US" sz="3200" dirty="0">
                <a:solidFill>
                  <a:schemeClr val="bg1"/>
                </a:solidFill>
                <a:latin typeface="Arial" pitchFamily="34" charset="0"/>
                <a:cs typeface="Arial" panose="020B0604020202020204" pitchFamily="34" charset="0"/>
              </a:rPr>
              <a:t> School Board Members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593" t="59428" r="24660"/>
          <a:stretch/>
        </p:blipFill>
        <p:spPr>
          <a:xfrm>
            <a:off x="2133601" y="4800600"/>
            <a:ext cx="2818285" cy="774700"/>
          </a:xfrm>
          <a:prstGeom prst="rect">
            <a:avLst/>
          </a:prstGeom>
        </p:spPr>
      </p:pic>
    </p:spTree>
    <p:extLst>
      <p:ext uri="{BB962C8B-B14F-4D97-AF65-F5344CB8AC3E}">
        <p14:creationId xmlns:p14="http://schemas.microsoft.com/office/powerpoint/2010/main" val="4155360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Autofit/>
          </a:bodyPr>
          <a:lstStyle/>
          <a:p>
            <a:pPr>
              <a:defRPr/>
            </a:pPr>
            <a:r>
              <a:rPr lang="en-US" dirty="0">
                <a:solidFill>
                  <a:schemeClr val="bg1"/>
                </a:solidFill>
                <a:ea typeface="ＭＳ Ｐゴシック" pitchFamily="34" charset="-128"/>
              </a:rPr>
              <a:t>Things to Vote On</a:t>
            </a:r>
          </a:p>
        </p:txBody>
      </p:sp>
      <p:sp>
        <p:nvSpPr>
          <p:cNvPr id="3" name="Content Placeholder 2"/>
          <p:cNvSpPr>
            <a:spLocks noGrp="1"/>
          </p:cNvSpPr>
          <p:nvPr>
            <p:ph sz="half" idx="1"/>
          </p:nvPr>
        </p:nvSpPr>
        <p:spPr>
          <a:xfrm>
            <a:off x="1676400" y="1639310"/>
            <a:ext cx="4851400" cy="4525963"/>
          </a:xfrm>
        </p:spPr>
        <p:txBody>
          <a:bodyPr>
            <a:normAutofit lnSpcReduction="10000"/>
          </a:bodyPr>
          <a:lstStyle/>
          <a:p>
            <a:pPr>
              <a:lnSpc>
                <a:spcPct val="90000"/>
              </a:lnSpc>
              <a:buClr>
                <a:srgbClr val="FF0000"/>
              </a:buClr>
              <a:buFont typeface="Wingdings" pitchFamily="2" charset="2"/>
              <a:buChar char="p"/>
            </a:pPr>
            <a:r>
              <a:rPr lang="en-US" altLang="en-US" dirty="0">
                <a:solidFill>
                  <a:srgbClr val="002060"/>
                </a:solidFill>
              </a:rPr>
              <a:t> </a:t>
            </a:r>
            <a:r>
              <a:rPr lang="en-US" altLang="en-US" sz="3200" dirty="0">
                <a:solidFill>
                  <a:schemeClr val="bg1"/>
                </a:solidFill>
              </a:rPr>
              <a:t>Bonds</a:t>
            </a:r>
          </a:p>
          <a:p>
            <a:pPr>
              <a:lnSpc>
                <a:spcPct val="90000"/>
              </a:lnSpc>
              <a:buClr>
                <a:srgbClr val="FF0000"/>
              </a:buClr>
              <a:buFont typeface="Wingdings" pitchFamily="2" charset="2"/>
              <a:buChar char="p"/>
            </a:pPr>
            <a:endParaRPr lang="en-US" altLang="en-US" sz="3200" dirty="0">
              <a:solidFill>
                <a:schemeClr val="bg1"/>
              </a:solidFill>
            </a:endParaRPr>
          </a:p>
          <a:p>
            <a:pPr>
              <a:lnSpc>
                <a:spcPct val="90000"/>
              </a:lnSpc>
              <a:buClr>
                <a:srgbClr val="FF0000"/>
              </a:buClr>
              <a:buFont typeface="Wingdings" pitchFamily="2" charset="2"/>
              <a:buChar char="p"/>
            </a:pPr>
            <a:r>
              <a:rPr lang="en-US" altLang="en-US" sz="3200" dirty="0">
                <a:solidFill>
                  <a:schemeClr val="bg1"/>
                </a:solidFill>
              </a:rPr>
              <a:t> Taxes </a:t>
            </a:r>
          </a:p>
          <a:p>
            <a:pPr>
              <a:lnSpc>
                <a:spcPct val="90000"/>
              </a:lnSpc>
              <a:buClr>
                <a:srgbClr val="FF0000"/>
              </a:buClr>
              <a:buFont typeface="Wingdings" pitchFamily="2" charset="2"/>
              <a:buChar char="p"/>
            </a:pPr>
            <a:endParaRPr lang="en-US" altLang="en-US" sz="3200" dirty="0">
              <a:solidFill>
                <a:schemeClr val="bg1"/>
              </a:solidFill>
            </a:endParaRPr>
          </a:p>
          <a:p>
            <a:pPr>
              <a:lnSpc>
                <a:spcPct val="90000"/>
              </a:lnSpc>
              <a:buClr>
                <a:srgbClr val="FF0000"/>
              </a:buClr>
              <a:buFont typeface="Wingdings" pitchFamily="2" charset="2"/>
              <a:buChar char="p"/>
            </a:pPr>
            <a:r>
              <a:rPr lang="en-US" altLang="en-US" sz="3200" dirty="0">
                <a:solidFill>
                  <a:schemeClr val="bg1"/>
                </a:solidFill>
              </a:rPr>
              <a:t> Propositions</a:t>
            </a:r>
          </a:p>
          <a:p>
            <a:pPr>
              <a:lnSpc>
                <a:spcPct val="90000"/>
              </a:lnSpc>
              <a:buClr>
                <a:srgbClr val="FF0000"/>
              </a:buClr>
              <a:buFont typeface="Wingdings" pitchFamily="2" charset="2"/>
              <a:buChar char="p"/>
            </a:pPr>
            <a:endParaRPr lang="en-US" altLang="en-US" sz="3200" dirty="0">
              <a:solidFill>
                <a:schemeClr val="bg1"/>
              </a:solidFill>
            </a:endParaRPr>
          </a:p>
          <a:p>
            <a:pPr>
              <a:lnSpc>
                <a:spcPct val="90000"/>
              </a:lnSpc>
              <a:buClr>
                <a:srgbClr val="FF0000"/>
              </a:buClr>
              <a:buFont typeface="Wingdings" pitchFamily="2" charset="2"/>
              <a:buChar char="p"/>
            </a:pPr>
            <a:r>
              <a:rPr lang="en-US" altLang="en-US" sz="3200" dirty="0">
                <a:solidFill>
                  <a:schemeClr val="bg1"/>
                </a:solidFill>
              </a:rPr>
              <a:t> Issues</a:t>
            </a:r>
          </a:p>
          <a:p>
            <a:pPr>
              <a:lnSpc>
                <a:spcPct val="90000"/>
              </a:lnSpc>
              <a:buClr>
                <a:srgbClr val="FF0000"/>
              </a:buClr>
              <a:buFont typeface="Wingdings" pitchFamily="2" charset="2"/>
              <a:buChar char="p"/>
            </a:pPr>
            <a:endParaRPr lang="en-US" altLang="en-US" sz="3200" dirty="0">
              <a:solidFill>
                <a:schemeClr val="bg1"/>
              </a:solidFill>
            </a:endParaRPr>
          </a:p>
          <a:p>
            <a:pPr>
              <a:lnSpc>
                <a:spcPct val="90000"/>
              </a:lnSpc>
              <a:buClr>
                <a:srgbClr val="FF0000"/>
              </a:buClr>
              <a:buFont typeface="Wingdings" pitchFamily="2" charset="2"/>
              <a:buChar char="p"/>
            </a:pPr>
            <a:r>
              <a:rPr lang="en-US" altLang="en-US" sz="3200" dirty="0">
                <a:solidFill>
                  <a:schemeClr val="bg1"/>
                </a:solidFill>
              </a:rPr>
              <a:t> Measures </a:t>
            </a:r>
          </a:p>
          <a:p>
            <a:endParaRPr lang="en-US" dirty="0"/>
          </a:p>
        </p:txBody>
      </p:sp>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010400" y="1981200"/>
            <a:ext cx="2932502" cy="274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18245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bwMode="auto">
          <a:xfrm>
            <a:off x="2035176" y="457200"/>
            <a:ext cx="8183563" cy="838200"/>
          </a:xfrm>
        </p:spPr>
        <p:txBody>
          <a:bodyPr vert="horz" wrap="square" lIns="91440" tIns="45720" rIns="91440" bIns="45720" numCol="1" rtlCol="0" anchor="ctr" anchorCtr="0" compatLnSpc="1">
            <a:prstTxWarp prst="textNoShape">
              <a:avLst/>
            </a:prstTxWarp>
            <a:normAutofit/>
          </a:bodyPr>
          <a:lstStyle/>
          <a:p>
            <a:pPr algn="ctr"/>
            <a:r>
              <a:rPr lang="en-US" altLang="en-US" dirty="0">
                <a:solidFill>
                  <a:schemeClr val="bg1"/>
                </a:solidFill>
              </a:rPr>
              <a:t>Voting Activity Introduction</a:t>
            </a:r>
          </a:p>
        </p:txBody>
      </p:sp>
      <p:sp>
        <p:nvSpPr>
          <p:cNvPr id="56323" name="Content Placeholder 2"/>
          <p:cNvSpPr>
            <a:spLocks noGrp="1"/>
          </p:cNvSpPr>
          <p:nvPr>
            <p:ph idx="1"/>
          </p:nvPr>
        </p:nvSpPr>
        <p:spPr>
          <a:xfrm>
            <a:off x="1143000" y="1371600"/>
            <a:ext cx="10439399" cy="4495800"/>
          </a:xfrm>
        </p:spPr>
        <p:txBody>
          <a:bodyPr>
            <a:normAutofit/>
          </a:bodyPr>
          <a:lstStyle/>
          <a:p>
            <a:pPr marL="0" indent="0">
              <a:spcBef>
                <a:spcPct val="0"/>
              </a:spcBef>
              <a:buNone/>
              <a:defRPr/>
            </a:pPr>
            <a:r>
              <a:rPr lang="en-US" altLang="en-US" dirty="0">
                <a:solidFill>
                  <a:schemeClr val="bg1"/>
                </a:solidFill>
              </a:rPr>
              <a:t>You make </a:t>
            </a:r>
            <a:r>
              <a:rPr lang="en-US" altLang="en-US" b="1" dirty="0">
                <a:solidFill>
                  <a:schemeClr val="bg1"/>
                </a:solidFill>
              </a:rPr>
              <a:t>choices</a:t>
            </a:r>
            <a:r>
              <a:rPr lang="en-US" altLang="en-US" dirty="0">
                <a:solidFill>
                  <a:schemeClr val="bg1"/>
                </a:solidFill>
              </a:rPr>
              <a:t> every day of your life. Each time you use your self advocacy skills.</a:t>
            </a:r>
          </a:p>
          <a:p>
            <a:pPr marL="0" indent="0">
              <a:spcBef>
                <a:spcPct val="0"/>
              </a:spcBef>
              <a:buNone/>
              <a:defRPr/>
            </a:pPr>
            <a:endParaRPr lang="en-US" altLang="en-US" dirty="0">
              <a:solidFill>
                <a:schemeClr val="bg1"/>
              </a:solidFill>
            </a:endParaRPr>
          </a:p>
          <a:p>
            <a:pPr>
              <a:buBlip>
                <a:blip r:embed="rId4"/>
              </a:buBlip>
              <a:defRPr/>
            </a:pPr>
            <a:r>
              <a:rPr lang="en-US" altLang="en-US" dirty="0">
                <a:solidFill>
                  <a:schemeClr val="bg1"/>
                </a:solidFill>
              </a:rPr>
              <a:t>Picking out what you wear</a:t>
            </a:r>
          </a:p>
          <a:p>
            <a:pPr>
              <a:lnSpc>
                <a:spcPct val="150000"/>
              </a:lnSpc>
              <a:buBlip>
                <a:blip r:embed="rId4"/>
              </a:buBlip>
              <a:defRPr/>
            </a:pPr>
            <a:r>
              <a:rPr lang="en-US" altLang="en-US" dirty="0">
                <a:solidFill>
                  <a:schemeClr val="bg1"/>
                </a:solidFill>
              </a:rPr>
              <a:t>Spending your money</a:t>
            </a:r>
          </a:p>
          <a:p>
            <a:pPr lvl="1">
              <a:lnSpc>
                <a:spcPct val="150000"/>
              </a:lnSpc>
              <a:buBlip>
                <a:blip r:embed="rId4"/>
              </a:buBlip>
              <a:defRPr/>
            </a:pPr>
            <a:r>
              <a:rPr lang="en-US" altLang="en-US" dirty="0">
                <a:solidFill>
                  <a:schemeClr val="bg1"/>
                </a:solidFill>
              </a:rPr>
              <a:t>Eating at a restaurant </a:t>
            </a:r>
          </a:p>
          <a:p>
            <a:pPr lvl="1">
              <a:lnSpc>
                <a:spcPct val="150000"/>
              </a:lnSpc>
              <a:buBlip>
                <a:blip r:embed="rId4"/>
              </a:buBlip>
              <a:defRPr/>
            </a:pPr>
            <a:r>
              <a:rPr lang="en-US" altLang="en-US" dirty="0">
                <a:solidFill>
                  <a:schemeClr val="bg1"/>
                </a:solidFill>
              </a:rPr>
              <a:t>Watching a movie </a:t>
            </a:r>
          </a:p>
        </p:txBody>
      </p:sp>
      <p:sp>
        <p:nvSpPr>
          <p:cNvPr id="286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fld id="{6BA31DA5-B5AE-4DBC-AD42-574083838ED7}" type="slidenum">
              <a:rPr lang="en-US" altLang="en-US" sz="1600"/>
              <a:pPr eaLnBrk="1" hangingPunct="1"/>
              <a:t>12</a:t>
            </a:fld>
            <a:endParaRPr lang="en-US" altLang="en-US" sz="1600" dirty="0"/>
          </a:p>
        </p:txBody>
      </p:sp>
    </p:spTree>
    <p:extLst>
      <p:ext uri="{BB962C8B-B14F-4D97-AF65-F5344CB8AC3E}">
        <p14:creationId xmlns:p14="http://schemas.microsoft.com/office/powerpoint/2010/main" val="382354504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Let’s practice voting</a:t>
            </a:r>
          </a:p>
        </p:txBody>
      </p:sp>
      <p:sp>
        <p:nvSpPr>
          <p:cNvPr id="3" name="Content Placeholder 2"/>
          <p:cNvSpPr>
            <a:spLocks noGrp="1"/>
          </p:cNvSpPr>
          <p:nvPr>
            <p:ph sz="half" idx="1"/>
          </p:nvPr>
        </p:nvSpPr>
        <p:spPr>
          <a:xfrm>
            <a:off x="1066800" y="1600201"/>
            <a:ext cx="4927600" cy="4525963"/>
          </a:xfrm>
        </p:spPr>
        <p:txBody>
          <a:bodyPr>
            <a:normAutofit fontScale="47500" lnSpcReduction="20000"/>
          </a:bodyPr>
          <a:lstStyle/>
          <a:p>
            <a:r>
              <a:rPr lang="en-US" sz="3200" dirty="0" smtClean="0">
                <a:solidFill>
                  <a:schemeClr val="bg1"/>
                </a:solidFill>
              </a:rPr>
              <a:t>Choices are like decisions.  Decision are just like voting.</a:t>
            </a:r>
          </a:p>
          <a:p>
            <a:r>
              <a:rPr lang="en-US" sz="3200" dirty="0" smtClean="0">
                <a:solidFill>
                  <a:schemeClr val="bg1"/>
                </a:solidFill>
              </a:rPr>
              <a:t>You know what you like and do not like</a:t>
            </a:r>
          </a:p>
          <a:p>
            <a:r>
              <a:rPr lang="en-US" sz="3200" dirty="0" smtClean="0">
                <a:solidFill>
                  <a:schemeClr val="bg1"/>
                </a:solidFill>
              </a:rPr>
              <a:t>You know how you choose who you are going to trust</a:t>
            </a:r>
          </a:p>
          <a:p>
            <a:r>
              <a:rPr lang="en-US" sz="3200" dirty="0" smtClean="0">
                <a:solidFill>
                  <a:schemeClr val="bg1"/>
                </a:solidFill>
              </a:rPr>
              <a:t>Sometimes you are look for a person like you (hard worker, good values)</a:t>
            </a:r>
          </a:p>
          <a:p>
            <a:r>
              <a:rPr lang="en-US" sz="3200" dirty="0" smtClean="0">
                <a:solidFill>
                  <a:schemeClr val="bg1"/>
                </a:solidFill>
              </a:rPr>
              <a:t>Over time you know who is good, what is worth the money</a:t>
            </a:r>
          </a:p>
          <a:p>
            <a:r>
              <a:rPr lang="en-US" sz="3200" dirty="0" smtClean="0">
                <a:solidFill>
                  <a:schemeClr val="bg1"/>
                </a:solidFill>
              </a:rPr>
              <a:t>Sometimes you like things are expensive because they last longer</a:t>
            </a:r>
          </a:p>
          <a:p>
            <a:r>
              <a:rPr lang="en-US" sz="3200" dirty="0" smtClean="0">
                <a:solidFill>
                  <a:schemeClr val="bg1"/>
                </a:solidFill>
              </a:rPr>
              <a:t>Sometimes you do not have the money</a:t>
            </a:r>
            <a:endParaRPr lang="en-US" sz="3200" dirty="0" smtClean="0">
              <a:solidFill>
                <a:schemeClr val="bg1"/>
              </a:solidFill>
            </a:endParaRPr>
          </a:p>
          <a:p>
            <a:r>
              <a:rPr lang="en-US" sz="3200" dirty="0" smtClean="0">
                <a:solidFill>
                  <a:schemeClr val="bg1"/>
                </a:solidFill>
              </a:rPr>
              <a:t>Do your home and do your research</a:t>
            </a:r>
          </a:p>
          <a:p>
            <a:r>
              <a:rPr lang="en-US" sz="3200" dirty="0" smtClean="0">
                <a:solidFill>
                  <a:schemeClr val="bg1"/>
                </a:solidFill>
              </a:rPr>
              <a:t>Ask other people</a:t>
            </a:r>
          </a:p>
          <a:p>
            <a:r>
              <a:rPr lang="en-US" sz="3200" dirty="0" smtClean="0">
                <a:solidFill>
                  <a:schemeClr val="bg1"/>
                </a:solidFill>
              </a:rPr>
              <a:t>What questions do you ask yourself when you are getting ready to make a big decision</a:t>
            </a:r>
          </a:p>
          <a:p>
            <a:r>
              <a:rPr lang="en-US" sz="5100" b="1" dirty="0" smtClean="0">
                <a:solidFill>
                  <a:schemeClr val="bg1"/>
                </a:solidFill>
              </a:rPr>
              <a:t>You make the final decision</a:t>
            </a:r>
            <a:endParaRPr lang="en-US" sz="5100" b="1" dirty="0">
              <a:solidFill>
                <a:schemeClr val="bg1"/>
              </a:solidFill>
            </a:endParaRPr>
          </a:p>
        </p:txBody>
      </p:sp>
      <p:sp>
        <p:nvSpPr>
          <p:cNvPr id="4" name="Content Placeholder 3"/>
          <p:cNvSpPr>
            <a:spLocks noGrp="1"/>
          </p:cNvSpPr>
          <p:nvPr>
            <p:ph sz="half" idx="2"/>
          </p:nvPr>
        </p:nvSpPr>
        <p:spPr/>
        <p:txBody>
          <a:bodyPr>
            <a:normAutofit fontScale="47500" lnSpcReduction="20000"/>
          </a:bodyPr>
          <a:lstStyle/>
          <a:p>
            <a:r>
              <a:rPr lang="en-US" sz="3200" dirty="0">
                <a:solidFill>
                  <a:schemeClr val="bg1"/>
                </a:solidFill>
              </a:rPr>
              <a:t>What other activities can we do?</a:t>
            </a:r>
          </a:p>
        </p:txBody>
      </p:sp>
    </p:spTree>
    <p:extLst>
      <p:ext uri="{BB962C8B-B14F-4D97-AF65-F5344CB8AC3E}">
        <p14:creationId xmlns:p14="http://schemas.microsoft.com/office/powerpoint/2010/main" val="2753319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a:defRPr/>
            </a:pPr>
            <a:r>
              <a:rPr lang="en-US" dirty="0">
                <a:solidFill>
                  <a:schemeClr val="bg1"/>
                </a:solidFill>
                <a:ea typeface="ＭＳ Ｐゴシック" pitchFamily="34" charset="-128"/>
              </a:rPr>
              <a:t>Vote For Your Favorite Candy</a:t>
            </a:r>
          </a:p>
        </p:txBody>
      </p:sp>
      <p:sp>
        <p:nvSpPr>
          <p:cNvPr id="31747" name="Rectangle 3"/>
          <p:cNvSpPr>
            <a:spLocks noGrp="1"/>
          </p:cNvSpPr>
          <p:nvPr>
            <p:ph idx="1"/>
          </p:nvPr>
        </p:nvSpPr>
        <p:spPr>
          <a:xfrm>
            <a:off x="1600200" y="1615363"/>
            <a:ext cx="8636713" cy="4525963"/>
          </a:xfrm>
        </p:spPr>
        <p:txBody>
          <a:bodyPr/>
          <a:lstStyle/>
          <a:p>
            <a:pPr marL="465138" indent="-465138">
              <a:buClr>
                <a:srgbClr val="FF0000"/>
              </a:buClr>
              <a:buSzPct val="100000"/>
              <a:buFont typeface="Wingdings" pitchFamily="2" charset="2"/>
              <a:buChar char="p"/>
              <a:defRPr/>
            </a:pPr>
            <a:r>
              <a:rPr lang="en-US" altLang="en-US" b="1" dirty="0">
                <a:solidFill>
                  <a:schemeClr val="bg1"/>
                </a:solidFill>
                <a:ea typeface="ＭＳ Ｐゴシック" panose="020B0600070205080204" pitchFamily="34" charset="-128"/>
              </a:rPr>
              <a:t>Chocolate Candy Bars </a:t>
            </a:r>
          </a:p>
          <a:p>
            <a:pPr marL="465138" indent="-465138">
              <a:buClr>
                <a:srgbClr val="FF0000"/>
              </a:buClr>
              <a:buSzPct val="100000"/>
              <a:buFont typeface="Wingdings" pitchFamily="2" charset="2"/>
              <a:buChar char="p"/>
              <a:defRPr/>
            </a:pPr>
            <a:endParaRPr lang="en-US" altLang="en-US" b="1" dirty="0">
              <a:solidFill>
                <a:schemeClr val="bg1"/>
              </a:solidFill>
              <a:ea typeface="ＭＳ Ｐゴシック" panose="020B0600070205080204" pitchFamily="34" charset="-128"/>
            </a:endParaRPr>
          </a:p>
          <a:p>
            <a:pPr marL="465138" indent="-465138">
              <a:buClr>
                <a:srgbClr val="FF0000"/>
              </a:buClr>
              <a:buSzPct val="100000"/>
              <a:buFont typeface="Wingdings" pitchFamily="2" charset="2"/>
              <a:buChar char="p"/>
              <a:defRPr/>
            </a:pPr>
            <a:endParaRPr lang="en-US" altLang="en-US" b="1" dirty="0">
              <a:solidFill>
                <a:schemeClr val="bg1"/>
              </a:solidFill>
              <a:ea typeface="ＭＳ Ｐゴシック" panose="020B0600070205080204" pitchFamily="34" charset="-128"/>
            </a:endParaRPr>
          </a:p>
          <a:p>
            <a:pPr marL="465138" indent="-465138">
              <a:buClr>
                <a:srgbClr val="FF0000"/>
              </a:buClr>
              <a:buSzPct val="100000"/>
              <a:buFont typeface="Wingdings" pitchFamily="2" charset="2"/>
              <a:buChar char="p"/>
              <a:defRPr/>
            </a:pPr>
            <a:r>
              <a:rPr lang="en-US" altLang="en-US" b="1" dirty="0">
                <a:solidFill>
                  <a:schemeClr val="bg1"/>
                </a:solidFill>
                <a:ea typeface="ＭＳ Ｐゴシック" panose="020B0600070205080204" pitchFamily="34" charset="-128"/>
              </a:rPr>
              <a:t>Jolly Ranchers</a:t>
            </a:r>
            <a:endParaRPr lang="en-US" b="1" dirty="0">
              <a:solidFill>
                <a:schemeClr val="bg1"/>
              </a:solidFill>
              <a:ea typeface="ＭＳ Ｐゴシック" pitchFamily="34" charset="-128"/>
            </a:endParaRPr>
          </a:p>
          <a:p>
            <a:pPr marL="0" indent="0">
              <a:buClr>
                <a:srgbClr val="FF0000"/>
              </a:buClr>
              <a:buSzPct val="100000"/>
              <a:buNone/>
              <a:defRPr/>
            </a:pPr>
            <a:endParaRPr lang="en-US" sz="3600" dirty="0">
              <a:solidFill>
                <a:schemeClr val="bg1"/>
              </a:solidFill>
              <a:ea typeface="ＭＳ Ｐゴシック" pitchFamily="34" charset="-128"/>
            </a:endParaRPr>
          </a:p>
          <a:p>
            <a:pPr marL="465138" indent="-465138">
              <a:buClr>
                <a:srgbClr val="FF0000"/>
              </a:buClr>
              <a:buSzPct val="100000"/>
              <a:buFont typeface="Wingdings" pitchFamily="2" charset="2"/>
              <a:buChar char="p"/>
              <a:defRPr/>
            </a:pPr>
            <a:endParaRPr lang="en-US" b="1" dirty="0">
              <a:solidFill>
                <a:schemeClr val="bg1"/>
              </a:solidFill>
              <a:ea typeface="ＭＳ Ｐゴシック" pitchFamily="34" charset="-128"/>
            </a:endParaRPr>
          </a:p>
          <a:p>
            <a:pPr marL="465138" indent="-465138">
              <a:buClr>
                <a:srgbClr val="FF0000"/>
              </a:buClr>
              <a:buSzPct val="100000"/>
              <a:buFont typeface="Wingdings" pitchFamily="2" charset="2"/>
              <a:buChar char="p"/>
              <a:defRPr/>
            </a:pPr>
            <a:r>
              <a:rPr lang="en-US" altLang="en-US" b="1" dirty="0">
                <a:solidFill>
                  <a:schemeClr val="bg1"/>
                </a:solidFill>
                <a:ea typeface="ＭＳ Ｐゴシック" pitchFamily="34" charset="-128"/>
              </a:rPr>
              <a:t>Taffy “sugar free”</a:t>
            </a:r>
            <a:r>
              <a:rPr lang="en-US" altLang="en-US" b="1" dirty="0">
                <a:solidFill>
                  <a:srgbClr val="002060"/>
                </a:solidFill>
                <a:ea typeface="ＭＳ Ｐゴシック" pitchFamily="34" charset="-128"/>
              </a:rPr>
              <a:t>	</a:t>
            </a:r>
            <a:endParaRPr lang="en-US" b="1" dirty="0">
              <a:solidFill>
                <a:srgbClr val="002060"/>
              </a:solidFill>
              <a:ea typeface="ＭＳ Ｐゴシック" pitchFamily="34" charset="-128"/>
            </a:endParaRPr>
          </a:p>
          <a:p>
            <a:pPr marL="465138" indent="-465138">
              <a:buClr>
                <a:srgbClr val="FF0000"/>
              </a:buClr>
              <a:buSzPct val="100000"/>
              <a:buFont typeface="Wingdings" pitchFamily="2" charset="2"/>
              <a:buChar char="p"/>
              <a:defRPr/>
            </a:pPr>
            <a:endParaRPr lang="en-US" altLang="en-US" sz="3600" dirty="0">
              <a:solidFill>
                <a:srgbClr val="002060"/>
              </a:solidFill>
              <a:ea typeface="ＭＳ Ｐゴシック" pitchFamily="34" charset="-128"/>
            </a:endParaRPr>
          </a:p>
        </p:txBody>
      </p:sp>
      <p:sp>
        <p:nvSpPr>
          <p:cNvPr id="29704" name="Slide Number Placeholder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fld id="{A43C6572-3082-4F05-AC5A-D1A6FE16CEE8}" type="slidenum">
              <a:rPr lang="en-US" altLang="en-US" sz="1600"/>
              <a:pPr eaLnBrk="1" hangingPunct="1"/>
              <a:t>14</a:t>
            </a:fld>
            <a:endParaRPr lang="en-US" altLang="en-US" sz="1600" dirty="0"/>
          </a:p>
        </p:txBody>
      </p:sp>
      <p:sp>
        <p:nvSpPr>
          <p:cNvPr id="29700" name="TextBox 6"/>
          <p:cNvSpPr txBox="1">
            <a:spLocks noChangeArrowheads="1"/>
          </p:cNvSpPr>
          <p:nvPr/>
        </p:nvSpPr>
        <p:spPr bwMode="auto">
          <a:xfrm>
            <a:off x="7810500" y="6107114"/>
            <a:ext cx="1447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1480FF"/>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1480FF"/>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a:latin typeface="Arial" pitchFamily="34" charset="0"/>
              </a:rPr>
              <a:t>      </a:t>
            </a:r>
          </a:p>
        </p:txBody>
      </p:sp>
      <p:sp>
        <p:nvSpPr>
          <p:cNvPr id="29701" name="TextBox 4"/>
          <p:cNvSpPr txBox="1">
            <a:spLocks noChangeArrowheads="1"/>
          </p:cNvSpPr>
          <p:nvPr/>
        </p:nvSpPr>
        <p:spPr bwMode="auto">
          <a:xfrm>
            <a:off x="9753601" y="6107113"/>
            <a:ext cx="517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1480FF"/>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1480FF"/>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a:solidFill>
                  <a:srgbClr val="002060"/>
                </a:solidFill>
                <a:latin typeface="Arial" pitchFamily="34" charset="0"/>
              </a:rPr>
              <a:t>      </a:t>
            </a:r>
            <a:endParaRPr lang="en-US" altLang="en-US" sz="1800">
              <a:latin typeface="Arial" pitchFamily="34" charset="0"/>
            </a:endParaRPr>
          </a:p>
        </p:txBody>
      </p:sp>
      <p:pic>
        <p:nvPicPr>
          <p:cNvPr id="29702" name="Picture 10" descr="Many different kinds of miniature Chocolate Candy Bars piled together with their brand name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8612" y="1468438"/>
            <a:ext cx="206375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2" descr="Multi color pieces of &quot;Sugar Free&quot; Taffy piled toget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6041" y="5094127"/>
            <a:ext cx="2452687" cy="114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5" name="Picture 2" descr="Multi color pieces of Jolly Ranchers hard candy piled together&#10;&#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6191" y="3124200"/>
            <a:ext cx="2008188"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95386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76438" y="533400"/>
            <a:ext cx="8234362" cy="838200"/>
          </a:xfrm>
        </p:spPr>
        <p:txBody>
          <a:bodyPr>
            <a:normAutofit/>
          </a:bodyPr>
          <a:lstStyle/>
          <a:p>
            <a:pPr>
              <a:defRPr/>
            </a:pPr>
            <a:r>
              <a:rPr lang="en-US" dirty="0">
                <a:solidFill>
                  <a:schemeClr val="bg1"/>
                </a:solidFill>
                <a:ea typeface="ＭＳ Ｐゴシック" pitchFamily="34" charset="-128"/>
              </a:rPr>
              <a:t>Results of the Vote</a:t>
            </a:r>
          </a:p>
        </p:txBody>
      </p:sp>
      <p:sp>
        <p:nvSpPr>
          <p:cNvPr id="31747" name="Rectangle 3"/>
          <p:cNvSpPr>
            <a:spLocks noGrp="1"/>
          </p:cNvSpPr>
          <p:nvPr>
            <p:ph idx="1"/>
          </p:nvPr>
        </p:nvSpPr>
        <p:spPr>
          <a:xfrm>
            <a:off x="1524000" y="1641475"/>
            <a:ext cx="9753600" cy="4191000"/>
          </a:xfrm>
        </p:spPr>
        <p:txBody>
          <a:bodyPr/>
          <a:lstStyle/>
          <a:p>
            <a:pPr marL="800100" indent="0">
              <a:spcBef>
                <a:spcPts val="2400"/>
              </a:spcBef>
              <a:buClr>
                <a:srgbClr val="FF0000"/>
              </a:buClr>
              <a:buSzPct val="100000"/>
              <a:buNone/>
              <a:defRPr/>
            </a:pPr>
            <a:r>
              <a:rPr lang="en-US" dirty="0">
                <a:solidFill>
                  <a:schemeClr val="bg1"/>
                </a:solidFill>
              </a:rPr>
              <a:t>In the early results, what did it feel like to have your candy winning? </a:t>
            </a:r>
          </a:p>
          <a:p>
            <a:pPr marL="800100" indent="0">
              <a:spcBef>
                <a:spcPts val="2400"/>
              </a:spcBef>
              <a:buClr>
                <a:srgbClr val="FF0000"/>
              </a:buClr>
              <a:buSzPct val="100000"/>
              <a:buNone/>
              <a:defRPr/>
            </a:pPr>
            <a:r>
              <a:rPr lang="en-US" dirty="0">
                <a:solidFill>
                  <a:schemeClr val="bg1"/>
                </a:solidFill>
              </a:rPr>
              <a:t>What did it feel like to have that win taken away?</a:t>
            </a:r>
            <a:endParaRPr lang="en-US" altLang="en-US" b="1" dirty="0">
              <a:solidFill>
                <a:schemeClr val="bg1"/>
              </a:solidFill>
              <a:ea typeface="ＭＳ Ｐゴシック" panose="020B0600070205080204" pitchFamily="34" charset="-128"/>
            </a:endParaRPr>
          </a:p>
          <a:p>
            <a:pPr marL="746125" indent="0">
              <a:spcBef>
                <a:spcPts val="2400"/>
              </a:spcBef>
              <a:buClr>
                <a:srgbClr val="FF0000"/>
              </a:buClr>
              <a:buSzPct val="100000"/>
              <a:buNone/>
              <a:defRPr/>
            </a:pPr>
            <a:r>
              <a:rPr lang="en-US" dirty="0">
                <a:solidFill>
                  <a:schemeClr val="bg1"/>
                </a:solidFill>
              </a:rPr>
              <a:t>What did it feel like to end up with the with the candy you did not want? </a:t>
            </a:r>
          </a:p>
          <a:p>
            <a:pPr marL="0" indent="0">
              <a:buClr>
                <a:srgbClr val="FF0000"/>
              </a:buClr>
              <a:buSzPct val="100000"/>
              <a:buNone/>
              <a:defRPr/>
            </a:pPr>
            <a:endParaRPr lang="en-US" b="1" dirty="0">
              <a:solidFill>
                <a:srgbClr val="002060"/>
              </a:solidFill>
              <a:ea typeface="ＭＳ Ｐゴシック" pitchFamily="34" charset="-128"/>
            </a:endParaRPr>
          </a:p>
          <a:p>
            <a:pPr marL="465138" indent="-465138">
              <a:buClr>
                <a:srgbClr val="FF0000"/>
              </a:buClr>
              <a:buSzPct val="100000"/>
              <a:buFont typeface="Wingdings" pitchFamily="2" charset="2"/>
              <a:buChar char="p"/>
              <a:defRPr/>
            </a:pPr>
            <a:endParaRPr lang="en-US" altLang="en-US" sz="3600" dirty="0">
              <a:solidFill>
                <a:srgbClr val="002060"/>
              </a:solidFill>
              <a:ea typeface="ＭＳ Ｐゴシック" pitchFamily="34" charset="-128"/>
            </a:endParaRPr>
          </a:p>
        </p:txBody>
      </p:sp>
      <p:sp>
        <p:nvSpPr>
          <p:cNvPr id="30724" name="TextBox 6"/>
          <p:cNvSpPr txBox="1">
            <a:spLocks noChangeArrowheads="1"/>
          </p:cNvSpPr>
          <p:nvPr/>
        </p:nvSpPr>
        <p:spPr bwMode="auto">
          <a:xfrm>
            <a:off x="7810500" y="6107114"/>
            <a:ext cx="1447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1480FF"/>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1480FF"/>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a:solidFill>
                  <a:srgbClr val="FFFFFF"/>
                </a:solidFill>
                <a:latin typeface="Arial" pitchFamily="34" charset="0"/>
              </a:rPr>
              <a:t>      </a:t>
            </a:r>
          </a:p>
        </p:txBody>
      </p:sp>
      <p:sp>
        <p:nvSpPr>
          <p:cNvPr id="30725" name="TextBox 4"/>
          <p:cNvSpPr txBox="1">
            <a:spLocks noChangeArrowheads="1"/>
          </p:cNvSpPr>
          <p:nvPr/>
        </p:nvSpPr>
        <p:spPr bwMode="auto">
          <a:xfrm>
            <a:off x="9753601" y="6107113"/>
            <a:ext cx="517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1480FF"/>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1480FF"/>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a:solidFill>
                  <a:srgbClr val="002060"/>
                </a:solidFill>
                <a:latin typeface="Arial" pitchFamily="34" charset="0"/>
              </a:rPr>
              <a:t>      </a:t>
            </a:r>
            <a:endParaRPr lang="en-US" altLang="en-US" sz="1800">
              <a:solidFill>
                <a:srgbClr val="FFFFFF"/>
              </a:solidFill>
              <a:latin typeface="Arial" pitchFamily="34" charset="0"/>
            </a:endParaRPr>
          </a:p>
        </p:txBody>
      </p:sp>
      <p:pic>
        <p:nvPicPr>
          <p:cNvPr id="30726" name="Picture 10" descr="A list bullet sized picture of different kinds of miniature Chocolate Candy Bars piled together with their brand names. From the  SABE Project Candy Activity . "/>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1835943"/>
            <a:ext cx="7080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2" descr="A list bullet sized small picture of multi color pieces of &quot;Sugar Free&quot; Taffy piled together from the SABE GoVoter Project Candy Activ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4118" y="3909869"/>
            <a:ext cx="690563"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9" name="Picture 2" descr="A list bullet sized picture of multi color pieces of Jolly Ranchers hard candy from the SABE GoVoter Project Candy Activity.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4118" y="3022314"/>
            <a:ext cx="7381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08497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76438" y="533400"/>
            <a:ext cx="8234362" cy="914400"/>
          </a:xfrm>
        </p:spPr>
        <p:txBody>
          <a:bodyPr>
            <a:normAutofit/>
          </a:bodyPr>
          <a:lstStyle/>
          <a:p>
            <a:pPr>
              <a:defRPr/>
            </a:pPr>
            <a:r>
              <a:rPr lang="en-US" dirty="0">
                <a:solidFill>
                  <a:schemeClr val="bg1"/>
                </a:solidFill>
                <a:ea typeface="ＭＳ Ｐゴシック" pitchFamily="34" charset="-128"/>
              </a:rPr>
              <a:t>Vote Facts</a:t>
            </a:r>
          </a:p>
        </p:txBody>
      </p:sp>
      <p:sp>
        <p:nvSpPr>
          <p:cNvPr id="31747" name="Rectangle 3"/>
          <p:cNvSpPr>
            <a:spLocks noGrp="1"/>
          </p:cNvSpPr>
          <p:nvPr>
            <p:ph idx="1"/>
          </p:nvPr>
        </p:nvSpPr>
        <p:spPr>
          <a:xfrm>
            <a:off x="1371600" y="1806576"/>
            <a:ext cx="8910782" cy="4305300"/>
          </a:xfrm>
        </p:spPr>
        <p:txBody>
          <a:bodyPr/>
          <a:lstStyle/>
          <a:p>
            <a:pPr marL="800100" indent="0">
              <a:spcBef>
                <a:spcPts val="2400"/>
              </a:spcBef>
              <a:buClr>
                <a:srgbClr val="FF0000"/>
              </a:buClr>
              <a:buSzPct val="100000"/>
              <a:buNone/>
              <a:defRPr/>
            </a:pPr>
            <a:r>
              <a:rPr lang="en-US" dirty="0">
                <a:solidFill>
                  <a:schemeClr val="bg1"/>
                </a:solidFill>
              </a:rPr>
              <a:t>Many people do not vote because they do not think one vote matters.</a:t>
            </a:r>
          </a:p>
          <a:p>
            <a:pPr marL="746125" indent="0">
              <a:spcBef>
                <a:spcPts val="2400"/>
              </a:spcBef>
              <a:buClr>
                <a:srgbClr val="FF0000"/>
              </a:buClr>
              <a:buSzPct val="100000"/>
              <a:buNone/>
              <a:defRPr/>
            </a:pPr>
            <a:r>
              <a:rPr lang="en-US" dirty="0">
                <a:solidFill>
                  <a:schemeClr val="bg1"/>
                </a:solidFill>
              </a:rPr>
              <a:t>In the real world, only 6 out of every 10 people with disabilities actually get out and vote.  </a:t>
            </a:r>
            <a:endParaRPr lang="en-US" altLang="en-US" b="1" dirty="0">
              <a:solidFill>
                <a:schemeClr val="bg1"/>
              </a:solidFill>
              <a:ea typeface="ＭＳ Ｐゴシック" panose="020B0600070205080204" pitchFamily="34" charset="-128"/>
            </a:endParaRPr>
          </a:p>
          <a:p>
            <a:pPr marL="746125" indent="0">
              <a:spcBef>
                <a:spcPts val="2400"/>
              </a:spcBef>
              <a:buClr>
                <a:srgbClr val="FF0000"/>
              </a:buClr>
              <a:buSzPct val="100000"/>
              <a:buNone/>
              <a:defRPr/>
            </a:pPr>
            <a:r>
              <a:rPr lang="en-US" dirty="0">
                <a:solidFill>
                  <a:schemeClr val="bg1"/>
                </a:solidFill>
              </a:rPr>
              <a:t>If you don’t vote then you are going to get what other people decide is best. </a:t>
            </a:r>
          </a:p>
          <a:p>
            <a:pPr marL="0" indent="631825">
              <a:buClr>
                <a:srgbClr val="FF0000"/>
              </a:buClr>
              <a:buSzPct val="100000"/>
              <a:buNone/>
              <a:defRPr/>
            </a:pPr>
            <a:endParaRPr lang="en-US" sz="3600" dirty="0">
              <a:solidFill>
                <a:srgbClr val="002060"/>
              </a:solidFill>
              <a:ea typeface="ＭＳ Ｐゴシック" pitchFamily="34" charset="-128"/>
            </a:endParaRPr>
          </a:p>
          <a:p>
            <a:pPr marL="465138" indent="-465138">
              <a:buClr>
                <a:srgbClr val="FF0000"/>
              </a:buClr>
              <a:buSzPct val="100000"/>
              <a:buFont typeface="Wingdings" pitchFamily="2" charset="2"/>
              <a:buChar char="p"/>
              <a:defRPr/>
            </a:pPr>
            <a:endParaRPr lang="en-US" b="1" dirty="0">
              <a:solidFill>
                <a:srgbClr val="002060"/>
              </a:solidFill>
              <a:ea typeface="ＭＳ Ｐゴシック" pitchFamily="34" charset="-128"/>
            </a:endParaRPr>
          </a:p>
          <a:p>
            <a:pPr marL="0" indent="0">
              <a:buClr>
                <a:srgbClr val="FF0000"/>
              </a:buClr>
              <a:buSzPct val="100000"/>
              <a:buNone/>
              <a:defRPr/>
            </a:pPr>
            <a:endParaRPr lang="en-US" b="1" dirty="0">
              <a:solidFill>
                <a:srgbClr val="002060"/>
              </a:solidFill>
              <a:ea typeface="ＭＳ Ｐゴシック" pitchFamily="34" charset="-128"/>
            </a:endParaRPr>
          </a:p>
          <a:p>
            <a:pPr marL="465138" indent="-465138">
              <a:buClr>
                <a:srgbClr val="FF0000"/>
              </a:buClr>
              <a:buSzPct val="100000"/>
              <a:buFont typeface="Wingdings" pitchFamily="2" charset="2"/>
              <a:buChar char="p"/>
              <a:defRPr/>
            </a:pPr>
            <a:endParaRPr lang="en-US" altLang="en-US" sz="3600" dirty="0">
              <a:solidFill>
                <a:srgbClr val="002060"/>
              </a:solidFill>
              <a:ea typeface="ＭＳ Ｐゴシック" pitchFamily="34" charset="-128"/>
            </a:endParaRPr>
          </a:p>
        </p:txBody>
      </p:sp>
      <p:sp>
        <p:nvSpPr>
          <p:cNvPr id="31748" name="TextBox 6"/>
          <p:cNvSpPr txBox="1">
            <a:spLocks noChangeArrowheads="1"/>
          </p:cNvSpPr>
          <p:nvPr/>
        </p:nvSpPr>
        <p:spPr bwMode="auto">
          <a:xfrm>
            <a:off x="7810500" y="6107114"/>
            <a:ext cx="1447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1480FF"/>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1480FF"/>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a:solidFill>
                  <a:srgbClr val="FFFFFF"/>
                </a:solidFill>
                <a:latin typeface="Arial" pitchFamily="34" charset="0"/>
              </a:rPr>
              <a:t>      </a:t>
            </a:r>
          </a:p>
        </p:txBody>
      </p:sp>
      <p:sp>
        <p:nvSpPr>
          <p:cNvPr id="31749" name="TextBox 4"/>
          <p:cNvSpPr txBox="1">
            <a:spLocks noChangeArrowheads="1"/>
          </p:cNvSpPr>
          <p:nvPr/>
        </p:nvSpPr>
        <p:spPr bwMode="auto">
          <a:xfrm>
            <a:off x="9753601" y="6107113"/>
            <a:ext cx="517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1480FF"/>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1480FF"/>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a:solidFill>
                  <a:srgbClr val="002060"/>
                </a:solidFill>
                <a:latin typeface="Arial" pitchFamily="34" charset="0"/>
              </a:rPr>
              <a:t>      </a:t>
            </a:r>
            <a:endParaRPr lang="en-US" altLang="en-US" sz="1800">
              <a:solidFill>
                <a:srgbClr val="FFFFFF"/>
              </a:solidFill>
              <a:latin typeface="Arial" pitchFamily="34" charset="0"/>
            </a:endParaRPr>
          </a:p>
        </p:txBody>
      </p:sp>
      <p:pic>
        <p:nvPicPr>
          <p:cNvPr id="31750" name="Picture 10" descr="A list bullet sized picture of different kinds of miniature Chocolate Candy Bars piled together with their brand names. From the  SABE Project Candy Activity ."/>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67594" y="1953077"/>
            <a:ext cx="7096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2" descr="A list bullet sized small picture of multi color pieces of &quot;Sugar Free&quot; Taffy piled together from the SABE GoVoter Project Candy Activ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7119" y="4969967"/>
            <a:ext cx="690562"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3" name="Picture 2" descr="A list bullet sized picture of multi color pieces of Jolly Ranchers hard candy from the SABE GoVoter Project Candy Activity.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332163"/>
            <a:ext cx="738188"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96312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76438" y="533400"/>
            <a:ext cx="8234362" cy="914400"/>
          </a:xfrm>
        </p:spPr>
        <p:txBody>
          <a:bodyPr>
            <a:normAutofit/>
          </a:bodyPr>
          <a:lstStyle/>
          <a:p>
            <a:pPr>
              <a:defRPr/>
            </a:pPr>
            <a:r>
              <a:rPr lang="en-US" dirty="0" smtClean="0">
                <a:solidFill>
                  <a:schemeClr val="bg1"/>
                </a:solidFill>
                <a:ea typeface="ＭＳ Ｐゴシック" pitchFamily="34" charset="-128"/>
              </a:rPr>
              <a:t>Re</a:t>
            </a:r>
            <a:r>
              <a:rPr lang="en-US" dirty="0" smtClean="0">
                <a:solidFill>
                  <a:schemeClr val="bg1"/>
                </a:solidFill>
                <a:ea typeface="ＭＳ Ｐゴシック" pitchFamily="34" charset="-128"/>
              </a:rPr>
              <a:t>ason to Vote</a:t>
            </a:r>
            <a:endParaRPr lang="en-US" dirty="0">
              <a:solidFill>
                <a:schemeClr val="bg1"/>
              </a:solidFill>
              <a:ea typeface="ＭＳ Ｐゴシック" pitchFamily="34" charset="-128"/>
            </a:endParaRPr>
          </a:p>
        </p:txBody>
      </p:sp>
      <p:sp>
        <p:nvSpPr>
          <p:cNvPr id="31747" name="Rectangle 3"/>
          <p:cNvSpPr>
            <a:spLocks noGrp="1"/>
          </p:cNvSpPr>
          <p:nvPr>
            <p:ph idx="1"/>
          </p:nvPr>
        </p:nvSpPr>
        <p:spPr>
          <a:xfrm>
            <a:off x="1219200" y="1806576"/>
            <a:ext cx="9063182" cy="4305300"/>
          </a:xfrm>
        </p:spPr>
        <p:txBody>
          <a:bodyPr/>
          <a:lstStyle/>
          <a:p>
            <a:pPr marL="746125" indent="0">
              <a:spcBef>
                <a:spcPts val="2400"/>
              </a:spcBef>
              <a:buClr>
                <a:srgbClr val="FF0000"/>
              </a:buClr>
              <a:buSzPct val="100000"/>
              <a:buNone/>
              <a:defRPr/>
            </a:pPr>
            <a:r>
              <a:rPr lang="en-US" dirty="0" smtClean="0">
                <a:solidFill>
                  <a:schemeClr val="bg1"/>
                </a:solidFill>
              </a:rPr>
              <a:t>We used this as a fun way to talk about voting because people think they cannot vote.  We want them to know they are smart enough to make decisions in their lives.</a:t>
            </a:r>
          </a:p>
          <a:p>
            <a:pPr marL="746125" indent="0">
              <a:spcBef>
                <a:spcPts val="2400"/>
              </a:spcBef>
              <a:buClr>
                <a:srgbClr val="FF0000"/>
              </a:buClr>
              <a:buSzPct val="100000"/>
              <a:buNone/>
              <a:defRPr/>
            </a:pPr>
            <a:r>
              <a:rPr lang="en-US" dirty="0" smtClean="0">
                <a:solidFill>
                  <a:schemeClr val="bg1"/>
                </a:solidFill>
              </a:rPr>
              <a:t>What if something more important was being voted on.  You could use this example to lead the discussion.  </a:t>
            </a:r>
            <a:endParaRPr lang="en-US" dirty="0">
              <a:solidFill>
                <a:schemeClr val="bg1"/>
              </a:solidFill>
            </a:endParaRPr>
          </a:p>
          <a:p>
            <a:pPr marL="0" indent="631825">
              <a:buClr>
                <a:srgbClr val="FF0000"/>
              </a:buClr>
              <a:buSzPct val="100000"/>
              <a:buNone/>
              <a:defRPr/>
            </a:pPr>
            <a:endParaRPr lang="en-US" sz="3600" dirty="0">
              <a:solidFill>
                <a:srgbClr val="002060"/>
              </a:solidFill>
              <a:ea typeface="ＭＳ Ｐゴシック" pitchFamily="34" charset="-128"/>
            </a:endParaRPr>
          </a:p>
          <a:p>
            <a:pPr marL="465138" indent="-465138">
              <a:buClr>
                <a:srgbClr val="FF0000"/>
              </a:buClr>
              <a:buSzPct val="100000"/>
              <a:buFont typeface="Wingdings" pitchFamily="2" charset="2"/>
              <a:buChar char="p"/>
              <a:defRPr/>
            </a:pPr>
            <a:endParaRPr lang="en-US" b="1" dirty="0">
              <a:solidFill>
                <a:srgbClr val="002060"/>
              </a:solidFill>
              <a:ea typeface="ＭＳ Ｐゴシック" pitchFamily="34" charset="-128"/>
            </a:endParaRPr>
          </a:p>
          <a:p>
            <a:pPr marL="0" indent="0">
              <a:buClr>
                <a:srgbClr val="FF0000"/>
              </a:buClr>
              <a:buSzPct val="100000"/>
              <a:buNone/>
              <a:defRPr/>
            </a:pPr>
            <a:endParaRPr lang="en-US" b="1" dirty="0">
              <a:solidFill>
                <a:srgbClr val="002060"/>
              </a:solidFill>
              <a:ea typeface="ＭＳ Ｐゴシック" pitchFamily="34" charset="-128"/>
            </a:endParaRPr>
          </a:p>
          <a:p>
            <a:pPr marL="465138" indent="-465138">
              <a:buClr>
                <a:srgbClr val="FF0000"/>
              </a:buClr>
              <a:buSzPct val="100000"/>
              <a:buFont typeface="Wingdings" pitchFamily="2" charset="2"/>
              <a:buChar char="p"/>
              <a:defRPr/>
            </a:pPr>
            <a:endParaRPr lang="en-US" altLang="en-US" sz="3600" dirty="0">
              <a:solidFill>
                <a:srgbClr val="002060"/>
              </a:solidFill>
              <a:ea typeface="ＭＳ Ｐゴシック" pitchFamily="34" charset="-128"/>
            </a:endParaRPr>
          </a:p>
        </p:txBody>
      </p:sp>
      <p:sp>
        <p:nvSpPr>
          <p:cNvPr id="31748" name="TextBox 6"/>
          <p:cNvSpPr txBox="1">
            <a:spLocks noChangeArrowheads="1"/>
          </p:cNvSpPr>
          <p:nvPr/>
        </p:nvSpPr>
        <p:spPr bwMode="auto">
          <a:xfrm>
            <a:off x="7810500" y="6107114"/>
            <a:ext cx="1447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1480FF"/>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1480FF"/>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a:solidFill>
                  <a:srgbClr val="FFFFFF"/>
                </a:solidFill>
                <a:latin typeface="Arial" pitchFamily="34" charset="0"/>
              </a:rPr>
              <a:t>      </a:t>
            </a:r>
          </a:p>
        </p:txBody>
      </p:sp>
      <p:sp>
        <p:nvSpPr>
          <p:cNvPr id="31749" name="TextBox 4"/>
          <p:cNvSpPr txBox="1">
            <a:spLocks noChangeArrowheads="1"/>
          </p:cNvSpPr>
          <p:nvPr/>
        </p:nvSpPr>
        <p:spPr bwMode="auto">
          <a:xfrm>
            <a:off x="9753601" y="6107113"/>
            <a:ext cx="517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1480FF"/>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1480FF"/>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a:solidFill>
                  <a:srgbClr val="002060"/>
                </a:solidFill>
                <a:latin typeface="Arial" pitchFamily="34" charset="0"/>
              </a:rPr>
              <a:t>      </a:t>
            </a:r>
            <a:endParaRPr lang="en-US" altLang="en-US" sz="1800">
              <a:solidFill>
                <a:srgbClr val="FFFFFF"/>
              </a:solidFill>
              <a:latin typeface="Arial" pitchFamily="34" charset="0"/>
            </a:endParaRPr>
          </a:p>
        </p:txBody>
      </p:sp>
    </p:spTree>
    <p:extLst>
      <p:ext uri="{BB962C8B-B14F-4D97-AF65-F5344CB8AC3E}">
        <p14:creationId xmlns:p14="http://schemas.microsoft.com/office/powerpoint/2010/main" val="359559445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2438400"/>
          </a:xfrm>
        </p:spPr>
        <p:txBody>
          <a:bodyPr>
            <a:noAutofit/>
          </a:bodyPr>
          <a:lstStyle/>
          <a:p>
            <a:r>
              <a:rPr lang="en-US" dirty="0">
                <a:solidFill>
                  <a:schemeClr val="bg1"/>
                </a:solidFill>
              </a:rPr>
              <a:t>Lets talk about how laws have made a big difference in the lives of people with disabilities</a:t>
            </a:r>
          </a:p>
        </p:txBody>
      </p:sp>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886200" y="3200400"/>
            <a:ext cx="4876799" cy="2743200"/>
          </a:xfrm>
        </p:spPr>
      </p:pic>
    </p:spTree>
    <p:extLst>
      <p:ext uri="{BB962C8B-B14F-4D97-AF65-F5344CB8AC3E}">
        <p14:creationId xmlns:p14="http://schemas.microsoft.com/office/powerpoint/2010/main" val="2036632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578" name="Title 1"/>
          <p:cNvSpPr>
            <a:spLocks noGrp="1" noChangeArrowheads="1"/>
          </p:cNvSpPr>
          <p:nvPr>
            <p:ph type="title"/>
          </p:nvPr>
        </p:nvSpPr>
        <p:spPr bwMode="auto">
          <a:xfrm>
            <a:off x="1981201" y="457200"/>
            <a:ext cx="8183563" cy="990600"/>
          </a:xfrm>
        </p:spPr>
        <p:txBody>
          <a:bodyPr vert="horz" wrap="square" lIns="91440" tIns="45720" rIns="91440" bIns="45720" numCol="1" rtlCol="0" anchor="ctr" anchorCtr="0" compatLnSpc="1">
            <a:prstTxWarp prst="textNoShape">
              <a:avLst/>
            </a:prstTxWarp>
            <a:normAutofit/>
          </a:bodyPr>
          <a:lstStyle/>
          <a:p>
            <a:pPr algn="ctr"/>
            <a:r>
              <a:rPr lang="en-US" altLang="en-US" dirty="0">
                <a:solidFill>
                  <a:schemeClr val="bg1"/>
                </a:solidFill>
              </a:rPr>
              <a:t>1973 Rehabilitation Act</a:t>
            </a:r>
          </a:p>
        </p:txBody>
      </p:sp>
      <p:sp>
        <p:nvSpPr>
          <p:cNvPr id="24579" name="Content Placeholder 2"/>
          <p:cNvSpPr>
            <a:spLocks noGrp="1"/>
          </p:cNvSpPr>
          <p:nvPr>
            <p:ph idx="1"/>
          </p:nvPr>
        </p:nvSpPr>
        <p:spPr>
          <a:xfrm>
            <a:off x="1219200" y="1806575"/>
            <a:ext cx="10515600" cy="4114800"/>
          </a:xfrm>
        </p:spPr>
        <p:txBody>
          <a:bodyPr/>
          <a:lstStyle/>
          <a:p>
            <a:pPr marL="0" indent="0">
              <a:buNone/>
            </a:pPr>
            <a:r>
              <a:rPr lang="en-US" altLang="en-US" b="1" dirty="0">
                <a:solidFill>
                  <a:schemeClr val="bg1"/>
                </a:solidFill>
                <a:cs typeface="Arial" pitchFamily="34" charset="0"/>
              </a:rPr>
              <a:t>1973:</a:t>
            </a:r>
            <a:r>
              <a:rPr lang="en-US" altLang="en-US" dirty="0">
                <a:solidFill>
                  <a:schemeClr val="bg1"/>
                </a:solidFill>
                <a:cs typeface="Arial" pitchFamily="34" charset="0"/>
              </a:rPr>
              <a:t> Makes it illegal for federal agencies, public universities, and other public institutions receiving any federal funds to discriminate on the basis </a:t>
            </a:r>
            <a:r>
              <a:rPr lang="en-US" altLang="en-US" dirty="0" smtClean="0">
                <a:solidFill>
                  <a:schemeClr val="bg1"/>
                </a:solidFill>
                <a:cs typeface="Arial" pitchFamily="34" charset="0"/>
              </a:rPr>
              <a:t>disability   </a:t>
            </a:r>
            <a:endParaRPr lang="en-US" altLang="en-US" dirty="0">
              <a:solidFill>
                <a:schemeClr val="bg1"/>
              </a:solidFill>
              <a:cs typeface="Arial"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0" y="3528237"/>
            <a:ext cx="4876799" cy="2743200"/>
          </a:xfrm>
          <a:prstGeom prst="rect">
            <a:avLst/>
          </a:prstGeom>
        </p:spPr>
      </p:pic>
    </p:spTree>
    <p:extLst>
      <p:ext uri="{BB962C8B-B14F-4D97-AF65-F5344CB8AC3E}">
        <p14:creationId xmlns:p14="http://schemas.microsoft.com/office/powerpoint/2010/main" val="425115433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bwMode="auto">
          <a:xfrm>
            <a:off x="1828800" y="457201"/>
            <a:ext cx="8534400" cy="1527175"/>
          </a:xfrm>
        </p:spPr>
        <p:txBody>
          <a:bodyPr vert="horz" wrap="square" lIns="91440" tIns="45720" rIns="91440" bIns="45720" numCol="1" rtlCol="0" anchor="ctr" anchorCtr="0" compatLnSpc="1">
            <a:prstTxWarp prst="textNoShape">
              <a:avLst/>
            </a:prstTxWarp>
            <a:normAutofit/>
          </a:bodyPr>
          <a:lstStyle/>
          <a:p>
            <a:pPr algn="ctr"/>
            <a:r>
              <a:rPr lang="en-US" altLang="en-US" dirty="0">
                <a:solidFill>
                  <a:schemeClr val="bg1"/>
                </a:solidFill>
              </a:rPr>
              <a:t>Americans with Disabilities Act</a:t>
            </a:r>
            <a:br>
              <a:rPr lang="en-US" altLang="en-US" dirty="0">
                <a:solidFill>
                  <a:schemeClr val="bg1"/>
                </a:solidFill>
              </a:rPr>
            </a:br>
            <a:r>
              <a:rPr lang="en-US" altLang="en-US" dirty="0">
                <a:solidFill>
                  <a:schemeClr val="bg1"/>
                </a:solidFill>
              </a:rPr>
              <a:t>(ADA)</a:t>
            </a:r>
          </a:p>
        </p:txBody>
      </p:sp>
      <p:sp>
        <p:nvSpPr>
          <p:cNvPr id="25603" name="Content Placeholder 2"/>
          <p:cNvSpPr>
            <a:spLocks noGrp="1"/>
          </p:cNvSpPr>
          <p:nvPr>
            <p:ph idx="1"/>
          </p:nvPr>
        </p:nvSpPr>
        <p:spPr>
          <a:xfrm>
            <a:off x="1219200" y="2133599"/>
            <a:ext cx="10363199" cy="3736975"/>
          </a:xfrm>
        </p:spPr>
        <p:txBody>
          <a:bodyPr>
            <a:normAutofit/>
          </a:bodyPr>
          <a:lstStyle/>
          <a:p>
            <a:pPr marL="0" indent="0">
              <a:buNone/>
            </a:pPr>
            <a:r>
              <a:rPr lang="en-US" altLang="en-US" b="1" dirty="0">
                <a:solidFill>
                  <a:schemeClr val="bg1"/>
                </a:solidFill>
              </a:rPr>
              <a:t>1990: </a:t>
            </a:r>
            <a:r>
              <a:rPr lang="en-US" altLang="en-US" dirty="0">
                <a:solidFill>
                  <a:schemeClr val="bg1"/>
                </a:solidFill>
              </a:rPr>
              <a:t>The ADA does not allow discrimination on the basis of disability in:</a:t>
            </a:r>
          </a:p>
          <a:p>
            <a:pPr lvl="1"/>
            <a:r>
              <a:rPr lang="en-US" altLang="en-US" sz="3200" dirty="0">
                <a:solidFill>
                  <a:schemeClr val="bg1"/>
                </a:solidFill>
              </a:rPr>
              <a:t>Employment </a:t>
            </a:r>
          </a:p>
          <a:p>
            <a:pPr lvl="1"/>
            <a:r>
              <a:rPr lang="en-US" altLang="en-US" sz="3200" dirty="0">
                <a:solidFill>
                  <a:schemeClr val="bg1"/>
                </a:solidFill>
              </a:rPr>
              <a:t>Building accessibility</a:t>
            </a:r>
          </a:p>
          <a:p>
            <a:pPr lvl="1"/>
            <a:r>
              <a:rPr lang="en-US" altLang="en-US" sz="3200" dirty="0">
                <a:solidFill>
                  <a:schemeClr val="bg1"/>
                </a:solidFill>
              </a:rPr>
              <a:t>Transportation</a:t>
            </a:r>
          </a:p>
          <a:p>
            <a:pPr lvl="1"/>
            <a:r>
              <a:rPr lang="en-US" altLang="en-US" sz="3200" dirty="0">
                <a:solidFill>
                  <a:schemeClr val="bg1"/>
                </a:solidFill>
              </a:rPr>
              <a:t>Telecommunications</a:t>
            </a:r>
          </a:p>
        </p:txBody>
      </p:sp>
      <p:sp>
        <p:nvSpPr>
          <p:cNvPr id="25604" name="TextBox 4"/>
          <p:cNvSpPr txBox="1">
            <a:spLocks noChangeArrowheads="1"/>
          </p:cNvSpPr>
          <p:nvPr/>
        </p:nvSpPr>
        <p:spPr bwMode="auto">
          <a:xfrm>
            <a:off x="9677400" y="61722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1480FF"/>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1480FF"/>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a:solidFill>
                  <a:srgbClr val="002060"/>
                </a:solidFill>
                <a:latin typeface="Arial" pitchFamily="34" charset="0"/>
              </a:rPr>
              <a:t>      </a:t>
            </a:r>
            <a:endParaRPr lang="en-US" altLang="en-US" sz="1800">
              <a:latin typeface="Arial"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3117522"/>
            <a:ext cx="4876799" cy="2743200"/>
          </a:xfrm>
          <a:prstGeom prst="rect">
            <a:avLst/>
          </a:prstGeom>
        </p:spPr>
      </p:pic>
    </p:spTree>
    <p:extLst>
      <p:ext uri="{BB962C8B-B14F-4D97-AF65-F5344CB8AC3E}">
        <p14:creationId xmlns:p14="http://schemas.microsoft.com/office/powerpoint/2010/main" val="172689549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bwMode="auto">
          <a:xfrm>
            <a:off x="1981201" y="228600"/>
            <a:ext cx="8183563" cy="1066800"/>
          </a:xfrm>
        </p:spPr>
        <p:txBody>
          <a:bodyPr vert="horz" wrap="square" lIns="91440" tIns="45720" rIns="91440" bIns="45720" numCol="1" rtlCol="0" anchor="ctr" anchorCtr="0" compatLnSpc="1">
            <a:prstTxWarp prst="textNoShape">
              <a:avLst/>
            </a:prstTxWarp>
            <a:normAutofit/>
          </a:bodyPr>
          <a:lstStyle/>
          <a:p>
            <a:pPr algn="ctr"/>
            <a:r>
              <a:rPr lang="en-US" altLang="en-US" dirty="0">
                <a:solidFill>
                  <a:schemeClr val="bg1"/>
                </a:solidFill>
              </a:rPr>
              <a:t>DD Act of 2000</a:t>
            </a:r>
          </a:p>
        </p:txBody>
      </p:sp>
      <p:sp>
        <p:nvSpPr>
          <p:cNvPr id="26627" name="Content Placeholder 2"/>
          <p:cNvSpPr>
            <a:spLocks noGrp="1"/>
          </p:cNvSpPr>
          <p:nvPr>
            <p:ph idx="1"/>
          </p:nvPr>
        </p:nvSpPr>
        <p:spPr>
          <a:xfrm>
            <a:off x="1143000" y="1524000"/>
            <a:ext cx="9064625" cy="4349751"/>
          </a:xfrm>
        </p:spPr>
        <p:txBody>
          <a:bodyPr>
            <a:normAutofit/>
          </a:bodyPr>
          <a:lstStyle/>
          <a:p>
            <a:pPr marL="0" indent="0">
              <a:buNone/>
            </a:pPr>
            <a:r>
              <a:rPr lang="en-US" altLang="en-US" b="1" dirty="0">
                <a:solidFill>
                  <a:schemeClr val="bg1"/>
                </a:solidFill>
              </a:rPr>
              <a:t>2000:</a:t>
            </a:r>
            <a:r>
              <a:rPr lang="en-US" altLang="en-US" dirty="0">
                <a:solidFill>
                  <a:schemeClr val="bg1"/>
                </a:solidFill>
              </a:rPr>
              <a:t> Says that individuals with developmental disabilities and their families have access to:</a:t>
            </a:r>
          </a:p>
          <a:p>
            <a:pPr lvl="1"/>
            <a:r>
              <a:rPr lang="en-US" altLang="en-US" sz="3200" dirty="0">
                <a:solidFill>
                  <a:schemeClr val="bg1"/>
                </a:solidFill>
              </a:rPr>
              <a:t>Community services</a:t>
            </a:r>
          </a:p>
          <a:p>
            <a:pPr lvl="1"/>
            <a:r>
              <a:rPr lang="en-US" altLang="en-US" sz="3200" dirty="0">
                <a:solidFill>
                  <a:schemeClr val="bg1"/>
                </a:solidFill>
              </a:rPr>
              <a:t>Individualized supports </a:t>
            </a:r>
          </a:p>
          <a:p>
            <a:pPr lvl="1"/>
            <a:r>
              <a:rPr lang="en-US" altLang="en-US" sz="3200" dirty="0">
                <a:solidFill>
                  <a:schemeClr val="bg1"/>
                </a:solidFill>
              </a:rPr>
              <a:t>Self-determination </a:t>
            </a:r>
          </a:p>
          <a:p>
            <a:pPr lvl="1"/>
            <a:r>
              <a:rPr lang="en-US" altLang="en-US" sz="3200" dirty="0">
                <a:solidFill>
                  <a:schemeClr val="bg1"/>
                </a:solidFill>
              </a:rPr>
              <a:t>Independence </a:t>
            </a:r>
          </a:p>
          <a:p>
            <a:pPr lvl="1"/>
            <a:r>
              <a:rPr lang="en-US" altLang="en-US" sz="3200" dirty="0">
                <a:solidFill>
                  <a:schemeClr val="bg1"/>
                </a:solidFill>
              </a:rPr>
              <a:t>Inclusion in community life </a:t>
            </a:r>
          </a:p>
        </p:txBody>
      </p:sp>
      <p:sp>
        <p:nvSpPr>
          <p:cNvPr id="26629" name="TextBox 4"/>
          <p:cNvSpPr txBox="1">
            <a:spLocks noChangeArrowheads="1"/>
          </p:cNvSpPr>
          <p:nvPr/>
        </p:nvSpPr>
        <p:spPr bwMode="auto">
          <a:xfrm>
            <a:off x="9801225" y="6180139"/>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1480FF"/>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1480FF"/>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a:solidFill>
                  <a:srgbClr val="002060"/>
                </a:solidFill>
                <a:latin typeface="Arial" pitchFamily="34" charset="0"/>
              </a:rPr>
              <a:t>      </a:t>
            </a:r>
            <a:endParaRPr lang="en-US" altLang="en-US" sz="1800">
              <a:latin typeface="Arial"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2993065"/>
            <a:ext cx="4876800" cy="2743200"/>
          </a:xfrm>
          <a:prstGeom prst="rect">
            <a:avLst/>
          </a:prstGeom>
        </p:spPr>
      </p:pic>
    </p:spTree>
    <p:extLst>
      <p:ext uri="{BB962C8B-B14F-4D97-AF65-F5344CB8AC3E}">
        <p14:creationId xmlns:p14="http://schemas.microsoft.com/office/powerpoint/2010/main" val="217456080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9982200" cy="2438400"/>
          </a:xfrm>
        </p:spPr>
        <p:txBody>
          <a:bodyPr>
            <a:noAutofit/>
          </a:bodyPr>
          <a:lstStyle/>
          <a:p>
            <a:r>
              <a:rPr lang="en-US" dirty="0">
                <a:solidFill>
                  <a:schemeClr val="bg1"/>
                </a:solidFill>
              </a:rPr>
              <a:t>Lets talk about how </a:t>
            </a:r>
            <a:r>
              <a:rPr lang="en-US" dirty="0" smtClean="0">
                <a:solidFill>
                  <a:schemeClr val="bg1"/>
                </a:solidFill>
              </a:rPr>
              <a:t>our state laws have </a:t>
            </a:r>
            <a:r>
              <a:rPr lang="en-US" dirty="0">
                <a:solidFill>
                  <a:schemeClr val="bg1"/>
                </a:solidFill>
              </a:rPr>
              <a:t>made a big difference in the lives of people with </a:t>
            </a:r>
            <a:r>
              <a:rPr lang="en-US" dirty="0" smtClean="0">
                <a:solidFill>
                  <a:schemeClr val="bg1"/>
                </a:solidFill>
              </a:rPr>
              <a:t>disabilities</a:t>
            </a:r>
            <a:endParaRPr lang="en-US" dirty="0">
              <a:solidFill>
                <a:schemeClr val="bg1"/>
              </a:solidFill>
            </a:endParaRPr>
          </a:p>
        </p:txBody>
      </p:sp>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886200" y="3200400"/>
            <a:ext cx="4876799" cy="2743200"/>
          </a:xfrm>
        </p:spPr>
      </p:pic>
    </p:spTree>
    <p:extLst>
      <p:ext uri="{BB962C8B-B14F-4D97-AF65-F5344CB8AC3E}">
        <p14:creationId xmlns:p14="http://schemas.microsoft.com/office/powerpoint/2010/main" val="1423861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Add your current </a:t>
            </a:r>
            <a:r>
              <a:rPr lang="en-US" dirty="0" smtClean="0">
                <a:solidFill>
                  <a:schemeClr val="bg1"/>
                </a:solidFill>
              </a:rPr>
              <a:t>Legislation</a:t>
            </a:r>
            <a:endParaRPr lang="en-US" dirty="0">
              <a:solidFill>
                <a:schemeClr val="bg1"/>
              </a:solidFill>
            </a:endParaRPr>
          </a:p>
        </p:txBody>
      </p:sp>
      <p:sp>
        <p:nvSpPr>
          <p:cNvPr id="3" name="Content Placeholder 2"/>
          <p:cNvSpPr>
            <a:spLocks noGrp="1"/>
          </p:cNvSpPr>
          <p:nvPr>
            <p:ph idx="1"/>
          </p:nvPr>
        </p:nvSpPr>
        <p:spPr>
          <a:xfrm>
            <a:off x="1143000" y="1600201"/>
            <a:ext cx="10439400" cy="4525963"/>
          </a:xfrm>
        </p:spPr>
        <p:txBody>
          <a:bodyPr>
            <a:normAutofit/>
          </a:bodyPr>
          <a:lstStyle/>
          <a:p>
            <a:pPr marL="0" indent="0">
              <a:buNone/>
            </a:pPr>
            <a:r>
              <a:rPr lang="en-US" b="1" dirty="0" smtClean="0">
                <a:solidFill>
                  <a:schemeClr val="bg1"/>
                </a:solidFill>
              </a:rPr>
              <a:t>State</a:t>
            </a:r>
            <a:r>
              <a:rPr lang="en-US" dirty="0" smtClean="0">
                <a:solidFill>
                  <a:schemeClr val="bg1"/>
                </a:solidFill>
              </a:rPr>
              <a:t> and </a:t>
            </a:r>
            <a:r>
              <a:rPr lang="en-US" b="1" dirty="0" smtClean="0">
                <a:solidFill>
                  <a:schemeClr val="bg1"/>
                </a:solidFill>
              </a:rPr>
              <a:t>County</a:t>
            </a:r>
            <a:r>
              <a:rPr lang="en-US" dirty="0" smtClean="0">
                <a:solidFill>
                  <a:schemeClr val="bg1"/>
                </a:solidFill>
              </a:rPr>
              <a:t> examples of </a:t>
            </a:r>
            <a:r>
              <a:rPr lang="en-US" dirty="0" smtClean="0">
                <a:solidFill>
                  <a:schemeClr val="bg1"/>
                </a:solidFill>
              </a:rPr>
              <a:t>L</a:t>
            </a:r>
            <a:r>
              <a:rPr lang="en-US" dirty="0" smtClean="0">
                <a:solidFill>
                  <a:schemeClr val="bg1"/>
                </a:solidFill>
              </a:rPr>
              <a:t>egislation:</a:t>
            </a:r>
            <a:endParaRPr lang="en-US" dirty="0">
              <a:solidFill>
                <a:schemeClr val="bg1"/>
              </a:solidFill>
            </a:endParaRPr>
          </a:p>
          <a:p>
            <a:pPr lvl="1"/>
            <a:r>
              <a:rPr lang="en-US" sz="3200" dirty="0">
                <a:solidFill>
                  <a:schemeClr val="bg1"/>
                </a:solidFill>
              </a:rPr>
              <a:t>People First Language – eliminate MR	</a:t>
            </a:r>
          </a:p>
          <a:p>
            <a:pPr lvl="1"/>
            <a:r>
              <a:rPr lang="en-US" sz="3200" dirty="0">
                <a:solidFill>
                  <a:schemeClr val="bg1"/>
                </a:solidFill>
              </a:rPr>
              <a:t>Supported </a:t>
            </a:r>
            <a:r>
              <a:rPr lang="en-US" sz="3200" dirty="0" smtClean="0">
                <a:solidFill>
                  <a:schemeClr val="bg1"/>
                </a:solidFill>
              </a:rPr>
              <a:t>Decision-Making – </a:t>
            </a:r>
            <a:r>
              <a:rPr lang="en-US" sz="3200" dirty="0" err="1" smtClean="0">
                <a:solidFill>
                  <a:schemeClr val="bg1"/>
                </a:solidFill>
              </a:rPr>
              <a:t>SDM</a:t>
            </a:r>
            <a:endParaRPr lang="en-US" sz="3200" dirty="0">
              <a:solidFill>
                <a:schemeClr val="bg1"/>
              </a:solidFill>
            </a:endParaRPr>
          </a:p>
          <a:p>
            <a:pPr lvl="1"/>
            <a:r>
              <a:rPr lang="en-US" sz="3200" dirty="0">
                <a:solidFill>
                  <a:schemeClr val="bg1"/>
                </a:solidFill>
              </a:rPr>
              <a:t>Medicaid </a:t>
            </a:r>
            <a:r>
              <a:rPr lang="en-US" sz="3200" dirty="0">
                <a:solidFill>
                  <a:schemeClr val="bg1"/>
                </a:solidFill>
              </a:rPr>
              <a:t>laws </a:t>
            </a:r>
            <a:r>
              <a:rPr lang="en-US" sz="3200" dirty="0" smtClean="0">
                <a:solidFill>
                  <a:schemeClr val="bg1"/>
                </a:solidFill>
              </a:rPr>
              <a:t>that increase services – </a:t>
            </a:r>
            <a:r>
              <a:rPr lang="en-US" sz="3200" dirty="0">
                <a:solidFill>
                  <a:schemeClr val="bg1"/>
                </a:solidFill>
              </a:rPr>
              <a:t>durable equipment, </a:t>
            </a:r>
            <a:r>
              <a:rPr lang="en-US" sz="3200" dirty="0" smtClean="0">
                <a:solidFill>
                  <a:schemeClr val="bg1"/>
                </a:solidFill>
              </a:rPr>
              <a:t>employment services</a:t>
            </a:r>
            <a:endParaRPr lang="en-US" sz="3200" dirty="0">
              <a:solidFill>
                <a:schemeClr val="bg1"/>
              </a:solidFill>
            </a:endParaRPr>
          </a:p>
        </p:txBody>
      </p:sp>
      <p:sp>
        <p:nvSpPr>
          <p:cNvPr id="4" name="Slide Number Placeholder 3"/>
          <p:cNvSpPr>
            <a:spLocks noGrp="1"/>
          </p:cNvSpPr>
          <p:nvPr>
            <p:ph type="sldNum" sz="quarter" idx="12"/>
          </p:nvPr>
        </p:nvSpPr>
        <p:spPr/>
        <p:txBody>
          <a:bodyPr/>
          <a:lstStyle/>
          <a:p>
            <a:pPr>
              <a:defRPr/>
            </a:pPr>
            <a:fld id="{FE1A99A2-8649-45C9-8398-3860D1C6B640}" type="slidenum">
              <a:rPr lang="en-US" smtClean="0"/>
              <a:pPr>
                <a:defRPr/>
              </a:pPr>
              <a:t>7</a:t>
            </a:fld>
            <a:endParaRPr lang="en-US" dirty="0"/>
          </a:p>
        </p:txBody>
      </p:sp>
    </p:spTree>
    <p:extLst>
      <p:ext uri="{BB962C8B-B14F-4D97-AF65-F5344CB8AC3E}">
        <p14:creationId xmlns:p14="http://schemas.microsoft.com/office/powerpoint/2010/main" val="401091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Survey time</a:t>
            </a:r>
          </a:p>
        </p:txBody>
      </p:sp>
      <p:sp>
        <p:nvSpPr>
          <p:cNvPr id="3" name="Content Placeholder 2"/>
          <p:cNvSpPr>
            <a:spLocks noGrp="1"/>
          </p:cNvSpPr>
          <p:nvPr>
            <p:ph idx="1"/>
          </p:nvPr>
        </p:nvSpPr>
        <p:spPr>
          <a:xfrm>
            <a:off x="1066800" y="1600201"/>
            <a:ext cx="10515600" cy="4525963"/>
          </a:xfrm>
        </p:spPr>
        <p:txBody>
          <a:bodyPr/>
          <a:lstStyle/>
          <a:p>
            <a:pPr marL="0" indent="0">
              <a:buNone/>
            </a:pPr>
            <a:r>
              <a:rPr lang="en-US" b="1" dirty="0">
                <a:solidFill>
                  <a:schemeClr val="bg1"/>
                </a:solidFill>
              </a:rPr>
              <a:t>Do you think Election Day should be a holiday that everyone gets off?</a:t>
            </a:r>
            <a:endParaRPr lang="en-US" dirty="0">
              <a:solidFill>
                <a:schemeClr val="bg1"/>
              </a:solidFill>
            </a:endParaRPr>
          </a:p>
          <a:p>
            <a:pPr lvl="0"/>
            <a:r>
              <a:rPr lang="en-US" b="1" dirty="0">
                <a:solidFill>
                  <a:schemeClr val="bg1"/>
                </a:solidFill>
              </a:rPr>
              <a:t>Yes</a:t>
            </a:r>
            <a:endParaRPr lang="en-US" dirty="0">
              <a:solidFill>
                <a:schemeClr val="bg1"/>
              </a:solidFill>
            </a:endParaRPr>
          </a:p>
          <a:p>
            <a:pPr lvl="0"/>
            <a:r>
              <a:rPr lang="en-US" b="1" dirty="0">
                <a:solidFill>
                  <a:schemeClr val="bg1"/>
                </a:solidFill>
              </a:rPr>
              <a:t>No</a:t>
            </a:r>
            <a:endParaRPr lang="en-US" dirty="0">
              <a:solidFill>
                <a:schemeClr val="bg1"/>
              </a:solidFill>
            </a:endParaRPr>
          </a:p>
          <a:p>
            <a:endParaRPr lang="en-US" dirty="0"/>
          </a:p>
          <a:p>
            <a:endParaRPr lang="en-US" dirty="0"/>
          </a:p>
        </p:txBody>
      </p:sp>
    </p:spTree>
    <p:extLst>
      <p:ext uri="{BB962C8B-B14F-4D97-AF65-F5344CB8AC3E}">
        <p14:creationId xmlns:p14="http://schemas.microsoft.com/office/powerpoint/2010/main" val="102701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10210800" cy="2011362"/>
          </a:xfrm>
        </p:spPr>
        <p:txBody>
          <a:bodyPr>
            <a:normAutofit/>
          </a:bodyPr>
          <a:lstStyle/>
          <a:p>
            <a:r>
              <a:rPr lang="en-US" dirty="0">
                <a:solidFill>
                  <a:schemeClr val="bg1"/>
                </a:solidFill>
              </a:rPr>
              <a:t>Question: How has voting made </a:t>
            </a:r>
            <a:br>
              <a:rPr lang="en-US" dirty="0">
                <a:solidFill>
                  <a:schemeClr val="bg1"/>
                </a:solidFill>
              </a:rPr>
            </a:br>
            <a:r>
              <a:rPr lang="en-US" dirty="0">
                <a:solidFill>
                  <a:schemeClr val="bg1"/>
                </a:solidFill>
              </a:rPr>
              <a:t>a difference in your life?</a:t>
            </a: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962400" y="2743200"/>
            <a:ext cx="4876800" cy="2743200"/>
          </a:xfrm>
        </p:spPr>
      </p:pic>
    </p:spTree>
    <p:extLst>
      <p:ext uri="{BB962C8B-B14F-4D97-AF65-F5344CB8AC3E}">
        <p14:creationId xmlns:p14="http://schemas.microsoft.com/office/powerpoint/2010/main" val="2797579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8195</TotalTime>
  <Words>1906</Words>
  <Application>Microsoft Office PowerPoint</Application>
  <PresentationFormat>Custom</PresentationFormat>
  <Paragraphs>202</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Topic 2 How Voting Fits into Your Life</vt:lpstr>
      <vt:lpstr>Lets talk about how laws have made a big difference in the lives of people with disabilities</vt:lpstr>
      <vt:lpstr>1973 Rehabilitation Act</vt:lpstr>
      <vt:lpstr>Americans with Disabilities Act (ADA)</vt:lpstr>
      <vt:lpstr>DD Act of 2000</vt:lpstr>
      <vt:lpstr>Lets talk about how our state laws have made a big difference in the lives of people with disabilities</vt:lpstr>
      <vt:lpstr>Add your current Legislation</vt:lpstr>
      <vt:lpstr>Survey time</vt:lpstr>
      <vt:lpstr>Question: How has voting made  a difference in your life?</vt:lpstr>
      <vt:lpstr>People you can Vote for</vt:lpstr>
      <vt:lpstr>Things to Vote On</vt:lpstr>
      <vt:lpstr>Voting Activity Introduction</vt:lpstr>
      <vt:lpstr>Let’s practice voting</vt:lpstr>
      <vt:lpstr>Vote For Your Favorite Candy</vt:lpstr>
      <vt:lpstr>Results of the Vote</vt:lpstr>
      <vt:lpstr>Vote Facts</vt:lpstr>
      <vt:lpstr>Reason to Vote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Voting Fits Into Your Life</dc:title>
  <dc:creator>SPEAK</dc:creator>
  <cp:lastModifiedBy>SPEAK</cp:lastModifiedBy>
  <cp:revision>42</cp:revision>
  <cp:lastPrinted>2020-03-03T00:00:57Z</cp:lastPrinted>
  <dcterms:created xsi:type="dcterms:W3CDTF">2020-02-03T18:00:11Z</dcterms:created>
  <dcterms:modified xsi:type="dcterms:W3CDTF">2020-03-03T03:20:02Z</dcterms:modified>
</cp:coreProperties>
</file>