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7" r:id="rId2"/>
    <p:sldId id="258" r:id="rId3"/>
    <p:sldId id="260" r:id="rId4"/>
    <p:sldId id="261" r:id="rId5"/>
    <p:sldId id="262" r:id="rId6"/>
    <p:sldId id="263" r:id="rId7"/>
    <p:sldId id="279" r:id="rId8"/>
    <p:sldId id="274" r:id="rId9"/>
    <p:sldId id="265" r:id="rId10"/>
    <p:sldId id="275" r:id="rId11"/>
    <p:sldId id="264" r:id="rId12"/>
    <p:sldId id="268" r:id="rId13"/>
    <p:sldId id="266" r:id="rId14"/>
    <p:sldId id="269" r:id="rId15"/>
    <p:sldId id="270" r:id="rId16"/>
    <p:sldId id="277" r:id="rId17"/>
    <p:sldId id="272" r:id="rId18"/>
    <p:sldId id="278" r:id="rId19"/>
    <p:sldId id="273" r:id="rId20"/>
    <p:sldId id="280" r:id="rId21"/>
    <p:sldId id="281" r:id="rId22"/>
    <p:sldId id="282" r:id="rId23"/>
    <p:sldId id="283" r:id="rId24"/>
    <p:sldId id="285" r:id="rId25"/>
    <p:sldId id="286" r:id="rId2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9" d="100"/>
          <a:sy n="69" d="100"/>
        </p:scale>
        <p:origin x="-1112" y="28"/>
      </p:cViewPr>
      <p:guideLst>
        <p:guide orient="horz" pos="2160"/>
        <p:guide pos="2880"/>
      </p:guideLst>
    </p:cSldViewPr>
  </p:slideViewPr>
  <p:notesTextViewPr>
    <p:cViewPr>
      <p:scale>
        <a:sx n="1" d="1"/>
        <a:sy n="1" d="1"/>
      </p:scale>
      <p:origin x="0" y="0"/>
    </p:cViewPr>
  </p:notesTextViewPr>
  <p:sorterViewPr>
    <p:cViewPr>
      <p:scale>
        <a:sx n="100" d="100"/>
        <a:sy n="100" d="100"/>
      </p:scale>
      <p:origin x="0" y="1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0EB81EBA-9A8A-4A22-A4FA-C3D7228B7E47}" type="datetimeFigureOut">
              <a:rPr lang="en-US" smtClean="0"/>
              <a:t>12/13/2016</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11F898E0-540C-4CB1-8684-A7FBA5A13316}" type="slidenum">
              <a:rPr lang="en-US" smtClean="0"/>
              <a:t>‹#›</a:t>
            </a:fld>
            <a:endParaRPr lang="en-US"/>
          </a:p>
        </p:txBody>
      </p:sp>
    </p:spTree>
    <p:extLst>
      <p:ext uri="{BB962C8B-B14F-4D97-AF65-F5344CB8AC3E}">
        <p14:creationId xmlns:p14="http://schemas.microsoft.com/office/powerpoint/2010/main" val="444048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E8AD6EAA-2F4C-4DB0-B0F8-365E1067FF86}" type="datetimeFigureOut">
              <a:rPr lang="en-US" smtClean="0"/>
              <a:t>12/13/2016</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4D0B85CB-75BF-4082-A8D7-FE2D8F63C7A4}" type="slidenum">
              <a:rPr lang="en-US" smtClean="0"/>
              <a:t>‹#›</a:t>
            </a:fld>
            <a:endParaRPr lang="en-US"/>
          </a:p>
        </p:txBody>
      </p:sp>
    </p:spTree>
    <p:extLst>
      <p:ext uri="{BB962C8B-B14F-4D97-AF65-F5344CB8AC3E}">
        <p14:creationId xmlns:p14="http://schemas.microsoft.com/office/powerpoint/2010/main" val="2107231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Welcome to the first training the trainer class for the Self-Advocacy Leadership Training material.</a:t>
            </a:r>
            <a:endParaRPr lang="en-US" sz="1800" dirty="0"/>
          </a:p>
          <a:p>
            <a:r>
              <a:rPr lang="en-US" b="1" dirty="0"/>
              <a:t>A committee of self-advocates worked alongside staff from the Center for Learning and Leadership to develop this training.</a:t>
            </a:r>
            <a:endParaRPr lang="en-US" dirty="0"/>
          </a:p>
          <a:p>
            <a:r>
              <a:rPr lang="en-US" b="1" dirty="0"/>
              <a:t>You have an agenda in front of you and we need to keep to the time of each activity.</a:t>
            </a:r>
            <a:endParaRPr lang="en-US" dirty="0"/>
          </a:p>
        </p:txBody>
      </p:sp>
      <p:sp>
        <p:nvSpPr>
          <p:cNvPr id="4" name="Slide Number Placeholder 3"/>
          <p:cNvSpPr>
            <a:spLocks noGrp="1"/>
          </p:cNvSpPr>
          <p:nvPr>
            <p:ph type="sldNum" sz="quarter" idx="10"/>
          </p:nvPr>
        </p:nvSpPr>
        <p:spPr/>
        <p:txBody>
          <a:bodyPr/>
          <a:lstStyle/>
          <a:p>
            <a:fld id="{18D22CDC-4F47-4B49-B495-4DD1922DA5FE}" type="slidenum">
              <a:rPr lang="en-US" smtClean="0"/>
              <a:pPr/>
              <a:t>1</a:t>
            </a:fld>
            <a:endParaRPr lang="en-US"/>
          </a:p>
        </p:txBody>
      </p:sp>
    </p:spTree>
    <p:extLst>
      <p:ext uri="{BB962C8B-B14F-4D97-AF65-F5344CB8AC3E}">
        <p14:creationId xmlns:p14="http://schemas.microsoft.com/office/powerpoint/2010/main" val="360804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D22CDC-4F47-4B49-B495-4DD1922DA5FE}" type="slidenum">
              <a:rPr lang="en-US" smtClean="0"/>
              <a:pPr/>
              <a:t>17</a:t>
            </a:fld>
            <a:endParaRPr lang="en-US"/>
          </a:p>
        </p:txBody>
      </p:sp>
    </p:spTree>
    <p:extLst>
      <p:ext uri="{BB962C8B-B14F-4D97-AF65-F5344CB8AC3E}">
        <p14:creationId xmlns:p14="http://schemas.microsoft.com/office/powerpoint/2010/main" val="2942289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D22CDC-4F47-4B49-B495-4DD1922DA5FE}" type="slidenum">
              <a:rPr lang="en-US" smtClean="0"/>
              <a:pPr/>
              <a:t>19</a:t>
            </a:fld>
            <a:endParaRPr lang="en-US"/>
          </a:p>
        </p:txBody>
      </p:sp>
    </p:spTree>
    <p:extLst>
      <p:ext uri="{BB962C8B-B14F-4D97-AF65-F5344CB8AC3E}">
        <p14:creationId xmlns:p14="http://schemas.microsoft.com/office/powerpoint/2010/main" val="45659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WE WANT TO THANK OUR PARTNERS WHO HELPED WITH FUNDING AND SUPPORT TO MAKE THIS TRAINING HAPPEN.</a:t>
            </a:r>
          </a:p>
          <a:p>
            <a:r>
              <a:rPr lang="en-US" sz="2400" dirty="0"/>
              <a:t>OKLAHOMA PEOPLE FIRST</a:t>
            </a:r>
          </a:p>
          <a:p>
            <a:r>
              <a:rPr lang="en-US" sz="2400" dirty="0"/>
              <a:t>OKLAHOMA SELF-ADVOCATE NETWORK</a:t>
            </a:r>
          </a:p>
          <a:p>
            <a:r>
              <a:rPr lang="en-US" sz="2400" dirty="0"/>
              <a:t>OKLAHOMA DEVELOPMENTAL DISABILITIES COUNCIL</a:t>
            </a:r>
          </a:p>
          <a:p>
            <a:r>
              <a:rPr lang="en-US" sz="2400" dirty="0"/>
              <a:t>CENTER FOR LEARNING AND LEADERSHIP – OKLAHOMA’S UCEDD</a:t>
            </a:r>
          </a:p>
          <a:p>
            <a:r>
              <a:rPr lang="en-US" sz="2400" dirty="0"/>
              <a:t>OKLAHOMA DISABILITY LAW CENTER</a:t>
            </a:r>
          </a:p>
        </p:txBody>
      </p:sp>
      <p:sp>
        <p:nvSpPr>
          <p:cNvPr id="4" name="Slide Number Placeholder 3"/>
          <p:cNvSpPr>
            <a:spLocks noGrp="1"/>
          </p:cNvSpPr>
          <p:nvPr>
            <p:ph type="sldNum" sz="quarter" idx="10"/>
          </p:nvPr>
        </p:nvSpPr>
        <p:spPr/>
        <p:txBody>
          <a:bodyPr/>
          <a:lstStyle/>
          <a:p>
            <a:fld id="{A95C0DBE-CE8D-456A-938A-0950A08EA2BD}" type="slidenum">
              <a:rPr lang="en-US" smtClean="0"/>
              <a:t>25</a:t>
            </a:fld>
            <a:endParaRPr lang="en-US"/>
          </a:p>
        </p:txBody>
      </p:sp>
    </p:spTree>
    <p:extLst>
      <p:ext uri="{BB962C8B-B14F-4D97-AF65-F5344CB8AC3E}">
        <p14:creationId xmlns:p14="http://schemas.microsoft.com/office/powerpoint/2010/main" val="2920319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sheet of paper on the wall to write</a:t>
            </a:r>
            <a:r>
              <a:rPr lang="en-US" baseline="0" dirty="0" smtClean="0"/>
              <a:t> ground rules.</a:t>
            </a:r>
          </a:p>
          <a:p>
            <a:pPr marL="363101" indent="-363101" eaLnBrk="0" hangingPunct="0">
              <a:buClr>
                <a:srgbClr val="003399"/>
              </a:buClr>
              <a:buFont typeface="Wingdings" pitchFamily="2" charset="2"/>
              <a:buChar char="§"/>
            </a:pPr>
            <a:r>
              <a:rPr lang="en-US" dirty="0">
                <a:solidFill>
                  <a:srgbClr val="003399"/>
                </a:solidFill>
                <a:latin typeface="Calibri" pitchFamily="34" charset="0"/>
              </a:rPr>
              <a:t>Cell phones on vibrate and NO texting</a:t>
            </a:r>
          </a:p>
          <a:p>
            <a:pPr marL="363101" indent="-363101" eaLnBrk="0" hangingPunct="0">
              <a:buClr>
                <a:srgbClr val="003399"/>
              </a:buClr>
              <a:buFont typeface="Wingdings" pitchFamily="2" charset="2"/>
              <a:buChar char="§"/>
            </a:pPr>
            <a:r>
              <a:rPr lang="en-US" dirty="0">
                <a:solidFill>
                  <a:srgbClr val="003399"/>
                </a:solidFill>
                <a:latin typeface="Calibri" pitchFamily="34" charset="0"/>
              </a:rPr>
              <a:t>Misery is optional</a:t>
            </a:r>
          </a:p>
          <a:p>
            <a:pPr marL="363101" indent="-363101" eaLnBrk="0" hangingPunct="0">
              <a:buClr>
                <a:srgbClr val="003399"/>
              </a:buClr>
              <a:buFont typeface="Wingdings" pitchFamily="2" charset="2"/>
              <a:buChar char="§"/>
            </a:pPr>
            <a:r>
              <a:rPr lang="en-US" dirty="0">
                <a:solidFill>
                  <a:srgbClr val="003399"/>
                </a:solidFill>
                <a:latin typeface="Calibri" pitchFamily="34" charset="0"/>
              </a:rPr>
              <a:t>Listen when others speak and don’t interrupt</a:t>
            </a:r>
          </a:p>
          <a:p>
            <a:pPr marL="363101" indent="-363101" eaLnBrk="0" hangingPunct="0">
              <a:buClr>
                <a:srgbClr val="003399"/>
              </a:buClr>
              <a:buFont typeface="Wingdings" pitchFamily="2" charset="2"/>
              <a:buChar char="§"/>
            </a:pPr>
            <a:r>
              <a:rPr lang="en-US" dirty="0">
                <a:solidFill>
                  <a:srgbClr val="003399"/>
                </a:solidFill>
                <a:latin typeface="Calibri" pitchFamily="34" charset="0"/>
              </a:rPr>
              <a:t>One person speaking at a time</a:t>
            </a:r>
          </a:p>
          <a:p>
            <a:pPr marL="363101" indent="-363101" eaLnBrk="0" hangingPunct="0">
              <a:buClr>
                <a:srgbClr val="003399"/>
              </a:buClr>
              <a:buFont typeface="Wingdings" pitchFamily="2" charset="2"/>
              <a:buChar char="§"/>
            </a:pPr>
            <a:r>
              <a:rPr lang="en-US" dirty="0">
                <a:solidFill>
                  <a:srgbClr val="003399"/>
                </a:solidFill>
                <a:latin typeface="Calibri" pitchFamily="34" charset="0"/>
              </a:rPr>
              <a:t>All questions are valid</a:t>
            </a:r>
          </a:p>
          <a:p>
            <a:pPr marL="363101" indent="-363101" eaLnBrk="0" hangingPunct="0">
              <a:buClr>
                <a:srgbClr val="003399"/>
              </a:buClr>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18D22CDC-4F47-4B49-B495-4DD1922DA5FE}" type="slidenum">
              <a:rPr lang="en-US" smtClean="0"/>
              <a:pPr/>
              <a:t>3</a:t>
            </a:fld>
            <a:endParaRPr lang="en-US"/>
          </a:p>
        </p:txBody>
      </p:sp>
    </p:spTree>
    <p:extLst>
      <p:ext uri="{BB962C8B-B14F-4D97-AF65-F5344CB8AC3E}">
        <p14:creationId xmlns:p14="http://schemas.microsoft.com/office/powerpoint/2010/main" val="396028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0563"/>
            <a:ext cx="4619625" cy="3465512"/>
          </a:xfrm>
        </p:spPr>
      </p:sp>
      <p:sp>
        <p:nvSpPr>
          <p:cNvPr id="3" name="Notes Placeholder 2"/>
          <p:cNvSpPr>
            <a:spLocks noGrp="1"/>
          </p:cNvSpPr>
          <p:nvPr>
            <p:ph type="body" idx="1"/>
          </p:nvPr>
        </p:nvSpPr>
        <p:spPr/>
        <p:txBody>
          <a:bodyPr/>
          <a:lstStyle/>
          <a:p>
            <a:r>
              <a:rPr lang="en-US" dirty="0" smtClean="0"/>
              <a:t>The purpose of this training is to provide a learning experience for people who want to become leaders in the field of disabilities and in your community.</a:t>
            </a:r>
            <a:r>
              <a:rPr lang="en-US" baseline="0" dirty="0" smtClean="0"/>
              <a:t> The skills taught in this class will help you be a better leader, advocate, partner, more effective speaker, mentor to other people, and more responsible member of advisory councils, committees or task forces</a:t>
            </a:r>
            <a:endParaRPr lang="en-US" dirty="0"/>
          </a:p>
        </p:txBody>
      </p:sp>
      <p:sp>
        <p:nvSpPr>
          <p:cNvPr id="4" name="Slide Number Placeholder 3"/>
          <p:cNvSpPr>
            <a:spLocks noGrp="1"/>
          </p:cNvSpPr>
          <p:nvPr>
            <p:ph type="sldNum" sz="quarter" idx="10"/>
          </p:nvPr>
        </p:nvSpPr>
        <p:spPr/>
        <p:txBody>
          <a:bodyPr/>
          <a:lstStyle/>
          <a:p>
            <a:fld id="{18D22CDC-4F47-4B49-B495-4DD1922DA5FE}" type="slidenum">
              <a:rPr lang="en-US" smtClean="0"/>
              <a:pPr/>
              <a:t>4</a:t>
            </a:fld>
            <a:endParaRPr lang="en-US"/>
          </a:p>
        </p:txBody>
      </p:sp>
    </p:spTree>
    <p:extLst>
      <p:ext uri="{BB962C8B-B14F-4D97-AF65-F5344CB8AC3E}">
        <p14:creationId xmlns:p14="http://schemas.microsoft.com/office/powerpoint/2010/main" val="214228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D22CDC-4F47-4B49-B495-4DD1922DA5FE}" type="slidenum">
              <a:rPr lang="en-US" smtClean="0"/>
              <a:pPr/>
              <a:t>5</a:t>
            </a:fld>
            <a:endParaRPr lang="en-US"/>
          </a:p>
        </p:txBody>
      </p:sp>
    </p:spTree>
    <p:extLst>
      <p:ext uri="{BB962C8B-B14F-4D97-AF65-F5344CB8AC3E}">
        <p14:creationId xmlns:p14="http://schemas.microsoft.com/office/powerpoint/2010/main" val="3516090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Leadership</a:t>
            </a:r>
            <a:r>
              <a:rPr lang="en-US" baseline="0" dirty="0" smtClean="0"/>
              <a:t> can look different to everyone. It also happens in every different job. These individuals all have some leadership qualities, what are they? Concentration game (JR), Prioritize leadership qualities, Chocolate river (JR)</a:t>
            </a:r>
            <a:endParaRPr lang="en-US" dirty="0"/>
          </a:p>
        </p:txBody>
      </p:sp>
      <p:sp>
        <p:nvSpPr>
          <p:cNvPr id="4" name="Slide Number Placeholder 3"/>
          <p:cNvSpPr>
            <a:spLocks noGrp="1"/>
          </p:cNvSpPr>
          <p:nvPr>
            <p:ph type="sldNum" sz="quarter" idx="10"/>
          </p:nvPr>
        </p:nvSpPr>
        <p:spPr/>
        <p:txBody>
          <a:bodyPr/>
          <a:lstStyle/>
          <a:p>
            <a:fld id="{18D22CDC-4F47-4B49-B495-4DD1922DA5FE}" type="slidenum">
              <a:rPr lang="en-US" smtClean="0"/>
              <a:pPr/>
              <a:t>6</a:t>
            </a:fld>
            <a:endParaRPr lang="en-US"/>
          </a:p>
        </p:txBody>
      </p:sp>
    </p:spTree>
    <p:extLst>
      <p:ext uri="{BB962C8B-B14F-4D97-AF65-F5344CB8AC3E}">
        <p14:creationId xmlns:p14="http://schemas.microsoft.com/office/powerpoint/2010/main" val="214430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D22CDC-4F47-4B49-B495-4DD1922DA5FE}" type="slidenum">
              <a:rPr lang="en-US" smtClean="0"/>
              <a:pPr/>
              <a:t>9</a:t>
            </a:fld>
            <a:endParaRPr lang="en-US"/>
          </a:p>
        </p:txBody>
      </p:sp>
    </p:spTree>
    <p:extLst>
      <p:ext uri="{BB962C8B-B14F-4D97-AF65-F5344CB8AC3E}">
        <p14:creationId xmlns:p14="http://schemas.microsoft.com/office/powerpoint/2010/main" val="290769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picture shows the leader being far apart from the followers. Why</a:t>
            </a:r>
            <a:r>
              <a:rPr lang="en-US" baseline="0" dirty="0" smtClean="0"/>
              <a:t> is this a problem? </a:t>
            </a:r>
            <a:r>
              <a:rPr lang="en-US" dirty="0" smtClean="0"/>
              <a:t> (examples: poor</a:t>
            </a:r>
            <a:r>
              <a:rPr lang="en-US" baseline="0" dirty="0" smtClean="0"/>
              <a:t> communication, doesn’t allow collaboration) </a:t>
            </a:r>
            <a:endParaRPr lang="en-US" dirty="0"/>
          </a:p>
        </p:txBody>
      </p:sp>
      <p:sp>
        <p:nvSpPr>
          <p:cNvPr id="4" name="Slide Number Placeholder 3"/>
          <p:cNvSpPr>
            <a:spLocks noGrp="1"/>
          </p:cNvSpPr>
          <p:nvPr>
            <p:ph type="sldNum" sz="quarter" idx="10"/>
          </p:nvPr>
        </p:nvSpPr>
        <p:spPr/>
        <p:txBody>
          <a:bodyPr/>
          <a:lstStyle/>
          <a:p>
            <a:fld id="{18D22CDC-4F47-4B49-B495-4DD1922DA5FE}" type="slidenum">
              <a:rPr lang="en-US" smtClean="0"/>
              <a:pPr/>
              <a:t>13</a:t>
            </a:fld>
            <a:endParaRPr lang="en-US"/>
          </a:p>
        </p:txBody>
      </p:sp>
    </p:spTree>
    <p:extLst>
      <p:ext uri="{BB962C8B-B14F-4D97-AF65-F5344CB8AC3E}">
        <p14:creationId xmlns:p14="http://schemas.microsoft.com/office/powerpoint/2010/main" val="4012390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Pervious</a:t>
            </a:r>
            <a:r>
              <a:rPr lang="en-US" baseline="0" dirty="0" smtClean="0"/>
              <a:t> slide – talked about different leadership skills and styles. The best leaders work others or network with others to help turn weaknesses into strengths. This creates a partnership or when people or groups work together to complete a common goal. Mentors help people or a group develop skills. Good leaders work with others to help them develop. By mentoring others, leaders are strengthening the group.      </a:t>
            </a:r>
            <a:endParaRPr lang="en-US" dirty="0"/>
          </a:p>
        </p:txBody>
      </p:sp>
      <p:sp>
        <p:nvSpPr>
          <p:cNvPr id="4" name="Slide Number Placeholder 3"/>
          <p:cNvSpPr>
            <a:spLocks noGrp="1"/>
          </p:cNvSpPr>
          <p:nvPr>
            <p:ph type="sldNum" sz="quarter" idx="10"/>
          </p:nvPr>
        </p:nvSpPr>
        <p:spPr/>
        <p:txBody>
          <a:bodyPr/>
          <a:lstStyle/>
          <a:p>
            <a:fld id="{18D22CDC-4F47-4B49-B495-4DD1922DA5FE}" type="slidenum">
              <a:rPr lang="en-US" smtClean="0"/>
              <a:pPr/>
              <a:t>14</a:t>
            </a:fld>
            <a:endParaRPr lang="en-US"/>
          </a:p>
        </p:txBody>
      </p:sp>
    </p:spTree>
    <p:extLst>
      <p:ext uri="{BB962C8B-B14F-4D97-AF65-F5344CB8AC3E}">
        <p14:creationId xmlns:p14="http://schemas.microsoft.com/office/powerpoint/2010/main" val="63009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a:t>
            </a:r>
            <a:r>
              <a:rPr lang="en-US" baseline="0" dirty="0" smtClean="0"/>
              <a:t> of creating good partnerships is understanding people and that they take in information and react to things differently. The true colors activity will help you understand how you process that information and how to communicate with others that take in information differently than you. (</a:t>
            </a:r>
            <a:r>
              <a:rPr lang="en-US" baseline="0" dirty="0" err="1" smtClean="0"/>
              <a:t>ie</a:t>
            </a:r>
            <a:r>
              <a:rPr lang="en-US" baseline="0" dirty="0" smtClean="0"/>
              <a:t>. Me versus Rose Ann) </a:t>
            </a:r>
            <a:endParaRPr lang="en-US" dirty="0"/>
          </a:p>
        </p:txBody>
      </p:sp>
      <p:sp>
        <p:nvSpPr>
          <p:cNvPr id="4" name="Slide Number Placeholder 3"/>
          <p:cNvSpPr>
            <a:spLocks noGrp="1"/>
          </p:cNvSpPr>
          <p:nvPr>
            <p:ph type="sldNum" sz="quarter" idx="10"/>
          </p:nvPr>
        </p:nvSpPr>
        <p:spPr/>
        <p:txBody>
          <a:bodyPr/>
          <a:lstStyle/>
          <a:p>
            <a:fld id="{18D22CDC-4F47-4B49-B495-4DD1922DA5FE}" type="slidenum">
              <a:rPr lang="en-US" smtClean="0"/>
              <a:pPr/>
              <a:t>15</a:t>
            </a:fld>
            <a:endParaRPr lang="en-US"/>
          </a:p>
        </p:txBody>
      </p:sp>
    </p:spTree>
    <p:extLst>
      <p:ext uri="{BB962C8B-B14F-4D97-AF65-F5344CB8AC3E}">
        <p14:creationId xmlns:p14="http://schemas.microsoft.com/office/powerpoint/2010/main" val="419373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726CD9-877D-4F89-86E5-457173B1FAFD}" type="datetime1">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A0A1BB-7DAC-4366-8285-7FD6DD1F7A5A}" type="datetime1">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BA2D5-9541-42BB-8059-2DF9D0E2C25A}" type="datetime1">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56059-9253-400E-939F-3368F563D18C}" type="datetime1">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67F379-05AB-4046-95DD-C97EDC47818F}" type="datetime1">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A9B55-3B7F-41C5-8124-5D8AD4950375}" type="datetime1">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EC3411-BDB0-4422-9CFB-A6DB0E2A2888}" type="datetime1">
              <a:rPr lang="en-US" smtClean="0"/>
              <a:t>12/13/2016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96D240-B5F7-4885-9034-AF726D4CC9B8}" type="datetime1">
              <a:rPr lang="en-US" smtClean="0"/>
              <a:t>12/13/2016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2AC02-C0DB-4C24-B0A2-3B2D2013F547}" type="datetime1">
              <a:rPr lang="en-US" smtClean="0"/>
              <a:t>12/13/2016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200BD7-AA91-48BF-9BE0-94B84C6B66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BC0C99-81AC-4C26-9107-2CF2B4E942BD}" type="datetime1">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00BD7-AA91-48BF-9BE0-94B84C6B6670}"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CFCA3BD-E893-4F09-B4B2-E67218C0971E}" type="datetime1">
              <a:rPr lang="en-US" smtClean="0"/>
              <a:t>12/13/2016</a:t>
            </a:fld>
            <a:endParaRPr lang="en-US"/>
          </a:p>
        </p:txBody>
      </p:sp>
      <p:sp>
        <p:nvSpPr>
          <p:cNvPr id="9" name="Slide Number Placeholder 8"/>
          <p:cNvSpPr>
            <a:spLocks noGrp="1"/>
          </p:cNvSpPr>
          <p:nvPr>
            <p:ph type="sldNum" sz="quarter" idx="11"/>
          </p:nvPr>
        </p:nvSpPr>
        <p:spPr/>
        <p:txBody>
          <a:bodyPr/>
          <a:lstStyle/>
          <a:p>
            <a:fld id="{C9200BD7-AA91-48BF-9BE0-94B84C6B6670}"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9200BD7-AA91-48BF-9BE0-94B84C6B6670}"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260C822-DDDA-4236-8322-D9ED074A7E94}" type="datetime1">
              <a:rPr lang="en-US" smtClean="0"/>
              <a:t>12/13/2016</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bing.com/images/search?q=pictures+of+listening&amp;qpvt=pictures+of+listening&amp;FORM=IQFRML#view=detail&amp;id=97CA37B6224F688F8951A1055D8B6E96E9419882&amp;selectedIndex=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mailto:Roseann-percival@ouhsc.edu" TargetMode="External"/><Relationship Id="rId2" Type="http://schemas.openxmlformats.org/officeDocument/2006/relationships/hyperlink" Target="mailto:okpeoplefirst@coxinet.net"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62000"/>
            <a:ext cx="7772400" cy="1927225"/>
          </a:xfrm>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Self Advocate Leadership Training</a:t>
            </a:r>
            <a:endParaRPr lang="en-US" dirty="0"/>
          </a:p>
        </p:txBody>
      </p:sp>
      <p:sp>
        <p:nvSpPr>
          <p:cNvPr id="3" name="Subtitle 2"/>
          <p:cNvSpPr>
            <a:spLocks noGrp="1"/>
          </p:cNvSpPr>
          <p:nvPr>
            <p:ph type="subTitle" idx="1"/>
          </p:nvPr>
        </p:nvSpPr>
        <p:spPr>
          <a:xfrm>
            <a:off x="914400" y="3047999"/>
            <a:ext cx="6858000" cy="2354643"/>
          </a:xfrm>
        </p:spPr>
        <p:txBody>
          <a:bodyPr>
            <a:normAutofit fontScale="62500" lnSpcReduction="20000"/>
          </a:bodyPr>
          <a:lstStyle/>
          <a:p>
            <a:r>
              <a:rPr lang="en-US" sz="5100" b="1" dirty="0" smtClean="0">
                <a:solidFill>
                  <a:schemeClr val="tx1"/>
                </a:solidFill>
              </a:rPr>
              <a:t>Presenters: 	Dee Banta</a:t>
            </a:r>
          </a:p>
          <a:p>
            <a:r>
              <a:rPr lang="en-US" sz="5100" b="1" dirty="0" smtClean="0">
                <a:solidFill>
                  <a:schemeClr val="tx1"/>
                </a:solidFill>
              </a:rPr>
              <a:t>			Kelly </a:t>
            </a:r>
            <a:r>
              <a:rPr lang="en-US" sz="5100" b="1" dirty="0" err="1" smtClean="0">
                <a:solidFill>
                  <a:schemeClr val="tx1"/>
                </a:solidFill>
              </a:rPr>
              <a:t>Zaikis</a:t>
            </a:r>
            <a:endParaRPr lang="en-US" sz="5100" b="1" dirty="0" smtClean="0">
              <a:solidFill>
                <a:schemeClr val="tx1"/>
              </a:solidFill>
            </a:endParaRPr>
          </a:p>
          <a:p>
            <a:r>
              <a:rPr lang="en-US" sz="5100" b="1" dirty="0">
                <a:solidFill>
                  <a:schemeClr val="tx1"/>
                </a:solidFill>
              </a:rPr>
              <a:t>	</a:t>
            </a:r>
            <a:r>
              <a:rPr lang="en-US" sz="5100" b="1" dirty="0" smtClean="0">
                <a:solidFill>
                  <a:schemeClr val="tx1"/>
                </a:solidFill>
              </a:rPr>
              <a:t>		Tomas Davis</a:t>
            </a:r>
          </a:p>
          <a:p>
            <a:r>
              <a:rPr lang="en-US" sz="5100" b="1" dirty="0">
                <a:solidFill>
                  <a:schemeClr val="tx1"/>
                </a:solidFill>
              </a:rPr>
              <a:t>	</a:t>
            </a:r>
            <a:r>
              <a:rPr lang="en-US" sz="5100" b="1" dirty="0" smtClean="0">
                <a:solidFill>
                  <a:schemeClr val="tx1"/>
                </a:solidFill>
              </a:rPr>
              <a:t>		Nancy Ward</a:t>
            </a:r>
          </a:p>
          <a:p>
            <a:r>
              <a:rPr lang="en-US" sz="2800" dirty="0">
                <a:solidFill>
                  <a:schemeClr val="tx1"/>
                </a:solidFill>
              </a:rPr>
              <a:t>		</a:t>
            </a:r>
            <a:endParaRPr lang="en-US" sz="2800" dirty="0" smtClean="0">
              <a:solidFill>
                <a:schemeClr val="tx1"/>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51385697"/>
              </p:ext>
            </p:extLst>
          </p:nvPr>
        </p:nvGraphicFramePr>
        <p:xfrm>
          <a:off x="4610100" y="5743672"/>
          <a:ext cx="1349973" cy="718212"/>
        </p:xfrm>
        <a:graphic>
          <a:graphicData uri="http://schemas.openxmlformats.org/presentationml/2006/ole">
            <mc:AlternateContent xmlns:mc="http://schemas.openxmlformats.org/markup-compatibility/2006">
              <mc:Choice xmlns:v="urn:schemas-microsoft-com:vml" Requires="v">
                <p:oleObj spid="_x0000_s2065" r:id="rId4" imgW="3657600" imgH="1828800" progId="">
                  <p:embed/>
                </p:oleObj>
              </mc:Choice>
              <mc:Fallback>
                <p:oleObj r:id="rId4" imgW="3657600" imgH="1828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5743672"/>
                        <a:ext cx="1349973" cy="718212"/>
                      </a:xfrm>
                      <a:prstGeom prst="rect">
                        <a:avLst/>
                      </a:prstGeom>
                      <a:noFill/>
                      <a:extLst/>
                    </p:spPr>
                  </p:pic>
                </p:oleObj>
              </mc:Fallback>
            </mc:AlternateContent>
          </a:graphicData>
        </a:graphic>
      </p:graphicFrame>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5692872"/>
            <a:ext cx="533400" cy="7690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5817373"/>
            <a:ext cx="609600" cy="64451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516" y="4343400"/>
            <a:ext cx="2118484" cy="2118484"/>
          </a:xfrm>
          <a:prstGeom prst="rect">
            <a:avLst/>
          </a:prstGeom>
        </p:spPr>
      </p:pic>
    </p:spTree>
    <p:extLst>
      <p:ext uri="{BB962C8B-B14F-4D97-AF65-F5344CB8AC3E}">
        <p14:creationId xmlns:p14="http://schemas.microsoft.com/office/powerpoint/2010/main" val="3902557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230" t="12476" b="13423"/>
          <a:stretch/>
        </p:blipFill>
        <p:spPr>
          <a:xfrm>
            <a:off x="76200" y="152400"/>
            <a:ext cx="4107179" cy="42672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930" t="18277" r="23485"/>
          <a:stretch/>
        </p:blipFill>
        <p:spPr>
          <a:xfrm>
            <a:off x="6248400" y="484909"/>
            <a:ext cx="1597286" cy="20574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5221" b="23642"/>
          <a:stretch/>
        </p:blipFill>
        <p:spPr>
          <a:xfrm>
            <a:off x="3243278" y="5017294"/>
            <a:ext cx="4709160" cy="180607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3603" r="16856"/>
          <a:stretch/>
        </p:blipFill>
        <p:spPr>
          <a:xfrm>
            <a:off x="6127794" y="2599886"/>
            <a:ext cx="1824644" cy="2235431"/>
          </a:xfrm>
          <a:prstGeom prst="rect">
            <a:avLst/>
          </a:prstGeom>
        </p:spPr>
      </p:pic>
      <p:sp>
        <p:nvSpPr>
          <p:cNvPr id="2" name="TextBox 1"/>
          <p:cNvSpPr txBox="1"/>
          <p:nvPr/>
        </p:nvSpPr>
        <p:spPr>
          <a:xfrm>
            <a:off x="304800" y="5017294"/>
            <a:ext cx="2819400" cy="954107"/>
          </a:xfrm>
          <a:prstGeom prst="rect">
            <a:avLst/>
          </a:prstGeom>
          <a:noFill/>
        </p:spPr>
        <p:txBody>
          <a:bodyPr wrap="square" rtlCol="0">
            <a:spAutoFit/>
          </a:bodyPr>
          <a:lstStyle/>
          <a:p>
            <a:pPr algn="ctr"/>
            <a:r>
              <a:rPr lang="en-US" sz="2800" dirty="0" smtClean="0"/>
              <a:t>CONCENTRATION GAME</a:t>
            </a:r>
            <a:endParaRPr lang="en-US" sz="2800" dirty="0"/>
          </a:p>
        </p:txBody>
      </p:sp>
    </p:spTree>
    <p:extLst>
      <p:ext uri="{BB962C8B-B14F-4D97-AF65-F5344CB8AC3E}">
        <p14:creationId xmlns:p14="http://schemas.microsoft.com/office/powerpoint/2010/main" val="4233299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5374"/>
          <a:stretch/>
        </p:blipFill>
        <p:spPr>
          <a:xfrm>
            <a:off x="228600" y="99132"/>
            <a:ext cx="5638800" cy="663365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852" t="24275" b="8490"/>
          <a:stretch/>
        </p:blipFill>
        <p:spPr>
          <a:xfrm>
            <a:off x="6019800" y="4267200"/>
            <a:ext cx="2317320" cy="157595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913" b="19855"/>
          <a:stretch/>
        </p:blipFill>
        <p:spPr>
          <a:xfrm>
            <a:off x="5944440" y="533400"/>
            <a:ext cx="2392680" cy="131416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2008" t="18277" r="31060" b="27431"/>
          <a:stretch/>
        </p:blipFill>
        <p:spPr>
          <a:xfrm>
            <a:off x="6267460" y="2036618"/>
            <a:ext cx="1815752" cy="2001982"/>
          </a:xfrm>
          <a:prstGeom prst="rect">
            <a:avLst/>
          </a:prstGeom>
        </p:spPr>
      </p:pic>
    </p:spTree>
    <p:extLst>
      <p:ext uri="{BB962C8B-B14F-4D97-AF65-F5344CB8AC3E}">
        <p14:creationId xmlns:p14="http://schemas.microsoft.com/office/powerpoint/2010/main" val="3057733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742" b="2887"/>
          <a:stretch/>
        </p:blipFill>
        <p:spPr>
          <a:xfrm>
            <a:off x="228600" y="288130"/>
            <a:ext cx="5181600" cy="6519994"/>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718" r="11648" b="13857"/>
          <a:stretch/>
        </p:blipFill>
        <p:spPr>
          <a:xfrm>
            <a:off x="6096000" y="533400"/>
            <a:ext cx="1692930" cy="19659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15" t="28820" r="15198" b="24590"/>
          <a:stretch/>
        </p:blipFill>
        <p:spPr>
          <a:xfrm>
            <a:off x="5657716" y="4191000"/>
            <a:ext cx="2569497" cy="1648691"/>
          </a:xfrm>
          <a:prstGeom prst="rect">
            <a:avLst/>
          </a:prstGeom>
        </p:spPr>
      </p:pic>
    </p:spTree>
    <p:extLst>
      <p:ext uri="{BB962C8B-B14F-4D97-AF65-F5344CB8AC3E}">
        <p14:creationId xmlns:p14="http://schemas.microsoft.com/office/powerpoint/2010/main" val="211736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Leaders are not….</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20968"/>
            <a:ext cx="3200400" cy="221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Rose Ann\AppData\Local\Microsoft\Windows\Temporary Internet Files\Content.IE5\2HPOU36Q\MP90044833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0154" y="1030393"/>
            <a:ext cx="120967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820968"/>
            <a:ext cx="120015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648200"/>
            <a:ext cx="12001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0" y="4419600"/>
            <a:ext cx="2020443" cy="2235304"/>
          </a:xfrm>
          <a:prstGeom prst="rect">
            <a:avLst/>
          </a:prstGeom>
        </p:spPr>
      </p:pic>
    </p:spTree>
    <p:extLst>
      <p:ext uri="{BB962C8B-B14F-4D97-AF65-F5344CB8AC3E}">
        <p14:creationId xmlns:p14="http://schemas.microsoft.com/office/powerpoint/2010/main" val="2596971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Do </a:t>
            </a:r>
            <a:r>
              <a:rPr lang="en-US" dirty="0"/>
              <a:t>W</a:t>
            </a:r>
            <a:r>
              <a:rPr lang="en-US" dirty="0" smtClean="0"/>
              <a:t>e </a:t>
            </a:r>
            <a:r>
              <a:rPr lang="en-US" dirty="0"/>
              <a:t>B</a:t>
            </a:r>
            <a:r>
              <a:rPr lang="en-US" dirty="0" smtClean="0"/>
              <a:t>ecome a Good </a:t>
            </a:r>
            <a:r>
              <a:rPr lang="en-US" dirty="0"/>
              <a:t>L</a:t>
            </a:r>
            <a:r>
              <a:rPr lang="en-US" dirty="0" smtClean="0"/>
              <a:t>eader?</a:t>
            </a:r>
            <a:endParaRPr lang="en-US" dirty="0"/>
          </a:p>
        </p:txBody>
      </p:sp>
      <p:sp>
        <p:nvSpPr>
          <p:cNvPr id="3" name="Content Placeholder 2"/>
          <p:cNvSpPr>
            <a:spLocks noGrp="1"/>
          </p:cNvSpPr>
          <p:nvPr>
            <p:ph idx="1"/>
          </p:nvPr>
        </p:nvSpPr>
        <p:spPr/>
        <p:txBody>
          <a:bodyPr/>
          <a:lstStyle/>
          <a:p>
            <a:r>
              <a:rPr lang="en-US" sz="2800" dirty="0" smtClean="0"/>
              <a:t>Partner</a:t>
            </a:r>
          </a:p>
          <a:p>
            <a:r>
              <a:rPr lang="en-US" sz="2800" dirty="0" smtClean="0"/>
              <a:t>Network</a:t>
            </a:r>
          </a:p>
          <a:p>
            <a:r>
              <a:rPr lang="en-US" sz="2800" dirty="0" smtClean="0"/>
              <a:t>Mentor</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358" y="1981200"/>
            <a:ext cx="5264525" cy="4703064"/>
          </a:xfrm>
          <a:prstGeom prst="rect">
            <a:avLst/>
          </a:prstGeom>
        </p:spPr>
      </p:pic>
    </p:spTree>
    <p:extLst>
      <p:ext uri="{BB962C8B-B14F-4D97-AF65-F5344CB8AC3E}">
        <p14:creationId xmlns:p14="http://schemas.microsoft.com/office/powerpoint/2010/main" val="3688925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Do We Partner?</a:t>
            </a:r>
            <a:endParaRPr lang="en-US" dirty="0"/>
          </a:p>
        </p:txBody>
      </p:sp>
      <p:sp>
        <p:nvSpPr>
          <p:cNvPr id="3" name="Content Placeholder 2"/>
          <p:cNvSpPr>
            <a:spLocks noGrp="1"/>
          </p:cNvSpPr>
          <p:nvPr>
            <p:ph idx="1"/>
          </p:nvPr>
        </p:nvSpPr>
        <p:spPr>
          <a:xfrm>
            <a:off x="304800" y="1295400"/>
            <a:ext cx="8086738" cy="5105400"/>
          </a:xfrm>
        </p:spPr>
        <p:txBody>
          <a:bodyPr/>
          <a:lstStyle/>
          <a:p>
            <a:r>
              <a:rPr lang="en-US" sz="2800" dirty="0" smtClean="0"/>
              <a:t>Two heads are better than one </a:t>
            </a:r>
          </a:p>
          <a:p>
            <a:r>
              <a:rPr lang="en-US" sz="2800" dirty="0" smtClean="0"/>
              <a:t>Have trust and respect – safe to say what you want</a:t>
            </a:r>
          </a:p>
          <a:p>
            <a:r>
              <a:rPr lang="en-US" sz="2800" dirty="0" smtClean="0"/>
              <a:t>More ideas</a:t>
            </a:r>
          </a:p>
          <a:p>
            <a:r>
              <a:rPr lang="en-US" sz="2800" dirty="0" smtClean="0"/>
              <a:t>Learn give and take</a:t>
            </a:r>
          </a:p>
          <a:p>
            <a:r>
              <a:rPr lang="en-US" sz="2800" dirty="0" smtClean="0"/>
              <a:t>Share information</a:t>
            </a:r>
          </a:p>
          <a:p>
            <a:r>
              <a:rPr lang="en-US" sz="2800" dirty="0" smtClean="0"/>
              <a:t>Share resources</a:t>
            </a:r>
          </a:p>
          <a:p>
            <a:r>
              <a:rPr lang="en-US" sz="2800" dirty="0" smtClean="0"/>
              <a:t>Share ideas</a:t>
            </a:r>
          </a:p>
          <a:p>
            <a:r>
              <a:rPr lang="en-US" sz="2800" dirty="0" smtClean="0"/>
              <a:t>Funding opportunities</a:t>
            </a:r>
            <a:endParaRPr lang="en-US" sz="2800" dirty="0"/>
          </a:p>
        </p:txBody>
      </p:sp>
      <p:pic>
        <p:nvPicPr>
          <p:cNvPr id="9" name="Picture 8" descr="http://5keysparenting.com/blog/wp-content/uploads/2011/08/teamwor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590800"/>
            <a:ext cx="3581400" cy="4038600"/>
          </a:xfrm>
          <a:prstGeom prst="rect">
            <a:avLst/>
          </a:prstGeom>
          <a:noFill/>
          <a:ln>
            <a:noFill/>
          </a:ln>
        </p:spPr>
      </p:pic>
    </p:spTree>
    <p:extLst>
      <p:ext uri="{BB962C8B-B14F-4D97-AF65-F5344CB8AC3E}">
        <p14:creationId xmlns:p14="http://schemas.microsoft.com/office/powerpoint/2010/main" val="626466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77" t="2296"/>
          <a:stretch/>
        </p:blipFill>
        <p:spPr>
          <a:xfrm>
            <a:off x="381000" y="381000"/>
            <a:ext cx="4937759" cy="6050863"/>
          </a:xfrm>
          <a:prstGeom prst="rect">
            <a:avLst/>
          </a:prstGeom>
        </p:spPr>
      </p:pic>
    </p:spTree>
    <p:extLst>
      <p:ext uri="{BB962C8B-B14F-4D97-AF65-F5344CB8AC3E}">
        <p14:creationId xmlns:p14="http://schemas.microsoft.com/office/powerpoint/2010/main" val="1210647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18" y="266700"/>
            <a:ext cx="7620000" cy="1143000"/>
          </a:xfrm>
        </p:spPr>
        <p:txBody>
          <a:bodyPr/>
          <a:lstStyle/>
          <a:p>
            <a:r>
              <a:rPr lang="en-US" dirty="0" smtClean="0"/>
              <a:t>Mentoring</a:t>
            </a:r>
            <a:endParaRPr lang="en-US" dirty="0"/>
          </a:p>
        </p:txBody>
      </p:sp>
      <p:pic>
        <p:nvPicPr>
          <p:cNvPr id="8196"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61883" y="4114800"/>
            <a:ext cx="3801631" cy="248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25951"/>
          <a:stretch/>
        </p:blipFill>
        <p:spPr bwMode="auto">
          <a:xfrm>
            <a:off x="457200" y="1828800"/>
            <a:ext cx="3352800" cy="415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05400" y="277496"/>
            <a:ext cx="2819400" cy="342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071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501"/>
          <a:stretch/>
        </p:blipFill>
        <p:spPr>
          <a:xfrm>
            <a:off x="4495800" y="654830"/>
            <a:ext cx="3718560" cy="558664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664" b="3007"/>
          <a:stretch/>
        </p:blipFill>
        <p:spPr>
          <a:xfrm>
            <a:off x="175953" y="585066"/>
            <a:ext cx="3862647" cy="5656408"/>
          </a:xfrm>
          <a:prstGeom prst="rect">
            <a:avLst/>
          </a:prstGeom>
        </p:spPr>
      </p:pic>
    </p:spTree>
    <p:extLst>
      <p:ext uri="{BB962C8B-B14F-4D97-AF65-F5344CB8AC3E}">
        <p14:creationId xmlns:p14="http://schemas.microsoft.com/office/powerpoint/2010/main" val="1122410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p:txBody>
          <a:bodyPr/>
          <a:lstStyle/>
          <a:p>
            <a:r>
              <a:rPr lang="en-US" sz="2800" dirty="0" smtClean="0"/>
              <a:t>Why is communication important to a leader?</a:t>
            </a:r>
          </a:p>
          <a:p>
            <a:endParaRPr lang="en-US" dirty="0"/>
          </a:p>
          <a:p>
            <a:endParaRPr lang="en-US" dirty="0"/>
          </a:p>
        </p:txBody>
      </p:sp>
      <p:pic>
        <p:nvPicPr>
          <p:cNvPr id="5" name="Picture 4" descr="http://ts4.mm.bing.net/th?id=H.4698235791411347&amp;w=187&amp;h=179&amp;c=7&amp;rs=1&amp;pid=1.7">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733800"/>
            <a:ext cx="1752600" cy="2667000"/>
          </a:xfrm>
          <a:prstGeom prst="rect">
            <a:avLst/>
          </a:prstGeom>
          <a:noFill/>
          <a:ln>
            <a:noFill/>
          </a:ln>
        </p:spPr>
      </p:pic>
      <p:sp>
        <p:nvSpPr>
          <p:cNvPr id="4" name="TextBox 3"/>
          <p:cNvSpPr txBox="1"/>
          <p:nvPr/>
        </p:nvSpPr>
        <p:spPr>
          <a:xfrm>
            <a:off x="533400" y="2743200"/>
            <a:ext cx="4876800" cy="2677656"/>
          </a:xfrm>
          <a:prstGeom prst="rect">
            <a:avLst/>
          </a:prstGeom>
          <a:noFill/>
        </p:spPr>
        <p:txBody>
          <a:bodyPr wrap="square" rtlCol="0">
            <a:spAutoFit/>
          </a:bodyPr>
          <a:lstStyle/>
          <a:p>
            <a:r>
              <a:rPr lang="en-US" sz="2400" dirty="0" smtClean="0"/>
              <a:t>As homework from the first day, we have people prepare a short speech which they have to give on the morning of the second day.</a:t>
            </a:r>
          </a:p>
          <a:p>
            <a:endParaRPr lang="en-US" sz="2400" dirty="0"/>
          </a:p>
          <a:p>
            <a:r>
              <a:rPr lang="en-US" sz="2400" dirty="0" smtClean="0"/>
              <a:t>Many people have never had to speak in front of a crowd.</a:t>
            </a:r>
            <a:endParaRPr lang="en-US" sz="2400" dirty="0"/>
          </a:p>
        </p:txBody>
      </p:sp>
    </p:spTree>
    <p:extLst>
      <p:ext uri="{BB962C8B-B14F-4D97-AF65-F5344CB8AC3E}">
        <p14:creationId xmlns:p14="http://schemas.microsoft.com/office/powerpoint/2010/main" val="667691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56342"/>
            <a:ext cx="4114800" cy="1725308"/>
          </a:xfrm>
          <a:prstGeom prst="rect">
            <a:avLst/>
          </a:prstGeom>
        </p:spPr>
      </p:pic>
      <p:sp>
        <p:nvSpPr>
          <p:cNvPr id="7" name="TextBox 6"/>
          <p:cNvSpPr txBox="1"/>
          <p:nvPr/>
        </p:nvSpPr>
        <p:spPr>
          <a:xfrm>
            <a:off x="1524000" y="3657600"/>
            <a:ext cx="5952824" cy="1569660"/>
          </a:xfrm>
          <a:prstGeom prst="rect">
            <a:avLst/>
          </a:prstGeom>
          <a:noFill/>
        </p:spPr>
        <p:txBody>
          <a:bodyPr wrap="square" rtlCol="0">
            <a:spAutoFit/>
          </a:bodyPr>
          <a:lstStyle/>
          <a:p>
            <a:pPr algn="ctr"/>
            <a:r>
              <a:rPr lang="en-US" sz="3200" b="1" dirty="0" smtClean="0">
                <a:latin typeface="Comic Sans MS" panose="030F0702030302020204" pitchFamily="66" charset="0"/>
              </a:rPr>
              <a:t>to</a:t>
            </a:r>
          </a:p>
          <a:p>
            <a:pPr algn="ctr"/>
            <a:r>
              <a:rPr lang="en-US" sz="3200" b="1" dirty="0" smtClean="0">
                <a:latin typeface="Comic Sans MS" panose="030F0702030302020204" pitchFamily="66" charset="0"/>
              </a:rPr>
              <a:t>Self-Advocate         Leadership Training</a:t>
            </a:r>
            <a:endParaRPr lang="en-US" sz="3200" b="1" dirty="0">
              <a:latin typeface="Comic Sans MS" panose="030F0702030302020204" pitchFamily="66" charset="0"/>
            </a:endParaRPr>
          </a:p>
        </p:txBody>
      </p:sp>
    </p:spTree>
    <p:extLst>
      <p:ext uri="{BB962C8B-B14F-4D97-AF65-F5344CB8AC3E}">
        <p14:creationId xmlns:p14="http://schemas.microsoft.com/office/powerpoint/2010/main" val="2483357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5569FB-5643-46C5-A424-8E8D0E0DFEC3}" type="slidenum">
              <a:rPr lang="en-US" smtClean="0"/>
              <a:pPr/>
              <a:t>20</a:t>
            </a:fld>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895600"/>
            <a:ext cx="4068343" cy="370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457200"/>
            <a:ext cx="6781800" cy="1754326"/>
          </a:xfrm>
          <a:prstGeom prst="rect">
            <a:avLst/>
          </a:prstGeom>
          <a:noFill/>
        </p:spPr>
        <p:txBody>
          <a:bodyPr wrap="square" rtlCol="0">
            <a:spAutoFit/>
          </a:bodyPr>
          <a:lstStyle/>
          <a:p>
            <a:r>
              <a:rPr lang="en-US" sz="5400" dirty="0" smtClean="0">
                <a:solidFill>
                  <a:schemeClr val="tx2"/>
                </a:solidFill>
                <a:latin typeface="+mj-lt"/>
              </a:rPr>
              <a:t>What did we learn about LEADERSHIP</a:t>
            </a:r>
            <a:endParaRPr lang="en-US" sz="5400" dirty="0">
              <a:solidFill>
                <a:schemeClr val="tx2"/>
              </a:solidFill>
              <a:latin typeface="+mj-lt"/>
            </a:endParaRPr>
          </a:p>
        </p:txBody>
      </p:sp>
    </p:spTree>
    <p:extLst>
      <p:ext uri="{BB962C8B-B14F-4D97-AF65-F5344CB8AC3E}">
        <p14:creationId xmlns:p14="http://schemas.microsoft.com/office/powerpoint/2010/main" val="3691509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5569FB-5643-46C5-A424-8E8D0E0DFEC3}" type="slidenum">
              <a:rPr lang="en-US" smtClean="0"/>
              <a:pPr/>
              <a:t>21</a:t>
            </a:fld>
            <a:endParaRPr lang="en-US"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71601" y="293330"/>
            <a:ext cx="5362574" cy="624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682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5569FB-5643-46C5-A424-8E8D0E0DFEC3}" type="slidenum">
              <a:rPr lang="en-US" smtClean="0"/>
              <a:pPr/>
              <a:t>22</a:t>
            </a:fld>
            <a:endParaRPr lang="en-US" dirty="0"/>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5010" b="11037"/>
          <a:stretch/>
        </p:blipFill>
        <p:spPr bwMode="auto">
          <a:xfrm>
            <a:off x="2438400" y="1468583"/>
            <a:ext cx="4495799"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252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5569FB-5643-46C5-A424-8E8D0E0DFEC3}" type="slidenum">
              <a:rPr lang="en-US" smtClean="0"/>
              <a:pPr/>
              <a:t>23</a:t>
            </a:fld>
            <a:endParaRPr lang="en-US"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19425" y="1077913"/>
            <a:ext cx="3103563" cy="470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398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A88F22-AD48-4531-BF20-79A435E7453A}" type="slidenum">
              <a:rPr lang="en-US" smtClean="0"/>
              <a:t>24</a:t>
            </a:fld>
            <a:endParaRPr lang="en-US"/>
          </a:p>
        </p:txBody>
      </p:sp>
      <p:sp>
        <p:nvSpPr>
          <p:cNvPr id="3" name="TextBox 2"/>
          <p:cNvSpPr txBox="1"/>
          <p:nvPr/>
        </p:nvSpPr>
        <p:spPr>
          <a:xfrm>
            <a:off x="457200" y="533400"/>
            <a:ext cx="7467600" cy="5878532"/>
          </a:xfrm>
          <a:prstGeom prst="rect">
            <a:avLst/>
          </a:prstGeom>
          <a:noFill/>
        </p:spPr>
        <p:txBody>
          <a:bodyPr wrap="square" rtlCol="0">
            <a:spAutoFit/>
          </a:bodyPr>
          <a:lstStyle/>
          <a:p>
            <a:r>
              <a:rPr lang="en-US" sz="3200" b="1" dirty="0" smtClean="0">
                <a:solidFill>
                  <a:schemeClr val="tx2"/>
                </a:solidFill>
              </a:rPr>
              <a:t>Thank you for coming to our session.</a:t>
            </a:r>
          </a:p>
          <a:p>
            <a:endParaRPr lang="en-US" sz="3200" b="1" dirty="0" smtClean="0">
              <a:solidFill>
                <a:schemeClr val="tx2"/>
              </a:solidFill>
            </a:endParaRPr>
          </a:p>
          <a:p>
            <a:endParaRPr lang="en-US" sz="3200" b="1" dirty="0">
              <a:solidFill>
                <a:schemeClr val="tx2"/>
              </a:solidFill>
            </a:endParaRPr>
          </a:p>
          <a:p>
            <a:r>
              <a:rPr lang="en-US" sz="3200" b="1" dirty="0" smtClean="0">
                <a:solidFill>
                  <a:schemeClr val="tx2"/>
                </a:solidFill>
              </a:rPr>
              <a:t>For more information contact:</a:t>
            </a:r>
          </a:p>
          <a:p>
            <a:endParaRPr lang="en-US" sz="3200" b="1" dirty="0">
              <a:solidFill>
                <a:schemeClr val="tx2"/>
              </a:solidFill>
            </a:endParaRPr>
          </a:p>
          <a:p>
            <a:pPr algn="ctr"/>
            <a:r>
              <a:rPr lang="en-US" sz="2400" b="1" dirty="0" smtClean="0"/>
              <a:t>Lance Davis, Executive Director </a:t>
            </a:r>
          </a:p>
          <a:p>
            <a:pPr algn="ctr"/>
            <a:r>
              <a:rPr lang="en-US" sz="2400" b="1" dirty="0" smtClean="0"/>
              <a:t>Oklahoma People First, Inc.</a:t>
            </a:r>
          </a:p>
          <a:p>
            <a:pPr algn="ctr"/>
            <a:r>
              <a:rPr lang="en-US" sz="2400" b="1" dirty="0" smtClean="0">
                <a:hlinkClick r:id="rId2"/>
              </a:rPr>
              <a:t>okpeoplefirst@coxinet.net</a:t>
            </a:r>
            <a:endParaRPr lang="en-US" sz="2400" b="1" dirty="0" smtClean="0"/>
          </a:p>
          <a:p>
            <a:pPr algn="ctr"/>
            <a:r>
              <a:rPr lang="en-US" sz="2400" b="1" dirty="0" smtClean="0"/>
              <a:t>405- 701-2077</a:t>
            </a:r>
          </a:p>
          <a:p>
            <a:pPr algn="ctr"/>
            <a:endParaRPr lang="en-US" sz="2400" b="1" dirty="0"/>
          </a:p>
          <a:p>
            <a:pPr algn="ctr"/>
            <a:r>
              <a:rPr lang="en-US" sz="2400" b="1" dirty="0" smtClean="0"/>
              <a:t>Rose Ann Percival, Community Partnerships Coordinator</a:t>
            </a:r>
          </a:p>
          <a:p>
            <a:pPr algn="ctr"/>
            <a:r>
              <a:rPr lang="en-US" sz="2400" b="1" dirty="0" smtClean="0"/>
              <a:t>Center for Learning and Leadership</a:t>
            </a:r>
          </a:p>
          <a:p>
            <a:pPr algn="ctr"/>
            <a:r>
              <a:rPr lang="en-US" sz="2400" b="1" dirty="0" smtClean="0">
                <a:hlinkClick r:id="rId3"/>
              </a:rPr>
              <a:t>Roseann-percival@ouhsc.edu</a:t>
            </a:r>
            <a:endParaRPr lang="en-US" sz="2400" b="1" dirty="0" smtClean="0"/>
          </a:p>
          <a:p>
            <a:pPr algn="ctr"/>
            <a:r>
              <a:rPr lang="en-US" sz="2400" b="1" dirty="0" smtClean="0"/>
              <a:t>405-255-6533</a:t>
            </a:r>
            <a:endParaRPr lang="en-US" sz="2400" b="1" dirty="0"/>
          </a:p>
        </p:txBody>
      </p:sp>
    </p:spTree>
    <p:extLst>
      <p:ext uri="{BB962C8B-B14F-4D97-AF65-F5344CB8AC3E}">
        <p14:creationId xmlns:p14="http://schemas.microsoft.com/office/powerpoint/2010/main" val="1895522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495" t="34879" r="9417" b="30242"/>
          <a:stretch/>
        </p:blipFill>
        <p:spPr>
          <a:xfrm>
            <a:off x="5029200" y="1906934"/>
            <a:ext cx="2799183" cy="1470027"/>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68" y="1906934"/>
            <a:ext cx="1740375" cy="183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4713962"/>
            <a:ext cx="2182312" cy="1636734"/>
          </a:xfrm>
          <a:prstGeom prst="rect">
            <a:avLst/>
          </a:prstGeom>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342197"/>
            <a:ext cx="1399592" cy="200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7278" y="609600"/>
            <a:ext cx="6727522" cy="830997"/>
          </a:xfrm>
          <a:prstGeom prst="rect">
            <a:avLst/>
          </a:prstGeom>
          <a:noFill/>
        </p:spPr>
        <p:txBody>
          <a:bodyPr wrap="square" rtlCol="0">
            <a:spAutoFit/>
          </a:bodyPr>
          <a:lstStyle/>
          <a:p>
            <a:r>
              <a:rPr lang="en-US" sz="2400" b="1" dirty="0" smtClean="0">
                <a:solidFill>
                  <a:schemeClr val="tx2"/>
                </a:solidFill>
              </a:rPr>
              <a:t>This project would not have been possible without the support of the following:</a:t>
            </a:r>
            <a:endParaRPr lang="en-US" sz="2400" b="1" dirty="0">
              <a:solidFill>
                <a:schemeClr val="tx2"/>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3124200"/>
            <a:ext cx="1905000" cy="1867401"/>
          </a:xfrm>
          <a:prstGeom prst="rect">
            <a:avLst/>
          </a:prstGeom>
        </p:spPr>
      </p:pic>
      <p:sp>
        <p:nvSpPr>
          <p:cNvPr id="4" name="Slide Number Placeholder 3"/>
          <p:cNvSpPr>
            <a:spLocks noGrp="1"/>
          </p:cNvSpPr>
          <p:nvPr>
            <p:ph type="sldNum" sz="quarter" idx="12"/>
          </p:nvPr>
        </p:nvSpPr>
        <p:spPr/>
        <p:txBody>
          <a:bodyPr/>
          <a:lstStyle/>
          <a:p>
            <a:fld id="{3BA88F22-AD48-4531-BF20-79A435E7453A}" type="slidenum">
              <a:rPr lang="en-US" smtClean="0"/>
              <a:t>25</a:t>
            </a:fld>
            <a:endParaRPr lang="en-US"/>
          </a:p>
        </p:txBody>
      </p:sp>
    </p:spTree>
    <p:extLst>
      <p:ext uri="{BB962C8B-B14F-4D97-AF65-F5344CB8AC3E}">
        <p14:creationId xmlns:p14="http://schemas.microsoft.com/office/powerpoint/2010/main" val="836151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Ground Rules &amp; General Information</a:t>
            </a:r>
            <a:endParaRPr lang="en-US" dirty="0"/>
          </a:p>
        </p:txBody>
      </p:sp>
      <p:pic>
        <p:nvPicPr>
          <p:cNvPr id="2050" name="Picture 2" descr="https://encrypted-tbn0.gstatic.com/images?q=tbn:ANd9GcR4Bt44O92iWuOTUVmHTm47x5v6IF7FcD1UmHST8ixlI4AMKzN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057400"/>
            <a:ext cx="1541763" cy="1541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9925" y="2005791"/>
            <a:ext cx="1743075" cy="164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057400"/>
            <a:ext cx="1752600" cy="174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4267200"/>
            <a:ext cx="1622370" cy="1622370"/>
          </a:xfrm>
          <a:prstGeom prst="rect">
            <a:avLst/>
          </a:prstGeom>
        </p:spPr>
      </p:pic>
      <p:pic>
        <p:nvPicPr>
          <p:cNvPr id="8" name="Picture 2" descr="C:\Users\Rose Ann\AppData\Local\Microsoft\Windows\Temporary Internet Files\Content.IE5\OF2CAHPH\MC900441498[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343400"/>
            <a:ext cx="1748650" cy="1748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000" y="4434425"/>
            <a:ext cx="1761332" cy="1455145"/>
          </a:xfrm>
          <a:prstGeom prst="rect">
            <a:avLst/>
          </a:prstGeom>
        </p:spPr>
      </p:pic>
    </p:spTree>
    <p:extLst>
      <p:ext uri="{BB962C8B-B14F-4D97-AF65-F5344CB8AC3E}">
        <p14:creationId xmlns:p14="http://schemas.microsoft.com/office/powerpoint/2010/main" val="1556493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 of the Training </a:t>
            </a:r>
            <a:endParaRPr lang="en-US" dirty="0"/>
          </a:p>
        </p:txBody>
      </p:sp>
      <p:sp>
        <p:nvSpPr>
          <p:cNvPr id="3" name="Content Placeholder 2"/>
          <p:cNvSpPr>
            <a:spLocks noGrp="1"/>
          </p:cNvSpPr>
          <p:nvPr>
            <p:ph idx="1"/>
          </p:nvPr>
        </p:nvSpPr>
        <p:spPr/>
        <p:txBody>
          <a:bodyPr>
            <a:normAutofit fontScale="92500" lnSpcReduction="10000"/>
          </a:bodyPr>
          <a:lstStyle/>
          <a:p>
            <a:r>
              <a:rPr lang="en-US" sz="3500" dirty="0"/>
              <a:t>To develop the skills that will assist in helping </a:t>
            </a:r>
            <a:r>
              <a:rPr lang="en-US" sz="3500" dirty="0" smtClean="0"/>
              <a:t>you become:</a:t>
            </a:r>
          </a:p>
          <a:p>
            <a:pPr lvl="1">
              <a:buFont typeface="Wingdings" panose="05000000000000000000" pitchFamily="2" charset="2"/>
              <a:buChar char="ü"/>
            </a:pPr>
            <a:r>
              <a:rPr lang="en-US" sz="3300" dirty="0" smtClean="0"/>
              <a:t>  leaders </a:t>
            </a:r>
            <a:r>
              <a:rPr lang="en-US" sz="3300" dirty="0"/>
              <a:t>in your </a:t>
            </a:r>
            <a:r>
              <a:rPr lang="en-US" sz="3300" dirty="0" smtClean="0"/>
              <a:t>chapter and community;</a:t>
            </a:r>
          </a:p>
          <a:p>
            <a:pPr lvl="1">
              <a:buFont typeface="Wingdings" panose="05000000000000000000" pitchFamily="2" charset="2"/>
              <a:buChar char="ü"/>
            </a:pPr>
            <a:r>
              <a:rPr lang="en-US" sz="3300" dirty="0" smtClean="0"/>
              <a:t>  better advocates; and</a:t>
            </a:r>
          </a:p>
          <a:p>
            <a:pPr lvl="1">
              <a:buFont typeface="Wingdings" panose="05000000000000000000" pitchFamily="2" charset="2"/>
              <a:buChar char="ü"/>
            </a:pPr>
            <a:r>
              <a:rPr lang="en-US" sz="3300" dirty="0"/>
              <a:t> </a:t>
            </a:r>
            <a:r>
              <a:rPr lang="en-US" sz="3300" dirty="0" smtClean="0"/>
              <a:t> better partners.</a:t>
            </a:r>
          </a:p>
          <a:p>
            <a:endParaRPr lang="en-US" sz="3500" dirty="0" smtClean="0"/>
          </a:p>
          <a:p>
            <a:r>
              <a:rPr lang="en-US" sz="3500" dirty="0" smtClean="0"/>
              <a:t> You’re here to learn.                              Please respect your trainers                     and other participants.</a:t>
            </a:r>
            <a:endParaRPr lang="en-US" sz="35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772852"/>
            <a:ext cx="2057400" cy="2751773"/>
          </a:xfrm>
          <a:prstGeom prst="rect">
            <a:avLst/>
          </a:prstGeom>
        </p:spPr>
      </p:pic>
    </p:spTree>
    <p:extLst>
      <p:ext uri="{BB962C8B-B14F-4D97-AF65-F5344CB8AC3E}">
        <p14:creationId xmlns:p14="http://schemas.microsoft.com/office/powerpoint/2010/main" val="2266483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Day 1: Overview of the Training</a:t>
            </a:r>
            <a:endParaRPr lang="en-US" dirty="0"/>
          </a:p>
        </p:txBody>
      </p:sp>
      <p:sp>
        <p:nvSpPr>
          <p:cNvPr id="3" name="Content Placeholder 2"/>
          <p:cNvSpPr>
            <a:spLocks noGrp="1"/>
          </p:cNvSpPr>
          <p:nvPr>
            <p:ph idx="1"/>
          </p:nvPr>
        </p:nvSpPr>
        <p:spPr>
          <a:xfrm>
            <a:off x="1676400" y="1905000"/>
            <a:ext cx="5715000" cy="4830763"/>
          </a:xfrm>
        </p:spPr>
        <p:txBody>
          <a:bodyPr>
            <a:normAutofit/>
          </a:bodyPr>
          <a:lstStyle/>
          <a:p>
            <a:r>
              <a:rPr lang="en-US" sz="2800" dirty="0" smtClean="0"/>
              <a:t>History of the Disability </a:t>
            </a:r>
            <a:r>
              <a:rPr lang="en-US" sz="2800" dirty="0"/>
              <a:t>M</a:t>
            </a:r>
            <a:r>
              <a:rPr lang="en-US" sz="2800" dirty="0" smtClean="0"/>
              <a:t>ovement</a:t>
            </a:r>
          </a:p>
          <a:p>
            <a:r>
              <a:rPr lang="en-US" sz="2800" dirty="0" smtClean="0"/>
              <a:t>Advocacy </a:t>
            </a:r>
          </a:p>
          <a:p>
            <a:r>
              <a:rPr lang="en-US" sz="2800" dirty="0" smtClean="0"/>
              <a:t>Leadership</a:t>
            </a:r>
          </a:p>
          <a:p>
            <a:r>
              <a:rPr lang="en-US" sz="2800" dirty="0" smtClean="0"/>
              <a:t>Partnerships</a:t>
            </a:r>
          </a:p>
          <a:p>
            <a:r>
              <a:rPr lang="en-US" sz="2800" dirty="0" smtClean="0"/>
              <a:t>Mentoring</a:t>
            </a:r>
          </a:p>
          <a:p>
            <a:r>
              <a:rPr lang="en-US" sz="2800" dirty="0" smtClean="0"/>
              <a:t>Communication</a:t>
            </a:r>
          </a:p>
          <a:p>
            <a:r>
              <a:rPr lang="en-US" sz="2800" dirty="0" smtClean="0"/>
              <a:t>Public speaking</a:t>
            </a:r>
          </a:p>
          <a:p>
            <a:r>
              <a:rPr lang="en-US" sz="2800" dirty="0" smtClean="0"/>
              <a:t>Running a successful meeting</a:t>
            </a:r>
          </a:p>
          <a:p>
            <a:endParaRPr lang="en-US" sz="2800" dirty="0" smtClean="0"/>
          </a:p>
        </p:txBody>
      </p:sp>
    </p:spTree>
    <p:extLst>
      <p:ext uri="{BB962C8B-B14F-4D97-AF65-F5344CB8AC3E}">
        <p14:creationId xmlns:p14="http://schemas.microsoft.com/office/powerpoint/2010/main" val="2039756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Does Leadership </a:t>
            </a:r>
            <a:br>
              <a:rPr lang="en-US" dirty="0" smtClean="0"/>
            </a:br>
            <a:r>
              <a:rPr lang="en-US" dirty="0" smtClean="0"/>
              <a:t>Mean to You?</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65" y="16764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917074"/>
            <a:ext cx="170688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274066"/>
            <a:ext cx="2812081"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1265" y="3912296"/>
            <a:ext cx="2138378" cy="213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939232"/>
            <a:ext cx="2467739" cy="164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binaryapi.ap.org/07cbc2d622994685a00c78f68ca4ddb9/512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6276" y="1694145"/>
            <a:ext cx="1734463" cy="234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426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598" t="2297" b="4664"/>
          <a:stretch/>
        </p:blipFill>
        <p:spPr>
          <a:xfrm>
            <a:off x="381000" y="457200"/>
            <a:ext cx="4556760" cy="586380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591" t="22380" r="19460"/>
          <a:stretch/>
        </p:blipFill>
        <p:spPr>
          <a:xfrm>
            <a:off x="5715000" y="838200"/>
            <a:ext cx="1922002" cy="189807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2774" t="12595" r="14048"/>
          <a:stretch/>
        </p:blipFill>
        <p:spPr>
          <a:xfrm>
            <a:off x="5517681" y="3657600"/>
            <a:ext cx="2316639" cy="2403764"/>
          </a:xfrm>
          <a:prstGeom prst="rect">
            <a:avLst/>
          </a:prstGeom>
        </p:spPr>
      </p:pic>
    </p:spTree>
    <p:extLst>
      <p:ext uri="{BB962C8B-B14F-4D97-AF65-F5344CB8AC3E}">
        <p14:creationId xmlns:p14="http://schemas.microsoft.com/office/powerpoint/2010/main" val="466226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2273"/>
          <a:stretch/>
        </p:blipFill>
        <p:spPr>
          <a:xfrm>
            <a:off x="304800" y="177800"/>
            <a:ext cx="4648200" cy="63754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495" t="20486" r="24668" b="27747"/>
          <a:stretch/>
        </p:blipFill>
        <p:spPr>
          <a:xfrm>
            <a:off x="5105400" y="892563"/>
            <a:ext cx="3183081" cy="206538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3012" t="29955" r="19697" b="15120"/>
          <a:stretch/>
        </p:blipFill>
        <p:spPr>
          <a:xfrm>
            <a:off x="5105399" y="3917019"/>
            <a:ext cx="3183081" cy="2288662"/>
          </a:xfrm>
          <a:prstGeom prst="rect">
            <a:avLst/>
          </a:prstGeom>
        </p:spPr>
      </p:pic>
    </p:spTree>
    <p:extLst>
      <p:ext uri="{BB962C8B-B14F-4D97-AF65-F5344CB8AC3E}">
        <p14:creationId xmlns:p14="http://schemas.microsoft.com/office/powerpoint/2010/main" val="2986757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305800" cy="1143000"/>
          </a:xfrm>
        </p:spPr>
        <p:txBody>
          <a:bodyPr/>
          <a:lstStyle/>
          <a:p>
            <a:pPr algn="ctr"/>
            <a:r>
              <a:rPr lang="en-US" sz="3200" dirty="0" smtClean="0"/>
              <a:t>Prioritizing Leadership Characteristics &amp; Skills</a:t>
            </a:r>
            <a:endParaRPr lang="en-US" sz="3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66" y="1306160"/>
            <a:ext cx="325755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22401"/>
            <a:ext cx="3162300" cy="288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2941" y="4343400"/>
            <a:ext cx="399737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1654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1">
      <a:dk1>
        <a:srgbClr val="381750"/>
      </a:dk1>
      <a:lt1>
        <a:srgbClr val="FFFFFF"/>
      </a:lt1>
      <a:dk2>
        <a:srgbClr val="7030A0"/>
      </a:dk2>
      <a:lt2>
        <a:srgbClr val="DFDCB7"/>
      </a:lt2>
      <a:accent1>
        <a:srgbClr val="089A0F"/>
      </a:accent1>
      <a:accent2>
        <a:srgbClr val="089A0F"/>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1243</TotalTime>
  <Words>670</Words>
  <Application>Microsoft Office PowerPoint</Application>
  <PresentationFormat>On-screen Show (4:3)</PresentationFormat>
  <Paragraphs>102</Paragraphs>
  <Slides>25</Slides>
  <Notes>12</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25</vt:i4>
      </vt:variant>
    </vt:vector>
  </HeadingPairs>
  <TitlesOfParts>
    <vt:vector size="26" baseType="lpstr">
      <vt:lpstr>Adjacency</vt:lpstr>
      <vt:lpstr>     Self Advocate Leadership Training</vt:lpstr>
      <vt:lpstr>PowerPoint Presentation</vt:lpstr>
      <vt:lpstr>Ground Rules &amp; General Information</vt:lpstr>
      <vt:lpstr>Purpose of the Training </vt:lpstr>
      <vt:lpstr>Day 1: Overview of the Training</vt:lpstr>
      <vt:lpstr>What Does Leadership  Mean to You?</vt:lpstr>
      <vt:lpstr>PowerPoint Presentation</vt:lpstr>
      <vt:lpstr>PowerPoint Presentation</vt:lpstr>
      <vt:lpstr>Prioritizing Leadership Characteristics &amp; Skills</vt:lpstr>
      <vt:lpstr>PowerPoint Presentation</vt:lpstr>
      <vt:lpstr>PowerPoint Presentation</vt:lpstr>
      <vt:lpstr>PowerPoint Presentation</vt:lpstr>
      <vt:lpstr>Good Leaders are not….</vt:lpstr>
      <vt:lpstr>How Do We Become a Good Leader?</vt:lpstr>
      <vt:lpstr>Why Do We Partner?</vt:lpstr>
      <vt:lpstr>PowerPoint Presentation</vt:lpstr>
      <vt:lpstr>Mentoring</vt:lpstr>
      <vt:lpstr>PowerPoint Presentation</vt:lpstr>
      <vt:lpstr>Communication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 Advocate Leadership Training</dc:title>
  <dc:creator>Rose Ann</dc:creator>
  <cp:lastModifiedBy>SWI</cp:lastModifiedBy>
  <cp:revision>18</cp:revision>
  <cp:lastPrinted>2015-09-25T19:10:21Z</cp:lastPrinted>
  <dcterms:created xsi:type="dcterms:W3CDTF">2015-09-23T18:59:59Z</dcterms:created>
  <dcterms:modified xsi:type="dcterms:W3CDTF">2016-12-14T17:02:57Z</dcterms:modified>
</cp:coreProperties>
</file>