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59" r:id="rId5"/>
    <p:sldId id="260" r:id="rId6"/>
    <p:sldId id="294" r:id="rId7"/>
    <p:sldId id="283" r:id="rId8"/>
    <p:sldId id="300" r:id="rId9"/>
    <p:sldId id="290" r:id="rId10"/>
    <p:sldId id="291" r:id="rId11"/>
    <p:sldId id="292" r:id="rId12"/>
    <p:sldId id="267" r:id="rId13"/>
    <p:sldId id="295" r:id="rId14"/>
    <p:sldId id="269" r:id="rId15"/>
    <p:sldId id="268" r:id="rId16"/>
    <p:sldId id="270" r:id="rId17"/>
    <p:sldId id="271" r:id="rId18"/>
    <p:sldId id="272" r:id="rId19"/>
    <p:sldId id="298" r:id="rId20"/>
    <p:sldId id="299" r:id="rId21"/>
    <p:sldId id="273" r:id="rId22"/>
    <p:sldId id="296" r:id="rId23"/>
    <p:sldId id="297" r:id="rId24"/>
    <p:sldId id="27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0" d="100"/>
          <a:sy n="80" d="100"/>
        </p:scale>
        <p:origin x="1133" y="-58"/>
      </p:cViewPr>
      <p:guideLst>
        <p:guide orient="horz" pos="2160"/>
        <p:guide pos="2880"/>
      </p:guideLst>
    </p:cSldViewPr>
  </p:slideViewPr>
  <p:notesTextViewPr>
    <p:cViewPr>
      <p:scale>
        <a:sx n="1" d="1"/>
        <a:sy n="1" d="1"/>
      </p:scale>
      <p:origin x="0" y="0"/>
    </p:cViewPr>
  </p:notesTextViewPr>
  <p:sorterViewPr>
    <p:cViewPr>
      <p:scale>
        <a:sx n="100" d="100"/>
        <a:sy n="100" d="100"/>
      </p:scale>
      <p:origin x="0" y="26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2D77F8-7F17-4A3F-B636-F02F2EAB2DD4}" type="datetimeFigureOut">
              <a:rPr lang="en-US" smtClean="0"/>
              <a:t>10/7/2015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02F868-9A0C-45D3-AF20-2C0AD7621046}" type="slidenum">
              <a:rPr lang="en-US" smtClean="0"/>
              <a:t>‹#›</a:t>
            </a:fld>
            <a:endParaRPr lang="en-US"/>
          </a:p>
        </p:txBody>
      </p:sp>
    </p:spTree>
    <p:extLst>
      <p:ext uri="{BB962C8B-B14F-4D97-AF65-F5344CB8AC3E}">
        <p14:creationId xmlns:p14="http://schemas.microsoft.com/office/powerpoint/2010/main" val="127794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rPr>
              <a:t>Chaqueta</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D02A6C03-8B68-45C4-AFD0-28F39772D30D}" type="slidenum">
              <a:rPr lang="en-US" altLang="en-US" smtClean="0">
                <a:latin typeface="Arial" charset="0"/>
              </a:rPr>
              <a:pPr/>
              <a:t>3</a:t>
            </a:fld>
            <a:endParaRPr lang="en-US" altLang="en-US" smtClean="0">
              <a:latin typeface="Arial" charset="0"/>
            </a:endParaRPr>
          </a:p>
        </p:txBody>
      </p:sp>
    </p:spTree>
    <p:extLst>
      <p:ext uri="{BB962C8B-B14F-4D97-AF65-F5344CB8AC3E}">
        <p14:creationId xmlns:p14="http://schemas.microsoft.com/office/powerpoint/2010/main" val="964452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A04069F2-2F09-46BA-8C4A-99B5B5779B3A}" type="slidenum">
              <a:rPr lang="en-US" altLang="en-US" smtClean="0">
                <a:latin typeface="Arial" charset="0"/>
              </a:rPr>
              <a:pPr/>
              <a:t>15</a:t>
            </a:fld>
            <a:endParaRPr lang="en-US" altLang="en-US" smtClean="0">
              <a:latin typeface="Arial" charset="0"/>
            </a:endParaRPr>
          </a:p>
        </p:txBody>
      </p:sp>
    </p:spTree>
    <p:extLst>
      <p:ext uri="{BB962C8B-B14F-4D97-AF65-F5344CB8AC3E}">
        <p14:creationId xmlns:p14="http://schemas.microsoft.com/office/powerpoint/2010/main" val="2508556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1C17E679-2345-40E3-BB84-2ABC1DC2E016}" type="slidenum">
              <a:rPr lang="en-US" altLang="en-US" smtClean="0">
                <a:latin typeface="Arial" charset="0"/>
              </a:rPr>
              <a:pPr/>
              <a:t>16</a:t>
            </a:fld>
            <a:endParaRPr lang="en-US" altLang="en-US" smtClean="0">
              <a:latin typeface="Arial" charset="0"/>
            </a:endParaRPr>
          </a:p>
        </p:txBody>
      </p:sp>
    </p:spTree>
    <p:extLst>
      <p:ext uri="{BB962C8B-B14F-4D97-AF65-F5344CB8AC3E}">
        <p14:creationId xmlns:p14="http://schemas.microsoft.com/office/powerpoint/2010/main" val="532675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25405E84-0B1A-46F6-9C02-F8F6B819CE8E}" type="slidenum">
              <a:rPr lang="en-US" altLang="en-US" smtClean="0">
                <a:latin typeface="Arial" charset="0"/>
              </a:rPr>
              <a:pPr/>
              <a:t>17</a:t>
            </a:fld>
            <a:endParaRPr lang="en-US" altLang="en-US" smtClean="0">
              <a:latin typeface="Arial" charset="0"/>
            </a:endParaRPr>
          </a:p>
        </p:txBody>
      </p:sp>
    </p:spTree>
    <p:extLst>
      <p:ext uri="{BB962C8B-B14F-4D97-AF65-F5344CB8AC3E}">
        <p14:creationId xmlns:p14="http://schemas.microsoft.com/office/powerpoint/2010/main" val="3807658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rPr>
              <a:t>Chaqueta</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4CB46BB3-D4CF-48D6-AA83-A3CEE833B575}" type="slidenum">
              <a:rPr lang="en-US" altLang="en-US" smtClean="0">
                <a:latin typeface="Arial" charset="0"/>
              </a:rPr>
              <a:pPr/>
              <a:t>4</a:t>
            </a:fld>
            <a:endParaRPr lang="en-US" altLang="en-US" smtClean="0">
              <a:latin typeface="Arial" charset="0"/>
            </a:endParaRPr>
          </a:p>
        </p:txBody>
      </p:sp>
    </p:spTree>
    <p:extLst>
      <p:ext uri="{BB962C8B-B14F-4D97-AF65-F5344CB8AC3E}">
        <p14:creationId xmlns:p14="http://schemas.microsoft.com/office/powerpoint/2010/main" val="1561809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79E859F4-CFBA-4F05-AA4C-796A9C7DDECB}" type="slidenum">
              <a:rPr lang="en-US" altLang="en-US" smtClean="0">
                <a:latin typeface="Arial" charset="0"/>
              </a:rPr>
              <a:pPr/>
              <a:t>7</a:t>
            </a:fld>
            <a:endParaRPr lang="en-US" altLang="en-US" smtClean="0">
              <a:latin typeface="Arial" charset="0"/>
            </a:endParaRPr>
          </a:p>
        </p:txBody>
      </p:sp>
    </p:spTree>
    <p:extLst>
      <p:ext uri="{BB962C8B-B14F-4D97-AF65-F5344CB8AC3E}">
        <p14:creationId xmlns:p14="http://schemas.microsoft.com/office/powerpoint/2010/main" val="1039770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79E859F4-CFBA-4F05-AA4C-796A9C7DDECB}" type="slidenum">
              <a:rPr lang="en-US" altLang="en-US" smtClean="0">
                <a:latin typeface="Arial" charset="0"/>
              </a:rPr>
              <a:pPr/>
              <a:t>8</a:t>
            </a:fld>
            <a:endParaRPr lang="en-US" altLang="en-US" smtClean="0">
              <a:latin typeface="Arial" charset="0"/>
            </a:endParaRPr>
          </a:p>
        </p:txBody>
      </p:sp>
    </p:spTree>
    <p:extLst>
      <p:ext uri="{BB962C8B-B14F-4D97-AF65-F5344CB8AC3E}">
        <p14:creationId xmlns:p14="http://schemas.microsoft.com/office/powerpoint/2010/main" val="1039770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6F24B261-8660-494A-B0AF-95858E85B0C8}" type="slidenum">
              <a:rPr lang="en-US" altLang="en-US" smtClean="0">
                <a:latin typeface="Arial" charset="0"/>
              </a:rPr>
              <a:pPr/>
              <a:t>9</a:t>
            </a:fld>
            <a:endParaRPr lang="en-US" altLang="en-US" smtClean="0">
              <a:latin typeface="Arial" charset="0"/>
            </a:endParaRPr>
          </a:p>
        </p:txBody>
      </p:sp>
    </p:spTree>
    <p:extLst>
      <p:ext uri="{BB962C8B-B14F-4D97-AF65-F5344CB8AC3E}">
        <p14:creationId xmlns:p14="http://schemas.microsoft.com/office/powerpoint/2010/main" val="330987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6F24B261-8660-494A-B0AF-95858E85B0C8}" type="slidenum">
              <a:rPr lang="en-US" altLang="en-US" smtClean="0">
                <a:latin typeface="Arial" charset="0"/>
              </a:rPr>
              <a:pPr/>
              <a:t>10</a:t>
            </a:fld>
            <a:endParaRPr lang="en-US" altLang="en-US" smtClean="0">
              <a:latin typeface="Arial" charset="0"/>
            </a:endParaRPr>
          </a:p>
        </p:txBody>
      </p:sp>
    </p:spTree>
    <p:extLst>
      <p:ext uri="{BB962C8B-B14F-4D97-AF65-F5344CB8AC3E}">
        <p14:creationId xmlns:p14="http://schemas.microsoft.com/office/powerpoint/2010/main" val="330987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6F24B261-8660-494A-B0AF-95858E85B0C8}" type="slidenum">
              <a:rPr lang="en-US" altLang="en-US" smtClean="0">
                <a:latin typeface="Arial" charset="0"/>
              </a:rPr>
              <a:pPr/>
              <a:t>12</a:t>
            </a:fld>
            <a:endParaRPr lang="en-US" altLang="en-US" smtClean="0">
              <a:latin typeface="Arial" charset="0"/>
            </a:endParaRPr>
          </a:p>
        </p:txBody>
      </p:sp>
    </p:spTree>
    <p:extLst>
      <p:ext uri="{BB962C8B-B14F-4D97-AF65-F5344CB8AC3E}">
        <p14:creationId xmlns:p14="http://schemas.microsoft.com/office/powerpoint/2010/main" val="330987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112E4A0F-0044-4C58-9491-424EBB6A296D}" type="slidenum">
              <a:rPr lang="en-US" altLang="en-US" smtClean="0">
                <a:latin typeface="Arial" charset="0"/>
              </a:rPr>
              <a:pPr/>
              <a:t>13</a:t>
            </a:fld>
            <a:endParaRPr lang="en-US" altLang="en-US" smtClean="0">
              <a:latin typeface="Arial" charset="0"/>
            </a:endParaRPr>
          </a:p>
        </p:txBody>
      </p:sp>
    </p:spTree>
    <p:extLst>
      <p:ext uri="{BB962C8B-B14F-4D97-AF65-F5344CB8AC3E}">
        <p14:creationId xmlns:p14="http://schemas.microsoft.com/office/powerpoint/2010/main" val="3825020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112E4A0F-0044-4C58-9491-424EBB6A296D}" type="slidenum">
              <a:rPr lang="en-US" altLang="en-US" smtClean="0">
                <a:latin typeface="Arial" charset="0"/>
              </a:rPr>
              <a:pPr/>
              <a:t>14</a:t>
            </a:fld>
            <a:endParaRPr lang="en-US" altLang="en-US" smtClean="0">
              <a:latin typeface="Arial" charset="0"/>
            </a:endParaRPr>
          </a:p>
        </p:txBody>
      </p:sp>
    </p:spTree>
    <p:extLst>
      <p:ext uri="{BB962C8B-B14F-4D97-AF65-F5344CB8AC3E}">
        <p14:creationId xmlns:p14="http://schemas.microsoft.com/office/powerpoint/2010/main" val="3825020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solidFill>
            <a:schemeClr val="bg1"/>
          </a:solidFill>
        </p:spPr>
        <p:txBody>
          <a:bodyPr/>
          <a:lstStyle>
            <a:lvl1pPr marL="0" indent="0" algn="ctr">
              <a:buNone/>
              <a:defRPr b="1">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639EA847-98B6-4F62-9BBD-879CC205E0F2}" type="datetimeFigureOut">
              <a:rPr lang="en-US" smtClean="0"/>
              <a:t>10/7/2015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27BDAC-C917-4AA5-A47F-C681445B624A}" type="slidenum">
              <a:rPr lang="en-US" smtClean="0"/>
              <a:t>‹#›</a:t>
            </a:fld>
            <a:endParaRPr lang="en-US"/>
          </a:p>
        </p:txBody>
      </p:sp>
    </p:spTree>
    <p:extLst>
      <p:ext uri="{BB962C8B-B14F-4D97-AF65-F5344CB8AC3E}">
        <p14:creationId xmlns:p14="http://schemas.microsoft.com/office/powerpoint/2010/main" val="26260532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39EA847-98B6-4F62-9BBD-879CC205E0F2}" type="datetimeFigureOut">
              <a:rPr lang="en-US" smtClean="0"/>
              <a:t>10/7/2015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27BDAC-C917-4AA5-A47F-C681445B624A}" type="slidenum">
              <a:rPr lang="en-US" smtClean="0"/>
              <a:t>‹#›</a:t>
            </a:fld>
            <a:endParaRPr lang="en-US"/>
          </a:p>
        </p:txBody>
      </p:sp>
    </p:spTree>
    <p:extLst>
      <p:ext uri="{BB962C8B-B14F-4D97-AF65-F5344CB8AC3E}">
        <p14:creationId xmlns:p14="http://schemas.microsoft.com/office/powerpoint/2010/main" val="26565136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39EA847-98B6-4F62-9BBD-879CC205E0F2}" type="datetimeFigureOut">
              <a:rPr lang="en-US" smtClean="0"/>
              <a:t>10/7/2015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27BDAC-C917-4AA5-A47F-C681445B624A}" type="slidenum">
              <a:rPr lang="en-US" smtClean="0"/>
              <a:t>‹#›</a:t>
            </a:fld>
            <a:endParaRPr lang="en-US"/>
          </a:p>
        </p:txBody>
      </p:sp>
    </p:spTree>
    <p:extLst>
      <p:ext uri="{BB962C8B-B14F-4D97-AF65-F5344CB8AC3E}">
        <p14:creationId xmlns:p14="http://schemas.microsoft.com/office/powerpoint/2010/main" val="7932834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2F27BDAC-C917-4AA5-A47F-C681445B624A}" type="slidenum">
              <a:rPr lang="en-US" smtClean="0"/>
              <a:t>‹#›</a:t>
            </a:fld>
            <a:endParaRPr lang="en-US"/>
          </a:p>
        </p:txBody>
      </p:sp>
    </p:spTree>
    <p:extLst>
      <p:ext uri="{BB962C8B-B14F-4D97-AF65-F5344CB8AC3E}">
        <p14:creationId xmlns:p14="http://schemas.microsoft.com/office/powerpoint/2010/main" val="299440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solidFill>
            <a:schemeClr val="bg1"/>
          </a:solidFill>
        </p:spPr>
        <p:txBody>
          <a:bodyPr>
            <a:normAutofit/>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639EA847-98B6-4F62-9BBD-879CC205E0F2}" type="datetimeFigureOut">
              <a:rPr lang="en-US" smtClean="0"/>
              <a:t>10/7/2015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27BDAC-C917-4AA5-A47F-C681445B624A}" type="slidenum">
              <a:rPr lang="en-US" smtClean="0"/>
              <a:t>‹#›</a:t>
            </a:fld>
            <a:endParaRPr lang="en-US"/>
          </a:p>
        </p:txBody>
      </p:sp>
    </p:spTree>
    <p:extLst>
      <p:ext uri="{BB962C8B-B14F-4D97-AF65-F5344CB8AC3E}">
        <p14:creationId xmlns:p14="http://schemas.microsoft.com/office/powerpoint/2010/main" val="15558580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solidFill>
            <a:schemeClr val="bg1"/>
          </a:solidFill>
        </p:spPr>
        <p:txBody>
          <a:bodyPr anchor="b"/>
          <a:lstStyle>
            <a:lvl1pPr marL="0" indent="0">
              <a:buNone/>
              <a:defRPr sz="20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39EA847-98B6-4F62-9BBD-879CC205E0F2}" type="datetimeFigureOut">
              <a:rPr lang="en-US" smtClean="0"/>
              <a:t>10/7/2015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27BDAC-C917-4AA5-A47F-C681445B624A}" type="slidenum">
              <a:rPr lang="en-US" smtClean="0"/>
              <a:t>‹#›</a:t>
            </a:fld>
            <a:endParaRPr lang="en-US"/>
          </a:p>
        </p:txBody>
      </p:sp>
    </p:spTree>
    <p:extLst>
      <p:ext uri="{BB962C8B-B14F-4D97-AF65-F5344CB8AC3E}">
        <p14:creationId xmlns:p14="http://schemas.microsoft.com/office/powerpoint/2010/main" val="34522082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39EA847-98B6-4F62-9BBD-879CC205E0F2}" type="datetimeFigureOut">
              <a:rPr lang="en-US" smtClean="0"/>
              <a:t>10/7/2015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F27BDAC-C917-4AA5-A47F-C681445B624A}" type="slidenum">
              <a:rPr lang="en-US" smtClean="0"/>
              <a:t>‹#›</a:t>
            </a:fld>
            <a:endParaRPr lang="en-US"/>
          </a:p>
        </p:txBody>
      </p:sp>
    </p:spTree>
    <p:extLst>
      <p:ext uri="{BB962C8B-B14F-4D97-AF65-F5344CB8AC3E}">
        <p14:creationId xmlns:p14="http://schemas.microsoft.com/office/powerpoint/2010/main" val="12141835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39EA847-98B6-4F62-9BBD-879CC205E0F2}" type="datetimeFigureOut">
              <a:rPr lang="en-US" smtClean="0"/>
              <a:t>10/7/2015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2F27BDAC-C917-4AA5-A47F-C681445B624A}" type="slidenum">
              <a:rPr lang="en-US" smtClean="0"/>
              <a:t>‹#›</a:t>
            </a:fld>
            <a:endParaRPr lang="en-US"/>
          </a:p>
        </p:txBody>
      </p:sp>
    </p:spTree>
    <p:extLst>
      <p:ext uri="{BB962C8B-B14F-4D97-AF65-F5344CB8AC3E}">
        <p14:creationId xmlns:p14="http://schemas.microsoft.com/office/powerpoint/2010/main" val="108404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639EA847-98B6-4F62-9BBD-879CC205E0F2}" type="datetimeFigureOut">
              <a:rPr lang="en-US" smtClean="0"/>
              <a:t>10/7/2015</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2F27BDAC-C917-4AA5-A47F-C681445B624A}" type="slidenum">
              <a:rPr lang="en-US" smtClean="0"/>
              <a:t>‹#›</a:t>
            </a:fld>
            <a:endParaRPr lang="en-US"/>
          </a:p>
        </p:txBody>
      </p:sp>
    </p:spTree>
    <p:extLst>
      <p:ext uri="{BB962C8B-B14F-4D97-AF65-F5344CB8AC3E}">
        <p14:creationId xmlns:p14="http://schemas.microsoft.com/office/powerpoint/2010/main" val="38295251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39EA847-98B6-4F62-9BBD-879CC205E0F2}" type="datetimeFigureOut">
              <a:rPr lang="en-US" smtClean="0"/>
              <a:t>10/7/2015</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2F27BDAC-C917-4AA5-A47F-C681445B624A}" type="slidenum">
              <a:rPr lang="en-US" smtClean="0"/>
              <a:t>‹#›</a:t>
            </a:fld>
            <a:endParaRPr lang="en-US"/>
          </a:p>
        </p:txBody>
      </p:sp>
    </p:spTree>
    <p:extLst>
      <p:ext uri="{BB962C8B-B14F-4D97-AF65-F5344CB8AC3E}">
        <p14:creationId xmlns:p14="http://schemas.microsoft.com/office/powerpoint/2010/main" val="42183941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39EA847-98B6-4F62-9BBD-879CC205E0F2}" type="datetimeFigureOut">
              <a:rPr lang="en-US" smtClean="0"/>
              <a:t>10/7/2015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F27BDAC-C917-4AA5-A47F-C681445B624A}" type="slidenum">
              <a:rPr lang="en-US" smtClean="0"/>
              <a:t>‹#›</a:t>
            </a:fld>
            <a:endParaRPr lang="en-US"/>
          </a:p>
        </p:txBody>
      </p:sp>
    </p:spTree>
    <p:extLst>
      <p:ext uri="{BB962C8B-B14F-4D97-AF65-F5344CB8AC3E}">
        <p14:creationId xmlns:p14="http://schemas.microsoft.com/office/powerpoint/2010/main" val="6015257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solidFill>
            <a:schemeClr val="bg1"/>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39EA847-98B6-4F62-9BBD-879CC205E0F2}" type="datetimeFigureOut">
              <a:rPr lang="en-US" smtClean="0"/>
              <a:t>10/7/2015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F27BDAC-C917-4AA5-A47F-C681445B624A}" type="slidenum">
              <a:rPr lang="en-US" smtClean="0"/>
              <a:t>‹#›</a:t>
            </a:fld>
            <a:endParaRPr lang="en-US"/>
          </a:p>
        </p:txBody>
      </p:sp>
    </p:spTree>
    <p:extLst>
      <p:ext uri="{BB962C8B-B14F-4D97-AF65-F5344CB8AC3E}">
        <p14:creationId xmlns:p14="http://schemas.microsoft.com/office/powerpoint/2010/main" val="31019725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5D6D0"/>
            </a:gs>
            <a:gs pos="64999">
              <a:srgbClr val="F0EBD5"/>
            </a:gs>
            <a:gs pos="100000">
              <a:srgbClr val="002060"/>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solidFill>
            <a:schemeClr val="bg1"/>
          </a:solidFill>
          <a:ln w="76200">
            <a:solidFill>
              <a:schemeClr val="accent1"/>
            </a:solidFill>
            <a:miter lim="800000"/>
            <a:headEnd/>
            <a:tailEnd/>
          </a:ln>
        </p:spPr>
        <p:txBody>
          <a:bodyPr vert="horz" wrap="square" lIns="91440" tIns="9144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EA847-98B6-4F62-9BBD-879CC205E0F2}" type="datetimeFigureOut">
              <a:rPr lang="en-US" smtClean="0"/>
              <a:t>10/7/2015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7BDAC-C917-4AA5-A47F-C681445B624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1" fontAlgn="base" hangingPunct="1">
        <a:spcBef>
          <a:spcPct val="0"/>
        </a:spcBef>
        <a:spcAft>
          <a:spcPct val="0"/>
        </a:spcAft>
        <a:defRPr sz="3200" b="1" kern="1200">
          <a:solidFill>
            <a:schemeClr val="tx1"/>
          </a:solidFill>
          <a:latin typeface="+mj-lt"/>
          <a:ea typeface="+mj-ea"/>
          <a:cs typeface="+mj-cs"/>
        </a:defRPr>
      </a:lvl1pPr>
      <a:lvl2pPr algn="ctr" rtl="0" eaLnBrk="1" fontAlgn="base" hangingPunct="1">
        <a:spcBef>
          <a:spcPct val="0"/>
        </a:spcBef>
        <a:spcAft>
          <a:spcPct val="0"/>
        </a:spcAft>
        <a:defRPr sz="3200" b="1">
          <a:solidFill>
            <a:schemeClr val="tx1"/>
          </a:solidFill>
          <a:latin typeface="Arial" pitchFamily="34" charset="0"/>
        </a:defRPr>
      </a:lvl2pPr>
      <a:lvl3pPr algn="ctr" rtl="0" eaLnBrk="1" fontAlgn="base" hangingPunct="1">
        <a:spcBef>
          <a:spcPct val="0"/>
        </a:spcBef>
        <a:spcAft>
          <a:spcPct val="0"/>
        </a:spcAft>
        <a:defRPr sz="3200" b="1">
          <a:solidFill>
            <a:schemeClr val="tx1"/>
          </a:solidFill>
          <a:latin typeface="Arial" pitchFamily="34" charset="0"/>
        </a:defRPr>
      </a:lvl3pPr>
      <a:lvl4pPr algn="ctr" rtl="0" eaLnBrk="1" fontAlgn="base" hangingPunct="1">
        <a:spcBef>
          <a:spcPct val="0"/>
        </a:spcBef>
        <a:spcAft>
          <a:spcPct val="0"/>
        </a:spcAft>
        <a:defRPr sz="3200" b="1">
          <a:solidFill>
            <a:schemeClr val="tx1"/>
          </a:solidFill>
          <a:latin typeface="Arial" pitchFamily="34" charset="0"/>
        </a:defRPr>
      </a:lvl4pPr>
      <a:lvl5pPr algn="ctr" rtl="0" eaLnBrk="1" fontAlgn="base" hangingPunct="1">
        <a:spcBef>
          <a:spcPct val="0"/>
        </a:spcBef>
        <a:spcAft>
          <a:spcPct val="0"/>
        </a:spcAft>
        <a:defRPr sz="3200" b="1">
          <a:solidFill>
            <a:schemeClr val="tx1"/>
          </a:solidFill>
          <a:latin typeface="Arial" pitchFamily="34" charset="0"/>
        </a:defRPr>
      </a:lvl5pPr>
      <a:lvl6pPr marL="457200" algn="ctr" rtl="0" eaLnBrk="1" fontAlgn="base" hangingPunct="1">
        <a:spcBef>
          <a:spcPct val="0"/>
        </a:spcBef>
        <a:spcAft>
          <a:spcPct val="0"/>
        </a:spcAft>
        <a:defRPr sz="3200" b="1">
          <a:solidFill>
            <a:schemeClr val="tx1"/>
          </a:solidFill>
          <a:latin typeface="Arial" pitchFamily="34" charset="0"/>
        </a:defRPr>
      </a:lvl6pPr>
      <a:lvl7pPr marL="914400" algn="ctr" rtl="0" eaLnBrk="1" fontAlgn="base" hangingPunct="1">
        <a:spcBef>
          <a:spcPct val="0"/>
        </a:spcBef>
        <a:spcAft>
          <a:spcPct val="0"/>
        </a:spcAft>
        <a:defRPr sz="3200" b="1">
          <a:solidFill>
            <a:schemeClr val="tx1"/>
          </a:solidFill>
          <a:latin typeface="Arial" pitchFamily="34" charset="0"/>
        </a:defRPr>
      </a:lvl7pPr>
      <a:lvl8pPr marL="1371600" algn="ctr" rtl="0" eaLnBrk="1" fontAlgn="base" hangingPunct="1">
        <a:spcBef>
          <a:spcPct val="0"/>
        </a:spcBef>
        <a:spcAft>
          <a:spcPct val="0"/>
        </a:spcAft>
        <a:defRPr sz="3200" b="1">
          <a:solidFill>
            <a:schemeClr val="tx1"/>
          </a:solidFill>
          <a:latin typeface="Arial" pitchFamily="34" charset="0"/>
        </a:defRPr>
      </a:lvl8pPr>
      <a:lvl9pPr marL="1828800" algn="ctr" rtl="0" eaLnBrk="1" fontAlgn="base" hangingPunct="1">
        <a:spcBef>
          <a:spcPct val="0"/>
        </a:spcBef>
        <a:spcAft>
          <a:spcPct val="0"/>
        </a:spcAft>
        <a:defRPr sz="3200" b="1">
          <a:solidFill>
            <a:schemeClr val="tx1"/>
          </a:solidFill>
          <a:latin typeface="Arial" pitchFamily="34" charset="0"/>
        </a:defRPr>
      </a:lvl9pPr>
    </p:titleStyle>
    <p:bodyStyle>
      <a:lvl1pPr marL="342900" indent="-342900" algn="l" rtl="0" eaLnBrk="1" fontAlgn="base" hangingPunct="1">
        <a:spcBef>
          <a:spcPct val="20000"/>
        </a:spcBef>
        <a:spcAft>
          <a:spcPct val="0"/>
        </a:spcAft>
        <a:buFont typeface="Arial" charset="0"/>
        <a:buChar char="•"/>
        <a:defRPr sz="2800" kern="1200">
          <a:solidFill>
            <a:schemeClr val="tx1"/>
          </a:solidFill>
          <a:latin typeface="+mj-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j-lt"/>
          <a:ea typeface="+mn-ea"/>
          <a:cs typeface="+mn-cs"/>
        </a:defRPr>
      </a:lvl2pPr>
      <a:lvl3pPr marL="1143000" indent="-228600" algn="l" rtl="0" eaLnBrk="1" fontAlgn="base" hangingPunct="1">
        <a:spcBef>
          <a:spcPct val="20000"/>
        </a:spcBef>
        <a:spcAft>
          <a:spcPct val="0"/>
        </a:spcAft>
        <a:buFont typeface="Arial" charset="0"/>
        <a:buChar char="•"/>
        <a:defRPr sz="2600" kern="1200">
          <a:solidFill>
            <a:schemeClr val="tx1"/>
          </a:solidFill>
          <a:latin typeface="+mj-lt"/>
          <a:ea typeface="+mn-ea"/>
          <a:cs typeface="+mn-cs"/>
        </a:defRPr>
      </a:lvl3pPr>
      <a:lvl4pPr marL="1600200" indent="-228600" algn="l" rtl="0" eaLnBrk="1" fontAlgn="base" hangingPunct="1">
        <a:spcBef>
          <a:spcPct val="20000"/>
        </a:spcBef>
        <a:spcAft>
          <a:spcPct val="0"/>
        </a:spcAft>
        <a:buFont typeface="Arial" charset="0"/>
        <a:buChar char="–"/>
        <a:defRPr sz="2600" kern="1200">
          <a:solidFill>
            <a:schemeClr val="tx1"/>
          </a:solidFill>
          <a:latin typeface="+mj-lt"/>
          <a:ea typeface="+mn-ea"/>
          <a:cs typeface="+mn-cs"/>
        </a:defRPr>
      </a:lvl4pPr>
      <a:lvl5pPr marL="2057400" indent="-228600" algn="l" rtl="0" eaLnBrk="1" fontAlgn="base" hangingPunct="1">
        <a:spcBef>
          <a:spcPct val="20000"/>
        </a:spcBef>
        <a:spcAft>
          <a:spcPct val="0"/>
        </a:spcAft>
        <a:buFont typeface="Arial" charset="0"/>
        <a:buChar char="»"/>
        <a:defRPr sz="26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953000"/>
            <a:ext cx="6400800" cy="990600"/>
          </a:xfrm>
        </p:spPr>
        <p:txBody>
          <a:bodyPr/>
          <a:lstStyle/>
          <a:p>
            <a:r>
              <a:rPr lang="en-US" sz="4400" dirty="0" smtClean="0"/>
              <a:t>September 17, 2015</a:t>
            </a:r>
            <a:endParaRPr lang="en-US" sz="4400" dirty="0"/>
          </a:p>
        </p:txBody>
      </p:sp>
      <p:pic>
        <p:nvPicPr>
          <p:cNvPr id="4" name="Picture 2" descr="http://www.sabeusa.org/images/sabe_header_red.jpg"/>
          <p:cNvPicPr>
            <a:picLocks noChangeAspect="1" noChangeArrowheads="1"/>
          </p:cNvPicPr>
          <p:nvPr/>
        </p:nvPicPr>
        <p:blipFill>
          <a:blip r:embed="rId2">
            <a:extLst>
              <a:ext uri="{28A0092B-C50C-407E-A947-70E740481C1C}">
                <a14:useLocalDpi xmlns:a14="http://schemas.microsoft.com/office/drawing/2010/main" val="0"/>
              </a:ext>
            </a:extLst>
          </a:blip>
          <a:srcRect b="75383"/>
          <a:stretch>
            <a:fillRect/>
          </a:stretch>
        </p:blipFill>
        <p:spPr bwMode="auto">
          <a:xfrm>
            <a:off x="0" y="26988"/>
            <a:ext cx="914400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73225"/>
            <a:ext cx="6724649" cy="3138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2541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784225"/>
          </a:xfrm>
        </p:spPr>
        <p:txBody>
          <a:bodyPr/>
          <a:lstStyle/>
          <a:p>
            <a:pPr eaLnBrk="1" hangingPunct="1"/>
            <a:r>
              <a:rPr lang="en-US" altLang="en-US" dirty="0"/>
              <a:t>A</a:t>
            </a:r>
            <a:r>
              <a:rPr lang="en-US" altLang="en-US" dirty="0" smtClean="0"/>
              <a:t>RKANSAS</a:t>
            </a:r>
          </a:p>
        </p:txBody>
      </p:sp>
      <p:sp>
        <p:nvSpPr>
          <p:cNvPr id="18435" name="Content Placeholder 2"/>
          <p:cNvSpPr>
            <a:spLocks noGrp="1"/>
          </p:cNvSpPr>
          <p:nvPr>
            <p:ph idx="1"/>
          </p:nvPr>
        </p:nvSpPr>
        <p:spPr/>
        <p:txBody>
          <a:bodyPr/>
          <a:lstStyle/>
          <a:p>
            <a:pPr eaLnBrk="1" hangingPunct="1"/>
            <a:r>
              <a:rPr lang="en-US" altLang="en-US" dirty="0" smtClean="0">
                <a:latin typeface="Arial" charset="0"/>
                <a:cs typeface="Arial" charset="0"/>
              </a:rPr>
              <a:t>No update</a:t>
            </a:r>
          </a:p>
          <a:p>
            <a:pPr eaLnBrk="1" hangingPunct="1"/>
            <a:r>
              <a:rPr lang="en-US" altLang="en-US" dirty="0" smtClean="0">
                <a:latin typeface="Arial" charset="0"/>
                <a:cs typeface="Arial" charset="0"/>
              </a:rPr>
              <a:t>Planning for Technical Assistance visit by OCSS Team in the Fall, 2015</a:t>
            </a:r>
          </a:p>
        </p:txBody>
      </p:sp>
      <p:pic>
        <p:nvPicPr>
          <p:cNvPr id="5" name="Picture 10"/>
          <p:cNvPicPr>
            <a:picLocks noChangeAspect="1" noChangeArrowheads="1"/>
          </p:cNvPicPr>
          <p:nvPr/>
        </p:nvPicPr>
        <p:blipFill>
          <a:blip r:embed="rId3"/>
          <a:srcRect/>
          <a:stretch>
            <a:fillRect/>
          </a:stretch>
        </p:blipFill>
        <p:spPr bwMode="auto">
          <a:xfrm>
            <a:off x="6796520" y="152400"/>
            <a:ext cx="1353705" cy="1066800"/>
          </a:xfrm>
          <a:prstGeom prst="rect">
            <a:avLst/>
          </a:prstGeom>
          <a:noFill/>
          <a:ln w="9525">
            <a:noFill/>
            <a:miter lim="800000"/>
            <a:headEnd/>
            <a:tailEnd/>
          </a:ln>
        </p:spPr>
      </p:pic>
    </p:spTree>
    <p:extLst>
      <p:ext uri="{BB962C8B-B14F-4D97-AF65-F5344CB8AC3E}">
        <p14:creationId xmlns:p14="http://schemas.microsoft.com/office/powerpoint/2010/main" val="3179397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Working with a Coalition </a:t>
            </a:r>
          </a:p>
          <a:p>
            <a:r>
              <a:rPr lang="en-US" dirty="0" smtClean="0"/>
              <a:t>Talk about OCSS going to Tampa or Orlando, FL for a meeting</a:t>
            </a:r>
          </a:p>
          <a:p>
            <a:r>
              <a:rPr lang="en-US" dirty="0" smtClean="0"/>
              <a:t>Community Meeting Learn how to communicate with your doctor in Tampa</a:t>
            </a:r>
          </a:p>
          <a:p>
            <a:r>
              <a:rPr lang="en-US" dirty="0" smtClean="0"/>
              <a:t>Conference- had to change the dates</a:t>
            </a:r>
          </a:p>
          <a:p>
            <a:r>
              <a:rPr lang="en-US" dirty="0" smtClean="0"/>
              <a:t>Changed fiscal agent</a:t>
            </a:r>
          </a:p>
          <a:p>
            <a:pPr marL="0" indent="0">
              <a:buNone/>
            </a:pPr>
            <a:r>
              <a:rPr lang="en-US" dirty="0" smtClean="0"/>
              <a:t>GA-Arizona, </a:t>
            </a:r>
          </a:p>
          <a:p>
            <a:pPr marL="0" indent="0">
              <a:buNone/>
            </a:pPr>
            <a:r>
              <a:rPr lang="en-US" dirty="0" smtClean="0"/>
              <a:t>Organizing Webinar- Arizona</a:t>
            </a:r>
          </a:p>
          <a:p>
            <a:pPr marL="0" indent="0">
              <a:buNone/>
            </a:pPr>
            <a:r>
              <a:rPr lang="en-US" dirty="0" smtClean="0"/>
              <a:t>Vlog</a:t>
            </a:r>
          </a:p>
          <a:p>
            <a:r>
              <a:rPr lang="en-US" dirty="0" smtClean="0"/>
              <a:t>ADA and Self Advocacy</a:t>
            </a:r>
          </a:p>
          <a:p>
            <a:endParaRPr lang="en-US" dirty="0" smtClean="0"/>
          </a:p>
          <a:p>
            <a:endParaRPr lang="en-US" dirty="0"/>
          </a:p>
        </p:txBody>
      </p:sp>
      <p:pic>
        <p:nvPicPr>
          <p:cNvPr id="4" name="Picture 4"/>
          <p:cNvPicPr>
            <a:picLocks noChangeAspect="1" noChangeArrowheads="1"/>
          </p:cNvPicPr>
          <p:nvPr/>
        </p:nvPicPr>
        <p:blipFill>
          <a:blip r:embed="rId2"/>
          <a:srcRect/>
          <a:stretch>
            <a:fillRect/>
          </a:stretch>
        </p:blipFill>
        <p:spPr bwMode="auto">
          <a:xfrm>
            <a:off x="6781800" y="181768"/>
            <a:ext cx="1371600" cy="1054895"/>
          </a:xfrm>
          <a:prstGeom prst="rect">
            <a:avLst/>
          </a:prstGeom>
          <a:noFill/>
          <a:ln w="9525">
            <a:noFill/>
            <a:miter lim="800000"/>
            <a:headEnd/>
            <a:tailEnd/>
          </a:ln>
        </p:spPr>
      </p:pic>
    </p:spTree>
    <p:extLst>
      <p:ext uri="{BB962C8B-B14F-4D97-AF65-F5344CB8AC3E}">
        <p14:creationId xmlns:p14="http://schemas.microsoft.com/office/powerpoint/2010/main" val="2181160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784225"/>
          </a:xfrm>
        </p:spPr>
        <p:txBody>
          <a:bodyPr/>
          <a:lstStyle/>
          <a:p>
            <a:pPr eaLnBrk="1" hangingPunct="1"/>
            <a:r>
              <a:rPr lang="en-US" altLang="en-US" dirty="0" smtClean="0"/>
              <a:t>GEORGIA </a:t>
            </a:r>
          </a:p>
        </p:txBody>
      </p:sp>
      <p:sp>
        <p:nvSpPr>
          <p:cNvPr id="18435" name="Content Placeholder 2"/>
          <p:cNvSpPr>
            <a:spLocks noGrp="1"/>
          </p:cNvSpPr>
          <p:nvPr>
            <p:ph idx="1"/>
          </p:nvPr>
        </p:nvSpPr>
        <p:spPr/>
        <p:txBody>
          <a:bodyPr>
            <a:normAutofit fontScale="55000" lnSpcReduction="20000"/>
          </a:bodyPr>
          <a:lstStyle/>
          <a:p>
            <a:pPr eaLnBrk="1" hangingPunct="1"/>
            <a:r>
              <a:rPr lang="en-US" altLang="en-US" dirty="0" smtClean="0">
                <a:latin typeface="Arial" charset="0"/>
                <a:cs typeface="Arial" charset="0"/>
              </a:rPr>
              <a:t>Organization Webinar- 2 people</a:t>
            </a:r>
          </a:p>
          <a:p>
            <a:pPr eaLnBrk="1" hangingPunct="1"/>
            <a:r>
              <a:rPr lang="en-US" altLang="en-US" dirty="0" smtClean="0">
                <a:latin typeface="Arial" charset="0"/>
                <a:cs typeface="Arial" charset="0"/>
              </a:rPr>
              <a:t>Working w/ P&amp;A SAM project</a:t>
            </a:r>
          </a:p>
          <a:p>
            <a:pPr eaLnBrk="1" hangingPunct="1"/>
            <a:r>
              <a:rPr lang="en-US" altLang="en-US" dirty="0" smtClean="0">
                <a:latin typeface="Arial" charset="0"/>
                <a:cs typeface="Arial" charset="0"/>
              </a:rPr>
              <a:t>GA board had conference Aug  elected officers, Bernard President, had #   attended</a:t>
            </a:r>
          </a:p>
          <a:p>
            <a:pPr eaLnBrk="1" hangingPunct="1"/>
            <a:r>
              <a:rPr lang="en-US" altLang="en-US" dirty="0" smtClean="0">
                <a:latin typeface="Arial" charset="0"/>
                <a:cs typeface="Arial" charset="0"/>
              </a:rPr>
              <a:t>P&amp;A working on Voter experience and 2 poll accessibility survey, SD, marriage penalty, housing starting your own bus, buy in inclusion and community living, Employment First presentation, and accessing polls and voter education in nursing facilities, closing and ending songs used</a:t>
            </a:r>
          </a:p>
          <a:p>
            <a:pPr eaLnBrk="1" hangingPunct="1"/>
            <a:r>
              <a:rPr lang="en-US" altLang="en-US" dirty="0" smtClean="0">
                <a:latin typeface="Arial" charset="0"/>
                <a:cs typeface="Arial" charset="0"/>
              </a:rPr>
              <a:t>PF chapter advocated for transportation, Housing</a:t>
            </a:r>
          </a:p>
          <a:p>
            <a:pPr eaLnBrk="1" hangingPunct="1"/>
            <a:r>
              <a:rPr lang="en-US" altLang="en-US" dirty="0" smtClean="0">
                <a:latin typeface="Arial" charset="0"/>
                <a:cs typeface="Arial" charset="0"/>
              </a:rPr>
              <a:t>On TV, encouraging people to start bus, micro-enterprise (jewelry), how to have a good life, SD, Teresa C. alt for region and co-sponsored by PF of GA and P&amp;A</a:t>
            </a:r>
          </a:p>
          <a:p>
            <a:pPr eaLnBrk="1" hangingPunct="1"/>
            <a:r>
              <a:rPr lang="en-US" altLang="en-US" dirty="0" smtClean="0">
                <a:latin typeface="Arial" charset="0"/>
                <a:cs typeface="Arial" charset="0"/>
              </a:rPr>
              <a:t>GA cross disabilities</a:t>
            </a:r>
          </a:p>
          <a:p>
            <a:pPr eaLnBrk="1" hangingPunct="1"/>
            <a:r>
              <a:rPr lang="en-US" altLang="en-US" dirty="0" smtClean="0">
                <a:latin typeface="Arial" charset="0"/>
                <a:cs typeface="Arial" charset="0"/>
              </a:rPr>
              <a:t>PF congress, where people report what they are doing</a:t>
            </a:r>
          </a:p>
          <a:p>
            <a:pPr eaLnBrk="1" hangingPunct="1"/>
            <a:r>
              <a:rPr lang="en-US" altLang="en-US" dirty="0" smtClean="0">
                <a:latin typeface="Arial" charset="0"/>
                <a:cs typeface="Arial" charset="0"/>
              </a:rPr>
              <a:t>No dedicated funding, volunteering</a:t>
            </a:r>
          </a:p>
          <a:p>
            <a:pPr eaLnBrk="1" hangingPunct="1"/>
            <a:r>
              <a:rPr lang="en-US" altLang="en-US" dirty="0" smtClean="0">
                <a:latin typeface="Arial" charset="0"/>
                <a:cs typeface="Arial" charset="0"/>
              </a:rPr>
              <a:t>All chapters are doing SA project collaborating with DD Networks, making a difference in community, sidewalk project (getting sidewalks fixed), raise awareness, limited  </a:t>
            </a:r>
          </a:p>
          <a:p>
            <a:pPr eaLnBrk="1" hangingPunct="1"/>
            <a:r>
              <a:rPr lang="en-US" altLang="en-US" dirty="0" smtClean="0">
                <a:latin typeface="Arial" charset="0"/>
                <a:cs typeface="Arial" charset="0"/>
              </a:rPr>
              <a:t>Hot topic – marriage penalty</a:t>
            </a:r>
          </a:p>
        </p:txBody>
      </p:sp>
      <p:pic>
        <p:nvPicPr>
          <p:cNvPr id="18436" name="Content Placeholder 3"/>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52400"/>
            <a:ext cx="1219200" cy="1264920"/>
          </a:xfrm>
          <a:prstGeom prst="rect">
            <a:avLst/>
          </a:prstGeom>
          <a:solidFill>
            <a:schemeClr val="bg1"/>
          </a:solidFill>
          <a:ln w="76200">
            <a:solidFill>
              <a:schemeClr val="accent1"/>
            </a:solidFill>
            <a:miter lim="800000"/>
            <a:headEnd/>
            <a:tailEnd/>
          </a:ln>
        </p:spPr>
      </p:pic>
    </p:spTree>
    <p:extLst>
      <p:ext uri="{BB962C8B-B14F-4D97-AF65-F5344CB8AC3E}">
        <p14:creationId xmlns:p14="http://schemas.microsoft.com/office/powerpoint/2010/main" val="4230718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792162"/>
          </a:xfrm>
        </p:spPr>
        <p:txBody>
          <a:bodyPr/>
          <a:lstStyle/>
          <a:p>
            <a:pPr eaLnBrk="1" hangingPunct="1"/>
            <a:r>
              <a:rPr lang="en-US" altLang="en-US" dirty="0" smtClean="0"/>
              <a:t>MISSISSIPPI</a:t>
            </a:r>
          </a:p>
        </p:txBody>
      </p:sp>
      <p:sp>
        <p:nvSpPr>
          <p:cNvPr id="20483" name="Content Placeholder 2"/>
          <p:cNvSpPr>
            <a:spLocks noGrp="1"/>
          </p:cNvSpPr>
          <p:nvPr>
            <p:ph idx="1"/>
          </p:nvPr>
        </p:nvSpPr>
        <p:spPr/>
        <p:txBody>
          <a:bodyPr>
            <a:normAutofit fontScale="70000" lnSpcReduction="20000"/>
          </a:bodyPr>
          <a:lstStyle/>
          <a:p>
            <a:pPr marL="0" indent="0" eaLnBrk="1" hangingPunct="1">
              <a:buNone/>
            </a:pPr>
            <a:r>
              <a:rPr lang="en-US" dirty="0" smtClean="0"/>
              <a:t>Surveys: Have completed approximately 20 surveys. It is hoped that more will be collected at youth summit. </a:t>
            </a:r>
          </a:p>
          <a:p>
            <a:pPr marL="0" indent="0" eaLnBrk="1" hangingPunct="1">
              <a:buNone/>
            </a:pPr>
            <a:r>
              <a:rPr lang="en-US" dirty="0" smtClean="0"/>
              <a:t>Events-</a:t>
            </a:r>
          </a:p>
          <a:p>
            <a:pPr eaLnBrk="1" hangingPunct="1"/>
            <a:r>
              <a:rPr lang="en-US" dirty="0" smtClean="0"/>
              <a:t>Jerry works at University Institute UCEDD, AmeriCorps,, Project SEARCH, setup leadership (Bullying and recreation)</a:t>
            </a:r>
          </a:p>
          <a:p>
            <a:r>
              <a:rPr lang="en-US" dirty="0"/>
              <a:t>Cindy </a:t>
            </a:r>
            <a:r>
              <a:rPr lang="en-US" dirty="0" smtClean="0"/>
              <a:t>and Johnny </a:t>
            </a:r>
            <a:r>
              <a:rPr lang="en-US" dirty="0"/>
              <a:t>will </a:t>
            </a:r>
            <a:r>
              <a:rPr lang="en-US" dirty="0" smtClean="0"/>
              <a:t>be advisory members</a:t>
            </a:r>
          </a:p>
          <a:p>
            <a:r>
              <a:rPr lang="en-US" dirty="0" smtClean="0"/>
              <a:t>State SA team has met for the past 3 years, organizing and getting action plan done</a:t>
            </a:r>
          </a:p>
          <a:p>
            <a:r>
              <a:rPr lang="en-US" dirty="0" smtClean="0"/>
              <a:t>Working on youth(14-21) and adults(early 20-30s), 3 youth summits (SA, led by SA, breakout groups wot work on SA skills)  70 at 1</a:t>
            </a:r>
            <a:r>
              <a:rPr lang="en-US" baseline="30000" dirty="0" smtClean="0"/>
              <a:t>st</a:t>
            </a:r>
            <a:r>
              <a:rPr lang="en-US" dirty="0" smtClean="0"/>
              <a:t> one, hopefully 200 at other 2</a:t>
            </a:r>
          </a:p>
          <a:p>
            <a:r>
              <a:rPr lang="en-US" dirty="0" smtClean="0"/>
              <a:t>Mentoring Network, need assistance</a:t>
            </a:r>
          </a:p>
          <a:p>
            <a:pPr marL="0" indent="0">
              <a:buNone/>
            </a:pPr>
            <a:r>
              <a:rPr lang="en-US" dirty="0" smtClean="0"/>
              <a:t>VLOG</a:t>
            </a:r>
          </a:p>
          <a:p>
            <a:r>
              <a:rPr lang="en-US" dirty="0" smtClean="0"/>
              <a:t>What is SA to youth, share personal stories by youth</a:t>
            </a:r>
          </a:p>
          <a:p>
            <a:pPr marL="0" indent="0">
              <a:buNone/>
            </a:pPr>
            <a:r>
              <a:rPr lang="en-US" dirty="0" smtClean="0"/>
              <a:t>Hot Topics, working with youths</a:t>
            </a:r>
          </a:p>
          <a:p>
            <a:endParaRPr lang="en-US" dirty="0" smtClean="0"/>
          </a:p>
          <a:p>
            <a:pPr eaLnBrk="1" hangingPunct="1"/>
            <a:endParaRPr lang="en-US" dirty="0"/>
          </a:p>
        </p:txBody>
      </p:sp>
      <p:pic>
        <p:nvPicPr>
          <p:cNvPr id="1026" name="Picture 2" descr="http://cdn3.bigcommerce.com/s-wpr3db/products/809/images/1143/49922_50_States_Mississippi_Map__56965.1409948044.190.250.png?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1" y="228600"/>
            <a:ext cx="695554"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260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792162"/>
          </a:xfrm>
        </p:spPr>
        <p:txBody>
          <a:bodyPr/>
          <a:lstStyle/>
          <a:p>
            <a:pPr eaLnBrk="1" hangingPunct="1"/>
            <a:r>
              <a:rPr lang="en-US" altLang="en-US" dirty="0" smtClean="0"/>
              <a:t>NORTH CAROLINA </a:t>
            </a:r>
          </a:p>
        </p:txBody>
      </p:sp>
      <p:sp>
        <p:nvSpPr>
          <p:cNvPr id="20483" name="Content Placeholder 2"/>
          <p:cNvSpPr>
            <a:spLocks noGrp="1"/>
          </p:cNvSpPr>
          <p:nvPr>
            <p:ph idx="1"/>
          </p:nvPr>
        </p:nvSpPr>
        <p:spPr/>
        <p:txBody>
          <a:bodyPr>
            <a:normAutofit/>
          </a:bodyPr>
          <a:lstStyle/>
          <a:p>
            <a:pPr eaLnBrk="1" hangingPunct="1"/>
            <a:r>
              <a:rPr lang="en-US" dirty="0" smtClean="0"/>
              <a:t>No report</a:t>
            </a:r>
            <a:endParaRPr lang="en-US" dirty="0"/>
          </a:p>
        </p:txBody>
      </p:sp>
      <p:pic>
        <p:nvPicPr>
          <p:cNvPr id="20484" name="Content Placeholder 4"/>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7527" y="141937"/>
            <a:ext cx="914400" cy="1264920"/>
          </a:xfrm>
          <a:prstGeom prst="rect">
            <a:avLst/>
          </a:prstGeom>
          <a:solidFill>
            <a:schemeClr val="bg1"/>
          </a:solidFill>
          <a:ln w="76200">
            <a:solidFill>
              <a:schemeClr val="accent1"/>
            </a:solidFill>
            <a:miter lim="800000"/>
            <a:headEnd/>
            <a:tailEnd/>
          </a:ln>
        </p:spPr>
      </p:pic>
    </p:spTree>
    <p:extLst>
      <p:ext uri="{BB962C8B-B14F-4D97-AF65-F5344CB8AC3E}">
        <p14:creationId xmlns:p14="http://schemas.microsoft.com/office/powerpoint/2010/main" val="4193739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879475"/>
          </a:xfrm>
        </p:spPr>
        <p:txBody>
          <a:bodyPr/>
          <a:lstStyle/>
          <a:p>
            <a:pPr eaLnBrk="1" hangingPunct="1"/>
            <a:r>
              <a:rPr lang="en-US" altLang="en-US" dirty="0" smtClean="0"/>
              <a:t>OKLAHOMA </a:t>
            </a:r>
          </a:p>
        </p:txBody>
      </p:sp>
      <p:sp>
        <p:nvSpPr>
          <p:cNvPr id="19459" name="Content Placeholder 2"/>
          <p:cNvSpPr>
            <a:spLocks noGrp="1"/>
          </p:cNvSpPr>
          <p:nvPr>
            <p:ph idx="1"/>
          </p:nvPr>
        </p:nvSpPr>
        <p:spPr/>
        <p:txBody>
          <a:bodyPr>
            <a:normAutofit/>
          </a:bodyPr>
          <a:lstStyle/>
          <a:p>
            <a:pPr eaLnBrk="1" hangingPunct="1"/>
            <a:r>
              <a:rPr lang="en-US" altLang="en-US" dirty="0" smtClean="0">
                <a:latin typeface="Arial" charset="0"/>
                <a:cs typeface="Arial" charset="0"/>
              </a:rPr>
              <a:t>No Report</a:t>
            </a:r>
          </a:p>
        </p:txBody>
      </p:sp>
      <p:pic>
        <p:nvPicPr>
          <p:cNvPr id="19460" name="Content Placeholder 3"/>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228600"/>
            <a:ext cx="1676400" cy="1150620"/>
          </a:xfrm>
          <a:prstGeom prst="rect">
            <a:avLst/>
          </a:prstGeom>
          <a:solidFill>
            <a:schemeClr val="bg1"/>
          </a:solidFill>
          <a:ln w="76200">
            <a:solidFill>
              <a:schemeClr val="accent1"/>
            </a:solidFill>
            <a:miter lim="800000"/>
            <a:headEnd/>
            <a:tailEnd/>
          </a:ln>
        </p:spPr>
      </p:pic>
    </p:spTree>
    <p:extLst>
      <p:ext uri="{BB962C8B-B14F-4D97-AF65-F5344CB8AC3E}">
        <p14:creationId xmlns:p14="http://schemas.microsoft.com/office/powerpoint/2010/main" val="2179846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dirty="0" smtClean="0"/>
              <a:t>SOUTH CAROLINA</a:t>
            </a:r>
          </a:p>
        </p:txBody>
      </p:sp>
      <p:sp>
        <p:nvSpPr>
          <p:cNvPr id="21507" name="Content Placeholder 2"/>
          <p:cNvSpPr>
            <a:spLocks noGrp="1"/>
          </p:cNvSpPr>
          <p:nvPr>
            <p:ph idx="1"/>
          </p:nvPr>
        </p:nvSpPr>
        <p:spPr>
          <a:xfrm>
            <a:off x="457200" y="1447800"/>
            <a:ext cx="8534400" cy="5029200"/>
          </a:xfrm>
        </p:spPr>
        <p:txBody>
          <a:bodyPr>
            <a:normAutofit fontScale="55000" lnSpcReduction="20000"/>
          </a:bodyPr>
          <a:lstStyle/>
          <a:p>
            <a:pPr marL="0" indent="0">
              <a:buNone/>
            </a:pPr>
            <a:r>
              <a:rPr lang="en-US" b="1" dirty="0" smtClean="0"/>
              <a:t>Local or State Events</a:t>
            </a:r>
          </a:p>
          <a:p>
            <a:r>
              <a:rPr lang="en-US" dirty="0" smtClean="0"/>
              <a:t>IMPACT </a:t>
            </a:r>
            <a:r>
              <a:rPr lang="en-US" dirty="0"/>
              <a:t>celebrated their 10 year anniversary on August 13</a:t>
            </a:r>
            <a:r>
              <a:rPr lang="en-US" baseline="30000" dirty="0"/>
              <a:t>th</a:t>
            </a:r>
            <a:endParaRPr lang="en-US" sz="2400" dirty="0"/>
          </a:p>
          <a:p>
            <a:r>
              <a:rPr lang="en-US" dirty="0"/>
              <a:t>Impact participated in the </a:t>
            </a:r>
            <a:r>
              <a:rPr lang="en-US" dirty="0" smtClean="0"/>
              <a:t>Leadership </a:t>
            </a:r>
            <a:r>
              <a:rPr lang="en-US" dirty="0"/>
              <a:t>series (members can now train other advocates </a:t>
            </a:r>
            <a:endParaRPr lang="en-US" sz="2400" dirty="0"/>
          </a:p>
          <a:p>
            <a:r>
              <a:rPr lang="en-US" dirty="0" smtClean="0"/>
              <a:t>Voices </a:t>
            </a:r>
            <a:r>
              <a:rPr lang="en-US" dirty="0"/>
              <a:t>for PRIDE has been working on building self advocate networks.  The Executive Committee did an assembly program on reporting abuse and is planning another one on respect issues next week.  members of Voices for PRIDE also attended a SCDDSN Commission Meeting.  We will be starting a Leadership Series Class in October and then we are hoping to start one in the public school in Jan 2016.</a:t>
            </a:r>
            <a:endParaRPr lang="en-US" sz="2400" dirty="0"/>
          </a:p>
          <a:p>
            <a:r>
              <a:rPr lang="en-US" dirty="0"/>
              <a:t>Launch of our website coming soon</a:t>
            </a:r>
            <a:endParaRPr lang="en-US" sz="2400" dirty="0"/>
          </a:p>
          <a:p>
            <a:pPr marL="0" indent="0">
              <a:buNone/>
            </a:pPr>
            <a:r>
              <a:rPr lang="en-US" b="1" dirty="0"/>
              <a:t>Vlog Topics</a:t>
            </a:r>
            <a:endParaRPr lang="en-US" sz="2400" b="1" dirty="0"/>
          </a:p>
          <a:p>
            <a:r>
              <a:rPr lang="en-US" dirty="0"/>
              <a:t>Connie Coleman (OCSS representative and IMPACT member submitted a vlog on independent living</a:t>
            </a:r>
            <a:endParaRPr lang="en-US" sz="2400" dirty="0"/>
          </a:p>
          <a:p>
            <a:r>
              <a:rPr lang="en-US" dirty="0"/>
              <a:t> New grants obtained during the quarter</a:t>
            </a:r>
            <a:endParaRPr lang="en-US" sz="2400" dirty="0"/>
          </a:p>
          <a:p>
            <a:r>
              <a:rPr lang="en-US" dirty="0"/>
              <a:t>Some impact members will be working with the “Lets Talk grant sharing their stories about living life with a disability</a:t>
            </a:r>
            <a:endParaRPr lang="en-US" sz="2400" dirty="0"/>
          </a:p>
          <a:p>
            <a:r>
              <a:rPr lang="en-US" dirty="0"/>
              <a:t>IMPACT is awarding mini grants for organizations in the community, educators, and community members to host the IMPACT Leadership Training that members will be </a:t>
            </a:r>
            <a:r>
              <a:rPr lang="en-US" dirty="0" smtClean="0"/>
              <a:t>conducting.</a:t>
            </a:r>
            <a:endParaRPr lang="en-US" sz="2400" dirty="0"/>
          </a:p>
          <a:p>
            <a:pPr marL="0" indent="0">
              <a:buNone/>
            </a:pPr>
            <a:r>
              <a:rPr lang="en-US" b="1" dirty="0" smtClean="0"/>
              <a:t>New </a:t>
            </a:r>
            <a:r>
              <a:rPr lang="en-US" b="1" dirty="0"/>
              <a:t>work with Partners</a:t>
            </a:r>
          </a:p>
          <a:p>
            <a:pPr marL="0" indent="0">
              <a:buNone/>
            </a:pPr>
            <a:r>
              <a:rPr lang="en-US" dirty="0"/>
              <a:t>IMPACT will be planning DAD (Disability Advocacy Day) next year</a:t>
            </a:r>
          </a:p>
          <a:p>
            <a:pPr marL="0" indent="0">
              <a:buNone/>
            </a:pPr>
            <a:r>
              <a:rPr lang="en-US" b="1" dirty="0" smtClean="0"/>
              <a:t>Other </a:t>
            </a:r>
            <a:r>
              <a:rPr lang="en-US" b="1" dirty="0"/>
              <a:t>state plan activities that you are proud </a:t>
            </a:r>
            <a:r>
              <a:rPr lang="en-US" b="1" dirty="0" smtClean="0"/>
              <a:t>of</a:t>
            </a:r>
          </a:p>
          <a:p>
            <a:pPr marL="0" indent="0">
              <a:buNone/>
            </a:pPr>
            <a:r>
              <a:rPr lang="en-US" dirty="0" smtClean="0"/>
              <a:t>I </a:t>
            </a:r>
            <a:r>
              <a:rPr lang="en-US" dirty="0"/>
              <a:t>personally am proud that I will be able to utilize technology to attend future impact meetings and a lot of our new member from Marion Dillion now have </a:t>
            </a:r>
            <a:r>
              <a:rPr lang="en-US" dirty="0" smtClean="0"/>
              <a:t>jobs</a:t>
            </a:r>
            <a:endParaRPr lang="en-US" dirty="0"/>
          </a:p>
        </p:txBody>
      </p:sp>
      <p:pic>
        <p:nvPicPr>
          <p:cNvPr id="31748" name="Picture 13"/>
          <p:cNvPicPr>
            <a:picLocks noChangeAspect="1" noChangeArrowheads="1"/>
          </p:cNvPicPr>
          <p:nvPr/>
        </p:nvPicPr>
        <p:blipFill>
          <a:blip r:embed="rId3"/>
          <a:srcRect/>
          <a:stretch>
            <a:fillRect/>
          </a:stretch>
        </p:blipFill>
        <p:spPr bwMode="auto">
          <a:xfrm>
            <a:off x="7467599" y="381000"/>
            <a:ext cx="1219201" cy="1216890"/>
          </a:xfrm>
          <a:prstGeom prst="rect">
            <a:avLst/>
          </a:prstGeom>
          <a:noFill/>
          <a:ln w="57150">
            <a:solidFill>
              <a:schemeClr val="tx2">
                <a:lumMod val="75000"/>
              </a:schemeClr>
            </a:solidFill>
            <a:miter lim="800000"/>
            <a:headEnd/>
            <a:tailEnd/>
          </a:ln>
        </p:spPr>
      </p:pic>
    </p:spTree>
    <p:extLst>
      <p:ext uri="{BB962C8B-B14F-4D97-AF65-F5344CB8AC3E}">
        <p14:creationId xmlns:p14="http://schemas.microsoft.com/office/powerpoint/2010/main" val="2494252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229600" cy="715962"/>
          </a:xfrm>
        </p:spPr>
        <p:txBody>
          <a:bodyPr/>
          <a:lstStyle/>
          <a:p>
            <a:pPr eaLnBrk="1" hangingPunct="1"/>
            <a:r>
              <a:rPr lang="en-US" altLang="en-US" dirty="0" smtClean="0"/>
              <a:t>TENNESSEE </a:t>
            </a:r>
          </a:p>
        </p:txBody>
      </p:sp>
      <p:sp>
        <p:nvSpPr>
          <p:cNvPr id="22531" name="Content Placeholder 2"/>
          <p:cNvSpPr>
            <a:spLocks noGrp="1"/>
          </p:cNvSpPr>
          <p:nvPr>
            <p:ph idx="1"/>
          </p:nvPr>
        </p:nvSpPr>
        <p:spPr/>
        <p:txBody>
          <a:bodyPr>
            <a:normAutofit fontScale="62500" lnSpcReduction="20000"/>
          </a:bodyPr>
          <a:lstStyle/>
          <a:p>
            <a:r>
              <a:rPr lang="en-US" dirty="0"/>
              <a:t>Three focus group recruitment meetings were held, including one in middle Tennessee and two and West Tennessee. Three more in East Tennessee are being scheduled for next quarter.</a:t>
            </a:r>
          </a:p>
          <a:p>
            <a:r>
              <a:rPr lang="en-US" dirty="0"/>
              <a:t>1-3 people attended the webinar.</a:t>
            </a:r>
          </a:p>
          <a:p>
            <a:r>
              <a:rPr lang="en-US" dirty="0"/>
              <a:t>A new Nashville chapter was successfully started.</a:t>
            </a:r>
          </a:p>
          <a:p>
            <a:r>
              <a:rPr lang="en-US" dirty="0" err="1"/>
              <a:t>Lorri</a:t>
            </a:r>
            <a:r>
              <a:rPr lang="en-US" dirty="0"/>
              <a:t> went to court regarding the </a:t>
            </a:r>
            <a:r>
              <a:rPr lang="en-US" dirty="0" err="1"/>
              <a:t>Cloverbottom</a:t>
            </a:r>
            <a:r>
              <a:rPr lang="en-US" dirty="0"/>
              <a:t> case.</a:t>
            </a:r>
          </a:p>
          <a:p>
            <a:r>
              <a:rPr lang="en-US" dirty="0"/>
              <a:t>April (me) attended legislator training and preparation for meeting with my district's congressman. This is in partnership with the National Federation of the blind we are asking all of our congressmen to support the TIME Act, eliminating subminimum wages.</a:t>
            </a:r>
          </a:p>
          <a:p>
            <a:r>
              <a:rPr lang="en-US" dirty="0"/>
              <a:t>We have now acquired 158 likes on our Facebook page</a:t>
            </a:r>
            <a:r>
              <a:rPr lang="en-US" dirty="0" smtClean="0"/>
              <a:t>.</a:t>
            </a:r>
            <a:r>
              <a:rPr lang="en-US" dirty="0"/>
              <a:t/>
            </a:r>
            <a:br>
              <a:rPr lang="en-US" dirty="0"/>
            </a:br>
            <a:endParaRPr lang="en-US" dirty="0"/>
          </a:p>
          <a:p>
            <a:r>
              <a:rPr lang="en-US" dirty="0"/>
              <a:t>I will have more details, a couple more events, and dates &amp; names to give you and the report tomorrow. </a:t>
            </a:r>
            <a:br>
              <a:rPr lang="en-US" dirty="0"/>
            </a:br>
            <a:r>
              <a:rPr lang="en-US" dirty="0"/>
              <a:t>Take care and sorry about the phone issue. I really don't know what happened</a:t>
            </a:r>
            <a:r>
              <a:rPr lang="en-US" dirty="0" smtClean="0"/>
              <a:t>.</a:t>
            </a:r>
          </a:p>
        </p:txBody>
      </p:sp>
      <p:pic>
        <p:nvPicPr>
          <p:cNvPr id="32772" name="Picture 14"/>
          <p:cNvPicPr>
            <a:picLocks noChangeAspect="1" noChangeArrowheads="1"/>
          </p:cNvPicPr>
          <p:nvPr/>
        </p:nvPicPr>
        <p:blipFill>
          <a:blip r:embed="rId3"/>
          <a:srcRect/>
          <a:stretch>
            <a:fillRect/>
          </a:stretch>
        </p:blipFill>
        <p:spPr bwMode="auto">
          <a:xfrm>
            <a:off x="6934200" y="177800"/>
            <a:ext cx="1375410" cy="1222586"/>
          </a:xfrm>
          <a:prstGeom prst="rect">
            <a:avLst/>
          </a:prstGeom>
          <a:noFill/>
          <a:ln w="76200">
            <a:solidFill>
              <a:schemeClr val="tx2">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485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868362"/>
          </a:xfrm>
        </p:spPr>
        <p:txBody>
          <a:bodyPr/>
          <a:lstStyle/>
          <a:p>
            <a:r>
              <a:rPr lang="en-US" altLang="en-US" smtClean="0"/>
              <a:t>ANY QUESTIONS</a:t>
            </a:r>
          </a:p>
        </p:txBody>
      </p:sp>
      <p:pic>
        <p:nvPicPr>
          <p:cNvPr id="23555" name="Picture 6" descr="C:\Users\ADM01\AppData\Local\Microsoft\Windows\Temporary Internet Files\Content.IE5\FUE1ZU4H\MC900441498[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43200" y="2035175"/>
            <a:ext cx="3657600" cy="365601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241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dirty="0" smtClean="0"/>
              <a:t>Other Agenda Items</a:t>
            </a:r>
          </a:p>
        </p:txBody>
      </p:sp>
      <p:sp>
        <p:nvSpPr>
          <p:cNvPr id="7171" name="Content Placeholder 2"/>
          <p:cNvSpPr>
            <a:spLocks noGrp="1"/>
          </p:cNvSpPr>
          <p:nvPr>
            <p:ph idx="1"/>
          </p:nvPr>
        </p:nvSpPr>
        <p:spPr/>
        <p:txBody>
          <a:bodyPr>
            <a:normAutofit fontScale="85000" lnSpcReduction="20000"/>
          </a:bodyPr>
          <a:lstStyle/>
          <a:p>
            <a:pPr marL="0" indent="0">
              <a:buNone/>
            </a:pPr>
            <a:endParaRPr lang="en-US" altLang="en-US" dirty="0" smtClean="0"/>
          </a:p>
          <a:p>
            <a:r>
              <a:rPr lang="en-US" altLang="en-US" dirty="0" smtClean="0"/>
              <a:t>Provide </a:t>
            </a:r>
            <a:r>
              <a:rPr lang="en-US" altLang="en-US" dirty="0"/>
              <a:t>names of advisory members and allies who will attend Atlanta Meeting October 10-11, </a:t>
            </a:r>
            <a:r>
              <a:rPr lang="en-US" altLang="en-US" dirty="0" smtClean="0"/>
              <a:t>2015</a:t>
            </a:r>
          </a:p>
          <a:p>
            <a:pPr lvl="1"/>
            <a:r>
              <a:rPr lang="en-US" altLang="en-US" dirty="0" smtClean="0"/>
              <a:t>Alabama: Brittany Gore, Nikki Dawson, Brenda Doss, possibly George Neal and Darren Morris</a:t>
            </a:r>
          </a:p>
          <a:p>
            <a:pPr lvl="1"/>
            <a:r>
              <a:rPr lang="en-US" altLang="en-US" dirty="0" smtClean="0"/>
              <a:t>Arkansas: Eric Treat, Tom </a:t>
            </a:r>
            <a:r>
              <a:rPr lang="en-US" altLang="en-US" smtClean="0"/>
              <a:t>Masseau</a:t>
            </a:r>
            <a:r>
              <a:rPr lang="en-US" altLang="en-US" dirty="0" smtClean="0"/>
              <a:t>, David Deere</a:t>
            </a:r>
          </a:p>
          <a:p>
            <a:pPr lvl="1"/>
            <a:r>
              <a:rPr lang="en-US" altLang="en-US" dirty="0" smtClean="0"/>
              <a:t>Florida: Arizona Jenkins</a:t>
            </a:r>
          </a:p>
          <a:p>
            <a:pPr lvl="1"/>
            <a:r>
              <a:rPr lang="en-US" altLang="en-US" dirty="0" smtClean="0"/>
              <a:t>Georgia: Bernard Baker, Teresa Coleman, Cheri Mitchell</a:t>
            </a:r>
          </a:p>
          <a:p>
            <a:pPr lvl="1"/>
            <a:r>
              <a:rPr lang="en-US" altLang="en-US" dirty="0" smtClean="0"/>
              <a:t>Mississippi: Cindy Singletary, Johnny Courtney Taylor, Jerry Alliston</a:t>
            </a:r>
          </a:p>
          <a:p>
            <a:pPr lvl="1"/>
            <a:r>
              <a:rPr lang="en-US" altLang="en-US" dirty="0" smtClean="0"/>
              <a:t>North Carolina: David Taylor, Ellen Perry (by phone)</a:t>
            </a:r>
          </a:p>
          <a:p>
            <a:pPr lvl="1"/>
            <a:r>
              <a:rPr lang="en-US" altLang="en-US" dirty="0" smtClean="0"/>
              <a:t>Oklahoma: Nancy Ward, Dee Banta</a:t>
            </a:r>
          </a:p>
          <a:p>
            <a:pPr lvl="1"/>
            <a:r>
              <a:rPr lang="en-US" altLang="en-US" dirty="0" smtClean="0"/>
              <a:t>South Carolina: </a:t>
            </a:r>
            <a:r>
              <a:rPr lang="en-US" altLang="en-US" dirty="0" err="1" smtClean="0"/>
              <a:t>Chaqueta</a:t>
            </a:r>
            <a:r>
              <a:rPr lang="en-US" altLang="en-US" dirty="0" smtClean="0"/>
              <a:t> Stuckey and Ebony </a:t>
            </a:r>
            <a:r>
              <a:rPr lang="en-US" altLang="en-US" dirty="0" err="1" smtClean="0"/>
              <a:t>DeLoach</a:t>
            </a:r>
            <a:endParaRPr lang="en-US" altLang="en-US" dirty="0" smtClean="0"/>
          </a:p>
          <a:p>
            <a:pPr lvl="1"/>
            <a:r>
              <a:rPr lang="en-US" altLang="en-US" dirty="0" smtClean="0"/>
              <a:t>Tennessee: Bill Gage, Sam Gage, Gatha Logan, Carol </a:t>
            </a:r>
            <a:r>
              <a:rPr lang="en-US" altLang="en-US" dirty="0" err="1" smtClean="0"/>
              <a:t>Rabideau</a:t>
            </a:r>
            <a:endParaRPr lang="en-US" altLang="en-US" dirty="0" smtClean="0"/>
          </a:p>
          <a:p>
            <a:pPr lvl="1"/>
            <a:endParaRPr lang="en-US" altLang="en-US" dirty="0"/>
          </a:p>
        </p:txBody>
      </p:sp>
      <p:pic>
        <p:nvPicPr>
          <p:cNvPr id="2050" name="Picture 2" descr="C:\Users\ADM01\AppData\Local\Microsoft\Windows\Temporary Internet Files\Content.IE5\943LKUJ8\agend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04800"/>
            <a:ext cx="1257206" cy="92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298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4800" y="1752600"/>
            <a:ext cx="3352800" cy="4481513"/>
          </a:xfrm>
          <a:prstGeom prst="rect">
            <a:avLst/>
          </a:prstGeom>
        </p:spPr>
      </p:pic>
      <p:sp>
        <p:nvSpPr>
          <p:cNvPr id="6" name="Rectangular Callout 5"/>
          <p:cNvSpPr/>
          <p:nvPr/>
        </p:nvSpPr>
        <p:spPr>
          <a:xfrm>
            <a:off x="4267200" y="914400"/>
            <a:ext cx="4495800" cy="25146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8" descr="http://www.imagesbuddy.com/images/104/2013/08/hello-and-welcome.jpg"/>
          <p:cNvPicPr>
            <a:picLocks noChangeAspect="1" noChangeArrowheads="1"/>
          </p:cNvPicPr>
          <p:nvPr/>
        </p:nvPicPr>
        <p:blipFill>
          <a:blip r:embed="rId3">
            <a:extLst>
              <a:ext uri="{28A0092B-C50C-407E-A947-70E740481C1C}">
                <a14:useLocalDpi xmlns:a14="http://schemas.microsoft.com/office/drawing/2010/main" val="0"/>
              </a:ext>
            </a:extLst>
          </a:blip>
          <a:srcRect t="12332" b="13136"/>
          <a:stretch>
            <a:fillRect/>
          </a:stretch>
        </p:blipFill>
        <p:spPr bwMode="auto">
          <a:xfrm>
            <a:off x="4349750" y="726948"/>
            <a:ext cx="44323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9662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dirty="0" smtClean="0"/>
              <a:t>Other Agenda Items</a:t>
            </a:r>
          </a:p>
        </p:txBody>
      </p:sp>
      <p:sp>
        <p:nvSpPr>
          <p:cNvPr id="7171" name="Content Placeholder 2"/>
          <p:cNvSpPr>
            <a:spLocks noGrp="1"/>
          </p:cNvSpPr>
          <p:nvPr>
            <p:ph idx="1"/>
          </p:nvPr>
        </p:nvSpPr>
        <p:spPr/>
        <p:txBody>
          <a:bodyPr>
            <a:normAutofit/>
          </a:bodyPr>
          <a:lstStyle/>
          <a:p>
            <a:pPr marL="0" indent="0">
              <a:buNone/>
            </a:pPr>
            <a:endParaRPr lang="en-US" altLang="en-US" dirty="0" smtClean="0"/>
          </a:p>
          <a:p>
            <a:r>
              <a:rPr lang="en-US" altLang="en-US" dirty="0" smtClean="0"/>
              <a:t>Regional Project</a:t>
            </a:r>
          </a:p>
          <a:p>
            <a:pPr lvl="1"/>
            <a:r>
              <a:rPr lang="en-US" altLang="en-US" dirty="0"/>
              <a:t>Vlogs on </a:t>
            </a:r>
            <a:r>
              <a:rPr lang="en-US" altLang="en-US" dirty="0" smtClean="0"/>
              <a:t>Technology will be created that will compliment Technology Handbook</a:t>
            </a:r>
            <a:endParaRPr lang="en-US" altLang="en-US" dirty="0"/>
          </a:p>
          <a:p>
            <a:pPr lvl="1"/>
            <a:r>
              <a:rPr lang="en-US" altLang="en-US" dirty="0" smtClean="0"/>
              <a:t>This project will be a Partnership </a:t>
            </a:r>
            <a:r>
              <a:rPr lang="en-US" altLang="en-US" dirty="0"/>
              <a:t>with NEAT and </a:t>
            </a:r>
            <a:r>
              <a:rPr lang="en-US" altLang="en-US" dirty="0" smtClean="0"/>
              <a:t>SABE Voter project</a:t>
            </a:r>
          </a:p>
          <a:p>
            <a:r>
              <a:rPr lang="en-US" altLang="en-US" dirty="0" smtClean="0"/>
              <a:t>Contracts</a:t>
            </a:r>
          </a:p>
          <a:p>
            <a:pPr lvl="1"/>
            <a:r>
              <a:rPr lang="en-US" altLang="en-US" dirty="0" smtClean="0"/>
              <a:t>Will be sent to you before Advisory Meeting in October if possible</a:t>
            </a:r>
          </a:p>
          <a:p>
            <a:pPr lvl="1"/>
            <a:r>
              <a:rPr lang="en-US" altLang="en-US" dirty="0" smtClean="0"/>
              <a:t>Need to be returned asap</a:t>
            </a:r>
          </a:p>
          <a:p>
            <a:endParaRPr lang="en-US" altLang="en-US" dirty="0" smtClean="0"/>
          </a:p>
        </p:txBody>
      </p:sp>
      <p:pic>
        <p:nvPicPr>
          <p:cNvPr id="1026" name="Picture 2" descr="C:\Users\ADM01\AppData\Local\Microsoft\Windows\Temporary Internet Files\Content.IE5\943LKUJ8\agend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6462" y="5181600"/>
            <a:ext cx="1176924"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158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2"/>
          <p:cNvSpPr>
            <a:spLocks noGrp="1"/>
          </p:cNvSpPr>
          <p:nvPr>
            <p:ph type="body" idx="1"/>
          </p:nvPr>
        </p:nvSpPr>
        <p:spPr/>
        <p:txBody>
          <a:bodyPr/>
          <a:lstStyle/>
          <a:p>
            <a:r>
              <a:rPr lang="en-US" altLang="en-US" sz="4800" smtClean="0"/>
              <a:t>DATES TO REMEMBER</a:t>
            </a:r>
          </a:p>
        </p:txBody>
      </p:sp>
    </p:spTree>
    <p:extLst>
      <p:ext uri="{BB962C8B-B14F-4D97-AF65-F5344CB8AC3E}">
        <p14:creationId xmlns:p14="http://schemas.microsoft.com/office/powerpoint/2010/main" val="3738717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smtClean="0"/>
              <a:t>DATES TO REMEMBER</a:t>
            </a:r>
          </a:p>
        </p:txBody>
      </p:sp>
      <p:sp>
        <p:nvSpPr>
          <p:cNvPr id="25603" name="Content Placeholder 2"/>
          <p:cNvSpPr>
            <a:spLocks noGrp="1"/>
          </p:cNvSpPr>
          <p:nvPr>
            <p:ph idx="1"/>
          </p:nvPr>
        </p:nvSpPr>
        <p:spPr/>
        <p:txBody>
          <a:bodyPr>
            <a:normAutofit fontScale="92500" lnSpcReduction="10000"/>
          </a:bodyPr>
          <a:lstStyle/>
          <a:p>
            <a:pPr marL="457200" lvl="1" indent="0">
              <a:buNone/>
            </a:pPr>
            <a:r>
              <a:rPr lang="en-US" sz="3100" b="1" dirty="0" smtClean="0"/>
              <a:t>September </a:t>
            </a:r>
            <a:r>
              <a:rPr lang="en-US" sz="3100" b="1" dirty="0"/>
              <a:t>19 </a:t>
            </a:r>
            <a:r>
              <a:rPr lang="en-US" sz="3100" dirty="0"/>
              <a:t>Submit 4</a:t>
            </a:r>
            <a:r>
              <a:rPr lang="en-US" sz="3100" baseline="30000" dirty="0"/>
              <a:t>th</a:t>
            </a:r>
            <a:r>
              <a:rPr lang="en-US" sz="3100" dirty="0"/>
              <a:t> Quarter Invoice quarterly report on </a:t>
            </a:r>
            <a:r>
              <a:rPr lang="en-US" sz="3100" dirty="0" smtClean="0"/>
              <a:t>Plan</a:t>
            </a:r>
          </a:p>
          <a:p>
            <a:pPr marL="457200" lvl="1" indent="0">
              <a:buNone/>
            </a:pPr>
            <a:r>
              <a:rPr lang="en-US" sz="3100" b="1" dirty="0" smtClean="0"/>
              <a:t>October 10-11 </a:t>
            </a:r>
            <a:r>
              <a:rPr lang="en-US" sz="3100" dirty="0" smtClean="0"/>
              <a:t>Face to Face Meeting Decatur, Georgia: Topic: Sustaining our Regional TA Center: Developing our </a:t>
            </a:r>
            <a:r>
              <a:rPr lang="en-US" sz="3100" dirty="0"/>
              <a:t>s</a:t>
            </a:r>
            <a:r>
              <a:rPr lang="en-US" sz="3100" dirty="0" smtClean="0"/>
              <a:t>trategic Plan</a:t>
            </a:r>
            <a:endParaRPr lang="en-US" sz="3100" dirty="0"/>
          </a:p>
          <a:p>
            <a:pPr marL="457200" lvl="1" indent="0">
              <a:buNone/>
            </a:pPr>
            <a:r>
              <a:rPr lang="en-US" sz="3100" dirty="0" smtClean="0"/>
              <a:t>Our Hotel is the Courtyard Marriott. Meetings to be held at the Georgia Advocacy Office in Decatur.  Arrive by 2:00 on Saturday October 10th. Meeting begins at 3:00. We will finish by 3</a:t>
            </a:r>
            <a:r>
              <a:rPr lang="en-US" sz="3100" dirty="0" smtClean="0">
                <a:sym typeface="Wingdings" panose="05000000000000000000" pitchFamily="2" charset="2"/>
              </a:rPr>
              <a:t>:00 on Sunday October 11th. </a:t>
            </a:r>
            <a:endParaRPr lang="en-US" sz="3100" dirty="0"/>
          </a:p>
        </p:txBody>
      </p:sp>
      <p:pic>
        <p:nvPicPr>
          <p:cNvPr id="9220" name="Picture 4" descr="http://www.drk.sd23.bc.ca/About/Calendar/Documents/training.RedCalend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533400"/>
            <a:ext cx="1219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3563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8"/>
            <a:ext cx="8229600" cy="1477962"/>
          </a:xfrm>
        </p:spPr>
        <p:txBody>
          <a:bodyPr/>
          <a:lstStyle/>
          <a:p>
            <a:r>
              <a:rPr lang="en-US" altLang="en-US" dirty="0" smtClean="0"/>
              <a:t>Next OCSS Webinars</a:t>
            </a:r>
            <a:br>
              <a:rPr lang="en-US" altLang="en-US" dirty="0" smtClean="0"/>
            </a:br>
            <a:r>
              <a:rPr lang="en-US" altLang="en-US" dirty="0" smtClean="0"/>
              <a:t>3:30 p.m. EST</a:t>
            </a:r>
            <a:br>
              <a:rPr lang="en-US" altLang="en-US" dirty="0" smtClean="0"/>
            </a:br>
            <a:r>
              <a:rPr lang="en-US" altLang="en-US" dirty="0" smtClean="0"/>
              <a:t>2:30 p.m. CST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9441454"/>
              </p:ext>
            </p:extLst>
          </p:nvPr>
        </p:nvGraphicFramePr>
        <p:xfrm>
          <a:off x="457200" y="2057400"/>
          <a:ext cx="8229601" cy="1711200"/>
        </p:xfrm>
        <a:graphic>
          <a:graphicData uri="http://schemas.openxmlformats.org/drawingml/2006/table">
            <a:tbl>
              <a:tblPr firstRow="1" firstCol="1" bandRow="1">
                <a:tableStyleId>{72833802-FEF1-4C79-8D5D-14CF1EAF98D9}</a:tableStyleId>
              </a:tblPr>
              <a:tblGrid>
                <a:gridCol w="2819400"/>
                <a:gridCol w="5410201"/>
              </a:tblGrid>
              <a:tr h="430213">
                <a:tc>
                  <a:txBody>
                    <a:bodyPr/>
                    <a:lstStyle/>
                    <a:p>
                      <a:pPr marL="0" marR="0">
                        <a:lnSpc>
                          <a:spcPct val="115000"/>
                        </a:lnSpc>
                        <a:spcBef>
                          <a:spcPts val="0"/>
                        </a:spcBef>
                        <a:spcAft>
                          <a:spcPts val="1000"/>
                        </a:spcAft>
                      </a:pPr>
                      <a:r>
                        <a:rPr lang="en-US" sz="2400" dirty="0">
                          <a:effectLst/>
                          <a:latin typeface="+mj-lt"/>
                        </a:rPr>
                        <a:t>Webinar dates </a:t>
                      </a:r>
                      <a:endParaRPr lang="en-US" sz="2400" dirty="0">
                        <a:effectLst/>
                        <a:latin typeface="+mj-lt"/>
                        <a:ea typeface="Calibri"/>
                        <a:cs typeface="Times New Roman"/>
                      </a:endParaRPr>
                    </a:p>
                  </a:txBody>
                  <a:tcPr marL="69221" marR="69221" marT="9526" marB="0"/>
                </a:tc>
                <a:tc>
                  <a:txBody>
                    <a:bodyPr/>
                    <a:lstStyle/>
                    <a:p>
                      <a:pPr marL="0" marR="0">
                        <a:lnSpc>
                          <a:spcPct val="115000"/>
                        </a:lnSpc>
                        <a:spcBef>
                          <a:spcPts val="0"/>
                        </a:spcBef>
                        <a:spcAft>
                          <a:spcPts val="1000"/>
                        </a:spcAft>
                      </a:pPr>
                      <a:r>
                        <a:rPr lang="en-US" sz="2400" dirty="0">
                          <a:effectLst/>
                          <a:latin typeface="+mj-lt"/>
                        </a:rPr>
                        <a:t>Topic</a:t>
                      </a:r>
                      <a:endParaRPr lang="en-US" sz="2400" dirty="0">
                        <a:effectLst/>
                        <a:latin typeface="+mj-lt"/>
                        <a:ea typeface="Calibri"/>
                        <a:cs typeface="Times New Roman"/>
                      </a:endParaRPr>
                    </a:p>
                  </a:txBody>
                  <a:tcPr marL="69221" marR="69221" marT="9526" marB="0"/>
                </a:tc>
              </a:tr>
              <a:tr h="430213">
                <a:tc>
                  <a:txBody>
                    <a:bodyPr/>
                    <a:lstStyle/>
                    <a:p>
                      <a:pPr marL="0" marR="0">
                        <a:lnSpc>
                          <a:spcPct val="115000"/>
                        </a:lnSpc>
                        <a:spcBef>
                          <a:spcPts val="0"/>
                        </a:spcBef>
                        <a:spcAft>
                          <a:spcPts val="1000"/>
                        </a:spcAft>
                      </a:pPr>
                      <a:r>
                        <a:rPr lang="en-US" sz="2400" dirty="0" smtClean="0">
                          <a:effectLst/>
                          <a:latin typeface="+mj-lt"/>
                          <a:ea typeface="Calibri"/>
                          <a:cs typeface="Times New Roman"/>
                        </a:rPr>
                        <a:t>September 24, 2015</a:t>
                      </a:r>
                      <a:endParaRPr lang="en-US" sz="2400" dirty="0">
                        <a:effectLst/>
                        <a:latin typeface="+mj-lt"/>
                        <a:ea typeface="Calibri"/>
                        <a:cs typeface="Times New Roman"/>
                      </a:endParaRPr>
                    </a:p>
                  </a:txBody>
                  <a:tcPr marL="69221" marR="69221" marT="9526" marB="0"/>
                </a:tc>
                <a:tc>
                  <a:txBody>
                    <a:bodyPr/>
                    <a:lstStyle/>
                    <a:p>
                      <a:pPr marL="0" marR="0" lvl="1" indent="0" algn="l" defTabSz="914400" rtl="0" eaLnBrk="1" fontAlgn="auto" latinLnBrk="0" hangingPunct="1">
                        <a:lnSpc>
                          <a:spcPct val="115000"/>
                        </a:lnSpc>
                        <a:spcBef>
                          <a:spcPts val="0"/>
                        </a:spcBef>
                        <a:spcAft>
                          <a:spcPts val="1000"/>
                        </a:spcAft>
                        <a:buClrTx/>
                        <a:buSzTx/>
                        <a:buFontTx/>
                        <a:buNone/>
                        <a:tabLst/>
                        <a:defRPr/>
                      </a:pPr>
                      <a:r>
                        <a:rPr lang="en-US" sz="2400" b="1" dirty="0" smtClean="0">
                          <a:latin typeface="+mj-lt"/>
                        </a:rPr>
                        <a:t>Partnerships Outside of the Disability Community</a:t>
                      </a:r>
                    </a:p>
                  </a:txBody>
                  <a:tcPr marL="69221" marR="69221" marT="9526" marB="0"/>
                </a:tc>
              </a:tr>
              <a:tr h="430213">
                <a:tc>
                  <a:txBody>
                    <a:bodyPr/>
                    <a:lstStyle/>
                    <a:p>
                      <a:pPr marL="0" marR="0">
                        <a:lnSpc>
                          <a:spcPct val="115000"/>
                        </a:lnSpc>
                        <a:spcBef>
                          <a:spcPts val="0"/>
                        </a:spcBef>
                        <a:spcAft>
                          <a:spcPts val="1000"/>
                        </a:spcAft>
                      </a:pPr>
                      <a:r>
                        <a:rPr lang="en-US" sz="2400" dirty="0" smtClean="0">
                          <a:effectLst/>
                          <a:latin typeface="+mj-lt"/>
                          <a:ea typeface="Calibri"/>
                          <a:cs typeface="Times New Roman"/>
                        </a:rPr>
                        <a:t>October 22, 2015</a:t>
                      </a:r>
                      <a:endParaRPr lang="en-US" sz="2400" dirty="0">
                        <a:effectLst/>
                        <a:latin typeface="+mj-lt"/>
                        <a:ea typeface="Calibri"/>
                        <a:cs typeface="Times New Roman"/>
                      </a:endParaRPr>
                    </a:p>
                  </a:txBody>
                  <a:tcPr marL="69221" marR="69221" marT="9526" marB="0"/>
                </a:tc>
                <a:tc>
                  <a:txBody>
                    <a:bodyPr/>
                    <a:lstStyle/>
                    <a:p>
                      <a:pPr marL="0" marR="0" lvl="1" indent="0" algn="l" defTabSz="914400" rtl="0" eaLnBrk="1" fontAlgn="auto" latinLnBrk="0" hangingPunct="1">
                        <a:lnSpc>
                          <a:spcPct val="115000"/>
                        </a:lnSpc>
                        <a:spcBef>
                          <a:spcPts val="0"/>
                        </a:spcBef>
                        <a:spcAft>
                          <a:spcPts val="1000"/>
                        </a:spcAft>
                        <a:buClrTx/>
                        <a:buSzTx/>
                        <a:buFontTx/>
                        <a:buNone/>
                        <a:tabLst/>
                        <a:defRPr/>
                      </a:pPr>
                      <a:r>
                        <a:rPr lang="en-US" sz="2400" b="1" baseline="0" dirty="0" smtClean="0">
                          <a:latin typeface="+mj-lt"/>
                        </a:rPr>
                        <a:t>Closing Institutions in the South</a:t>
                      </a:r>
                      <a:endParaRPr lang="en-US" sz="2400" b="1" dirty="0" smtClean="0">
                        <a:latin typeface="+mj-lt"/>
                      </a:endParaRPr>
                    </a:p>
                  </a:txBody>
                  <a:tcPr marL="69221" marR="69221" marT="9526" marB="0"/>
                </a:tc>
              </a:tr>
            </a:tbl>
          </a:graphicData>
        </a:graphic>
      </p:graphicFrame>
      <p:pic>
        <p:nvPicPr>
          <p:cNvPr id="5" name="Picture 2" descr="http://blog.hublished.com/wp-content/uploads/2013/02/ur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004500"/>
            <a:ext cx="2133600" cy="576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454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792162"/>
          </a:xfrm>
        </p:spPr>
        <p:txBody>
          <a:bodyPr/>
          <a:lstStyle/>
          <a:p>
            <a:r>
              <a:rPr lang="en-US" altLang="en-US" smtClean="0"/>
              <a:t>THANK YOU!</a:t>
            </a:r>
          </a:p>
        </p:txBody>
      </p:sp>
      <p:sp>
        <p:nvSpPr>
          <p:cNvPr id="28675" name="TextBox 6"/>
          <p:cNvSpPr txBox="1">
            <a:spLocks noChangeArrowheads="1"/>
          </p:cNvSpPr>
          <p:nvPr/>
        </p:nvSpPr>
        <p:spPr bwMode="auto">
          <a:xfrm>
            <a:off x="1143000" y="5410200"/>
            <a:ext cx="701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a:solidFill>
                  <a:schemeClr val="tx1"/>
                </a:solidFill>
                <a:latin typeface="Arial" charset="0"/>
              </a:defRPr>
            </a:lvl1pPr>
            <a:lvl2pPr marL="742950" indent="-285750">
              <a:spcBef>
                <a:spcPct val="20000"/>
              </a:spcBef>
              <a:buFont typeface="Arial" charset="0"/>
              <a:buChar char="–"/>
              <a:defRPr sz="2600">
                <a:solidFill>
                  <a:schemeClr val="tx1"/>
                </a:solidFill>
                <a:latin typeface="Arial" charset="0"/>
              </a:defRPr>
            </a:lvl2pPr>
            <a:lvl3pPr marL="1143000" indent="-228600">
              <a:spcBef>
                <a:spcPct val="20000"/>
              </a:spcBef>
              <a:buFont typeface="Arial" charset="0"/>
              <a:buChar char="•"/>
              <a:defRPr sz="2600">
                <a:solidFill>
                  <a:schemeClr val="tx1"/>
                </a:solidFill>
                <a:latin typeface="Arial" charset="0"/>
              </a:defRPr>
            </a:lvl3pPr>
            <a:lvl4pPr marL="1600200" indent="-228600">
              <a:spcBef>
                <a:spcPct val="20000"/>
              </a:spcBef>
              <a:buFont typeface="Arial" charset="0"/>
              <a:buChar char="–"/>
              <a:defRPr sz="2600">
                <a:solidFill>
                  <a:schemeClr val="tx1"/>
                </a:solidFill>
                <a:latin typeface="Arial" charset="0"/>
              </a:defRPr>
            </a:lvl4pPr>
            <a:lvl5pPr marL="2057400" indent="-228600">
              <a:spcBef>
                <a:spcPct val="20000"/>
              </a:spcBef>
              <a:buFont typeface="Arial" charset="0"/>
              <a:buChar char="»"/>
              <a:defRPr sz="2600">
                <a:solidFill>
                  <a:schemeClr val="tx1"/>
                </a:solidFill>
                <a:latin typeface="Arial" charset="0"/>
              </a:defRPr>
            </a:lvl5pPr>
            <a:lvl6pPr marL="2514600" indent="-228600" eaLnBrk="0" fontAlgn="base" hangingPunct="0">
              <a:spcBef>
                <a:spcPct val="20000"/>
              </a:spcBef>
              <a:spcAft>
                <a:spcPct val="0"/>
              </a:spcAft>
              <a:buFont typeface="Arial" charset="0"/>
              <a:buChar char="»"/>
              <a:defRPr sz="2600">
                <a:solidFill>
                  <a:schemeClr val="tx1"/>
                </a:solidFill>
                <a:latin typeface="Arial" charset="0"/>
              </a:defRPr>
            </a:lvl6pPr>
            <a:lvl7pPr marL="2971800" indent="-228600" eaLnBrk="0" fontAlgn="base" hangingPunct="0">
              <a:spcBef>
                <a:spcPct val="20000"/>
              </a:spcBef>
              <a:spcAft>
                <a:spcPct val="0"/>
              </a:spcAft>
              <a:buFont typeface="Arial" charset="0"/>
              <a:buChar char="»"/>
              <a:defRPr sz="2600">
                <a:solidFill>
                  <a:schemeClr val="tx1"/>
                </a:solidFill>
                <a:latin typeface="Arial" charset="0"/>
              </a:defRPr>
            </a:lvl7pPr>
            <a:lvl8pPr marL="3429000" indent="-228600" eaLnBrk="0" fontAlgn="base" hangingPunct="0">
              <a:spcBef>
                <a:spcPct val="20000"/>
              </a:spcBef>
              <a:spcAft>
                <a:spcPct val="0"/>
              </a:spcAft>
              <a:buFont typeface="Arial" charset="0"/>
              <a:buChar char="»"/>
              <a:defRPr sz="2600">
                <a:solidFill>
                  <a:schemeClr val="tx1"/>
                </a:solidFill>
                <a:latin typeface="Arial" charset="0"/>
              </a:defRPr>
            </a:lvl8pPr>
            <a:lvl9pPr marL="3886200" indent="-228600" eaLnBrk="0" fontAlgn="base" hangingPunct="0">
              <a:spcBef>
                <a:spcPct val="20000"/>
              </a:spcBef>
              <a:spcAft>
                <a:spcPct val="0"/>
              </a:spcAft>
              <a:buFont typeface="Arial" charset="0"/>
              <a:buChar char="»"/>
              <a:defRPr sz="2600">
                <a:solidFill>
                  <a:schemeClr val="tx1"/>
                </a:solidFill>
                <a:latin typeface="Arial" charset="0"/>
              </a:defRPr>
            </a:lvl9pPr>
          </a:lstStyle>
          <a:p>
            <a:pPr>
              <a:spcBef>
                <a:spcPct val="0"/>
              </a:spcBef>
              <a:buFontTx/>
              <a:buNone/>
            </a:pPr>
            <a:r>
              <a:rPr lang="en-US" altLang="en-US" sz="1800">
                <a:latin typeface="Tahoma" pitchFamily="34" charset="0"/>
              </a:rPr>
              <a:t>Regional Self Advocacy Technical Assistance Center Funded by the Administration on Developmental Disabilities</a:t>
            </a:r>
          </a:p>
        </p:txBody>
      </p:sp>
      <p:pic>
        <p:nvPicPr>
          <p:cNvPr id="28678" name="Picture 10" descr="https://fbcdn-sphotos-b-a.akamaihd.net/hphotos-ak-xfp1/t1.0-9/10172646_10203123000668401_7790735948381572159_n.jpg"/>
          <p:cNvPicPr>
            <a:picLocks noChangeAspect="1" noChangeArrowheads="1"/>
          </p:cNvPicPr>
          <p:nvPr/>
        </p:nvPicPr>
        <p:blipFill>
          <a:blip r:embed="rId2">
            <a:extLst>
              <a:ext uri="{28A0092B-C50C-407E-A947-70E740481C1C}">
                <a14:useLocalDpi xmlns:a14="http://schemas.microsoft.com/office/drawing/2010/main" val="0"/>
              </a:ext>
            </a:extLst>
          </a:blip>
          <a:srcRect l="55000" t="22240" b="15417"/>
          <a:stretch>
            <a:fillRect/>
          </a:stretch>
        </p:blipFill>
        <p:spPr bwMode="auto">
          <a:xfrm>
            <a:off x="1830661" y="2989263"/>
            <a:ext cx="14319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11700"/>
          <a:stretch>
            <a:fillRect/>
          </a:stretch>
        </p:blipFill>
        <p:spPr bwMode="auto">
          <a:xfrm>
            <a:off x="6477000" y="3008313"/>
            <a:ext cx="13335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8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9338" y="3008313"/>
            <a:ext cx="1636712"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8736" t="14027"/>
          <a:stretch/>
        </p:blipFill>
        <p:spPr>
          <a:xfrm>
            <a:off x="3262586" y="3008313"/>
            <a:ext cx="1569858" cy="2232211"/>
          </a:xfrm>
          <a:prstGeom prst="rect">
            <a:avLst/>
          </a:prstGeom>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36919" y="846773"/>
            <a:ext cx="4591049" cy="2142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316304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715962"/>
          </a:xfrm>
        </p:spPr>
        <p:txBody>
          <a:bodyPr/>
          <a:lstStyle/>
          <a:p>
            <a:pPr eaLnBrk="1" hangingPunct="1"/>
            <a:r>
              <a:rPr lang="en-US" altLang="en-US" smtClean="0"/>
              <a:t>WELCOME</a:t>
            </a:r>
          </a:p>
        </p:txBody>
      </p:sp>
      <p:sp>
        <p:nvSpPr>
          <p:cNvPr id="3" name="Content Placeholder 2"/>
          <p:cNvSpPr>
            <a:spLocks noGrp="1"/>
          </p:cNvSpPr>
          <p:nvPr>
            <p:ph idx="1"/>
          </p:nvPr>
        </p:nvSpPr>
        <p:spPr>
          <a:xfrm>
            <a:off x="457200" y="1295400"/>
            <a:ext cx="5638800" cy="4830763"/>
          </a:xfrm>
        </p:spPr>
        <p:txBody>
          <a:bodyPr>
            <a:normAutofit lnSpcReduction="10000"/>
          </a:bodyPr>
          <a:lstStyle/>
          <a:p>
            <a:pPr marL="0" indent="0" eaLnBrk="1" hangingPunct="1">
              <a:buFont typeface="Arial" pitchFamily="34" charset="0"/>
              <a:buNone/>
              <a:defRPr/>
            </a:pPr>
            <a:r>
              <a:rPr lang="en-US" dirty="0" smtClean="0"/>
              <a:t>Reminders: </a:t>
            </a:r>
          </a:p>
          <a:p>
            <a:pPr eaLnBrk="1" hangingPunct="1">
              <a:buFont typeface="Arial" pitchFamily="34" charset="0"/>
              <a:buChar char="•"/>
              <a:defRPr/>
            </a:pPr>
            <a:r>
              <a:rPr lang="en-US" dirty="0" smtClean="0"/>
              <a:t>Please mute your device once you join the call</a:t>
            </a:r>
          </a:p>
          <a:p>
            <a:pPr eaLnBrk="1" hangingPunct="1">
              <a:buFont typeface="Arial" pitchFamily="34" charset="0"/>
              <a:buChar char="•"/>
              <a:defRPr/>
            </a:pPr>
            <a:endParaRPr lang="en-US" dirty="0" smtClean="0"/>
          </a:p>
          <a:p>
            <a:pPr eaLnBrk="1" hangingPunct="1">
              <a:buFont typeface="Arial" pitchFamily="34" charset="0"/>
              <a:buChar char="•"/>
              <a:defRPr/>
            </a:pPr>
            <a:r>
              <a:rPr lang="en-US" dirty="0" smtClean="0"/>
              <a:t>Remember to raise your hands for questions or write a message in text box</a:t>
            </a:r>
          </a:p>
          <a:p>
            <a:pPr eaLnBrk="1" hangingPunct="1">
              <a:buFont typeface="Arial" pitchFamily="34" charset="0"/>
              <a:buChar char="•"/>
              <a:defRPr/>
            </a:pPr>
            <a:endParaRPr lang="en-US" dirty="0" smtClean="0"/>
          </a:p>
          <a:p>
            <a:pPr eaLnBrk="1" hangingPunct="1">
              <a:buFont typeface="Arial" pitchFamily="34" charset="0"/>
              <a:buChar char="•"/>
              <a:defRPr/>
            </a:pPr>
            <a:r>
              <a:rPr lang="en-US" dirty="0" smtClean="0"/>
              <a:t>We will give everyone a chance to ask questions at the end of the presentation</a:t>
            </a:r>
          </a:p>
        </p:txBody>
      </p:sp>
      <p:pic>
        <p:nvPicPr>
          <p:cNvPr id="28676" name="Picture 4" descr="https://d2r1vs3d9006ap.cloudfront.net/s3_images/917129/goto-meeting-interface-minimized_inline.png?13721100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1295400"/>
            <a:ext cx="2859281"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465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792162"/>
          </a:xfrm>
        </p:spPr>
        <p:txBody>
          <a:bodyPr/>
          <a:lstStyle/>
          <a:p>
            <a:pPr eaLnBrk="1" hangingPunct="1"/>
            <a:r>
              <a:rPr lang="en-US" altLang="en-US" smtClean="0"/>
              <a:t>WELCOME</a:t>
            </a:r>
          </a:p>
        </p:txBody>
      </p:sp>
      <p:sp>
        <p:nvSpPr>
          <p:cNvPr id="3" name="Content Placeholder 2"/>
          <p:cNvSpPr>
            <a:spLocks noGrp="1"/>
          </p:cNvSpPr>
          <p:nvPr>
            <p:ph idx="1"/>
          </p:nvPr>
        </p:nvSpPr>
        <p:spPr>
          <a:xfrm>
            <a:off x="457200" y="1219200"/>
            <a:ext cx="8001000" cy="4906963"/>
          </a:xfrm>
        </p:spPr>
        <p:txBody>
          <a:bodyPr/>
          <a:lstStyle/>
          <a:p>
            <a:pPr marL="0" indent="0" eaLnBrk="1" hangingPunct="1">
              <a:buFont typeface="Arial" pitchFamily="34" charset="0"/>
              <a:buNone/>
              <a:defRPr/>
            </a:pPr>
            <a:r>
              <a:rPr lang="en-US" dirty="0" smtClean="0"/>
              <a:t>Reminders: </a:t>
            </a:r>
          </a:p>
          <a:p>
            <a:pPr eaLnBrk="1" hangingPunct="1">
              <a:buFont typeface="Arial" pitchFamily="34" charset="0"/>
              <a:buChar char="•"/>
              <a:defRPr/>
            </a:pPr>
            <a:r>
              <a:rPr lang="en-US" dirty="0" smtClean="0"/>
              <a:t>If you are using more than one device for this meeting, please do not place next to each other, to reduce echoing or feedback.</a:t>
            </a:r>
          </a:p>
          <a:p>
            <a:pPr eaLnBrk="1" hangingPunct="1">
              <a:buFont typeface="Arial" pitchFamily="34" charset="0"/>
              <a:buChar char="•"/>
              <a:defRPr/>
            </a:pPr>
            <a:r>
              <a:rPr lang="en-US" dirty="0" smtClean="0"/>
              <a:t>Make sure your speakers are turned on.</a:t>
            </a:r>
          </a:p>
          <a:p>
            <a:pPr marL="0" indent="0" eaLnBrk="1" hangingPunct="1">
              <a:buFont typeface="Arial" pitchFamily="34" charset="0"/>
              <a:buNone/>
              <a:defRPr/>
            </a:pPr>
            <a:endParaRPr lang="en-US" dirty="0"/>
          </a:p>
          <a:p>
            <a:pPr eaLnBrk="1" hangingPunct="1">
              <a:buFont typeface="Arial" pitchFamily="34" charset="0"/>
              <a:buChar char="•"/>
              <a:defRPr/>
            </a:pPr>
            <a:endParaRPr lang="en-US" dirty="0" smtClean="0"/>
          </a:p>
        </p:txBody>
      </p:sp>
      <p:pic>
        <p:nvPicPr>
          <p:cNvPr id="6148" name="Picture 8" descr="http://www.soundsupport.biz/wp-content/uploads/2012/09/Apple-keyboard-Volume-Key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191000"/>
            <a:ext cx="379095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839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dirty="0" smtClean="0"/>
              <a:t>THE PURPOSE OF THIS MEETING</a:t>
            </a:r>
          </a:p>
        </p:txBody>
      </p:sp>
      <p:sp>
        <p:nvSpPr>
          <p:cNvPr id="7171" name="Content Placeholder 2"/>
          <p:cNvSpPr>
            <a:spLocks noGrp="1"/>
          </p:cNvSpPr>
          <p:nvPr>
            <p:ph idx="1"/>
          </p:nvPr>
        </p:nvSpPr>
        <p:spPr/>
        <p:txBody>
          <a:bodyPr/>
          <a:lstStyle/>
          <a:p>
            <a:r>
              <a:rPr lang="en-US" altLang="en-US" dirty="0" smtClean="0"/>
              <a:t>Welcome to Mississippi</a:t>
            </a:r>
          </a:p>
          <a:p>
            <a:r>
              <a:rPr lang="en-US" altLang="en-US" dirty="0" smtClean="0"/>
              <a:t>Each State will review the progress on their plan for June 2015-to date</a:t>
            </a:r>
          </a:p>
          <a:p>
            <a:r>
              <a:rPr lang="en-US" altLang="en-US" dirty="0" smtClean="0"/>
              <a:t>Vlogs </a:t>
            </a:r>
          </a:p>
          <a:p>
            <a:r>
              <a:rPr lang="en-US" altLang="en-US" dirty="0"/>
              <a:t>Share ideas for hot topics for webinars for next year</a:t>
            </a:r>
          </a:p>
          <a:p>
            <a:endParaRPr lang="en-US" altLang="en-US" dirty="0" smtClean="0"/>
          </a:p>
        </p:txBody>
      </p:sp>
      <p:pic>
        <p:nvPicPr>
          <p:cNvPr id="3074" name="Picture 2" descr="http://yamlabs.com/i/content/286/4323/purpo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647438"/>
            <a:ext cx="2055677" cy="136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637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dirty="0" smtClean="0"/>
              <a:t>THE PURPOSE OF THIS MEETING</a:t>
            </a:r>
          </a:p>
        </p:txBody>
      </p:sp>
      <p:sp>
        <p:nvSpPr>
          <p:cNvPr id="7171" name="Content Placeholder 2"/>
          <p:cNvSpPr>
            <a:spLocks noGrp="1"/>
          </p:cNvSpPr>
          <p:nvPr>
            <p:ph idx="1"/>
          </p:nvPr>
        </p:nvSpPr>
        <p:spPr/>
        <p:txBody>
          <a:bodyPr/>
          <a:lstStyle/>
          <a:p>
            <a:pPr marL="0" indent="0">
              <a:buNone/>
            </a:pPr>
            <a:endParaRPr lang="en-US" altLang="en-US" dirty="0" smtClean="0"/>
          </a:p>
          <a:p>
            <a:r>
              <a:rPr lang="en-US" altLang="en-US" dirty="0" smtClean="0"/>
              <a:t>Provide </a:t>
            </a:r>
            <a:r>
              <a:rPr lang="en-US" altLang="en-US" dirty="0"/>
              <a:t>names of advisory members and allies who will attend Atlanta Meeting October 10-11, 2015</a:t>
            </a:r>
          </a:p>
          <a:p>
            <a:r>
              <a:rPr lang="en-US" altLang="en-US" dirty="0" smtClean="0"/>
              <a:t>Regional Project</a:t>
            </a:r>
            <a:endParaRPr lang="en-US" altLang="en-US" dirty="0"/>
          </a:p>
          <a:p>
            <a:r>
              <a:rPr lang="en-US" altLang="en-US" dirty="0" smtClean="0"/>
              <a:t>Dates to remember</a:t>
            </a:r>
          </a:p>
        </p:txBody>
      </p:sp>
      <p:pic>
        <p:nvPicPr>
          <p:cNvPr id="3074" name="Picture 2" descr="http://yamlabs.com/i/content/286/4323/purpo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647438"/>
            <a:ext cx="2055677" cy="136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03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792162"/>
          </a:xfrm>
        </p:spPr>
        <p:txBody>
          <a:bodyPr/>
          <a:lstStyle/>
          <a:p>
            <a:pPr eaLnBrk="1" hangingPunct="1"/>
            <a:r>
              <a:rPr lang="en-US" altLang="en-US" smtClean="0"/>
              <a:t>STATE QUESTIONS</a:t>
            </a:r>
          </a:p>
        </p:txBody>
      </p:sp>
      <p:sp>
        <p:nvSpPr>
          <p:cNvPr id="14339" name="Content Placeholder 2"/>
          <p:cNvSpPr>
            <a:spLocks noGrp="1"/>
          </p:cNvSpPr>
          <p:nvPr>
            <p:ph idx="1"/>
          </p:nvPr>
        </p:nvSpPr>
        <p:spPr/>
        <p:txBody>
          <a:bodyPr>
            <a:normAutofit/>
          </a:bodyPr>
          <a:lstStyle/>
          <a:p>
            <a:pPr marL="0" indent="0">
              <a:buNone/>
            </a:pPr>
            <a:endParaRPr lang="en-US" altLang="en-US" dirty="0" smtClean="0"/>
          </a:p>
          <a:p>
            <a:r>
              <a:rPr lang="en-US" dirty="0"/>
              <a:t>Please highlight your accomplishments for the fourth quarter based on your plan </a:t>
            </a:r>
            <a:r>
              <a:rPr lang="en-US" dirty="0" smtClean="0"/>
              <a:t>activities</a:t>
            </a:r>
          </a:p>
          <a:p>
            <a:pPr lvl="1"/>
            <a:r>
              <a:rPr lang="en-US" dirty="0" smtClean="0"/>
              <a:t>Number of people participating in Webinar: Steps in Organizing around an issue</a:t>
            </a:r>
          </a:p>
          <a:p>
            <a:pPr lvl="1"/>
            <a:r>
              <a:rPr lang="en-US" dirty="0" smtClean="0"/>
              <a:t>Local or State Events</a:t>
            </a:r>
          </a:p>
          <a:p>
            <a:pPr lvl="1"/>
            <a:r>
              <a:rPr lang="en-US" dirty="0" smtClean="0"/>
              <a:t>Vlog Topics</a:t>
            </a:r>
          </a:p>
          <a:p>
            <a:pPr lvl="1"/>
            <a:r>
              <a:rPr lang="en-US" dirty="0" smtClean="0"/>
              <a:t>New grants obtained during the quarter</a:t>
            </a:r>
          </a:p>
          <a:p>
            <a:pPr lvl="1"/>
            <a:r>
              <a:rPr lang="en-US" dirty="0" smtClean="0"/>
              <a:t>New work with Partners</a:t>
            </a:r>
          </a:p>
          <a:p>
            <a:pPr lvl="1"/>
            <a:r>
              <a:rPr lang="en-US" dirty="0" smtClean="0"/>
              <a:t>Other state plan activities that you </a:t>
            </a:r>
            <a:r>
              <a:rPr lang="en-US" smtClean="0"/>
              <a:t>are proud </a:t>
            </a:r>
            <a:r>
              <a:rPr lang="en-US" dirty="0" smtClean="0"/>
              <a:t>of </a:t>
            </a:r>
          </a:p>
          <a:p>
            <a:endParaRPr lang="en-US" dirty="0" smtClean="0"/>
          </a:p>
          <a:p>
            <a:endParaRPr lang="en-US" dirty="0" smtClean="0"/>
          </a:p>
        </p:txBody>
      </p:sp>
      <p:pic>
        <p:nvPicPr>
          <p:cNvPr id="1026" name="Picture 2" descr="http://www.vilcap.com/wp-content/uploads/2014/02/stage-spotligh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322" y="76200"/>
            <a:ext cx="2020185"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755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792162"/>
          </a:xfrm>
        </p:spPr>
        <p:txBody>
          <a:bodyPr/>
          <a:lstStyle/>
          <a:p>
            <a:pPr eaLnBrk="1" hangingPunct="1"/>
            <a:r>
              <a:rPr lang="en-US" altLang="en-US" smtClean="0"/>
              <a:t>STATE QUESTIONS</a:t>
            </a:r>
          </a:p>
        </p:txBody>
      </p:sp>
      <p:sp>
        <p:nvSpPr>
          <p:cNvPr id="14339" name="Content Placeholder 2"/>
          <p:cNvSpPr>
            <a:spLocks noGrp="1"/>
          </p:cNvSpPr>
          <p:nvPr>
            <p:ph idx="1"/>
          </p:nvPr>
        </p:nvSpPr>
        <p:spPr/>
        <p:txBody>
          <a:bodyPr>
            <a:normAutofit/>
          </a:bodyPr>
          <a:lstStyle/>
          <a:p>
            <a:r>
              <a:rPr lang="en-US" altLang="en-US" dirty="0" smtClean="0"/>
              <a:t>Vlogs </a:t>
            </a:r>
            <a:endParaRPr lang="en-US" altLang="en-US" dirty="0"/>
          </a:p>
          <a:p>
            <a:r>
              <a:rPr lang="en-US" altLang="en-US" dirty="0"/>
              <a:t>Share ideas for hot topics for webinars for next year</a:t>
            </a:r>
          </a:p>
          <a:p>
            <a:endParaRPr lang="en-US" dirty="0" smtClean="0"/>
          </a:p>
          <a:p>
            <a:endParaRPr lang="en-US" dirty="0" smtClean="0"/>
          </a:p>
        </p:txBody>
      </p:sp>
      <p:pic>
        <p:nvPicPr>
          <p:cNvPr id="6" name="Picture 2" descr="http://www.vilcap.com/wp-content/uploads/2014/02/stage-spotligh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322" y="76200"/>
            <a:ext cx="2020185"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379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784225"/>
          </a:xfrm>
        </p:spPr>
        <p:txBody>
          <a:bodyPr/>
          <a:lstStyle/>
          <a:p>
            <a:pPr eaLnBrk="1" hangingPunct="1"/>
            <a:r>
              <a:rPr lang="en-US" altLang="en-US" dirty="0" smtClean="0"/>
              <a:t>ALABAMA</a:t>
            </a:r>
          </a:p>
        </p:txBody>
      </p:sp>
      <p:sp>
        <p:nvSpPr>
          <p:cNvPr id="18435" name="Content Placeholder 2"/>
          <p:cNvSpPr>
            <a:spLocks noGrp="1"/>
          </p:cNvSpPr>
          <p:nvPr>
            <p:ph idx="1"/>
          </p:nvPr>
        </p:nvSpPr>
        <p:spPr>
          <a:xfrm>
            <a:off x="457200" y="1722437"/>
            <a:ext cx="8229600" cy="4525963"/>
          </a:xfrm>
        </p:spPr>
        <p:txBody>
          <a:bodyPr>
            <a:normAutofit fontScale="40000" lnSpcReduction="20000"/>
          </a:bodyPr>
          <a:lstStyle/>
          <a:p>
            <a:pPr eaLnBrk="1" hangingPunct="1"/>
            <a:r>
              <a:rPr lang="en-US" altLang="en-US" dirty="0" smtClean="0">
                <a:latin typeface="Arial" charset="0"/>
                <a:cs typeface="Arial" charset="0"/>
              </a:rPr>
              <a:t>Organizing Webinar- Susan</a:t>
            </a:r>
          </a:p>
          <a:p>
            <a:pPr marL="0" indent="0" eaLnBrk="1" hangingPunct="1">
              <a:buNone/>
            </a:pPr>
            <a:r>
              <a:rPr lang="en-US" altLang="en-US" dirty="0" smtClean="0">
                <a:latin typeface="Arial" charset="0"/>
                <a:cs typeface="Arial" charset="0"/>
              </a:rPr>
              <a:t>Events-</a:t>
            </a:r>
          </a:p>
          <a:p>
            <a:pPr eaLnBrk="1" hangingPunct="1"/>
            <a:r>
              <a:rPr lang="en-US" altLang="en-US" dirty="0" smtClean="0">
                <a:latin typeface="Arial" charset="0"/>
                <a:cs typeface="Arial" charset="0"/>
              </a:rPr>
              <a:t>SABE Voter event in Tuscaloosa</a:t>
            </a:r>
          </a:p>
          <a:p>
            <a:pPr eaLnBrk="1" hangingPunct="1"/>
            <a:r>
              <a:rPr lang="en-US" altLang="en-US" dirty="0" smtClean="0">
                <a:latin typeface="Arial" charset="0"/>
                <a:cs typeface="Arial" charset="0"/>
              </a:rPr>
              <a:t>Presenting Partnerships Webinar</a:t>
            </a:r>
          </a:p>
          <a:p>
            <a:pPr eaLnBrk="1" hangingPunct="1"/>
            <a:r>
              <a:rPr lang="en-US" altLang="en-US" dirty="0" smtClean="0">
                <a:latin typeface="Arial" charset="0"/>
                <a:cs typeface="Arial" charset="0"/>
              </a:rPr>
              <a:t>Presenting on Closing Institutions</a:t>
            </a:r>
          </a:p>
          <a:p>
            <a:pPr eaLnBrk="1" hangingPunct="1"/>
            <a:r>
              <a:rPr lang="en-US" altLang="en-US" dirty="0" smtClean="0">
                <a:latin typeface="Arial" charset="0"/>
                <a:cs typeface="Arial" charset="0"/>
              </a:rPr>
              <a:t>Attended Bullying presentation</a:t>
            </a:r>
          </a:p>
          <a:p>
            <a:pPr eaLnBrk="1" hangingPunct="1"/>
            <a:r>
              <a:rPr lang="en-US" altLang="en-US" dirty="0" smtClean="0">
                <a:latin typeface="Arial" charset="0"/>
                <a:cs typeface="Arial" charset="0"/>
              </a:rPr>
              <a:t>Interviewed</a:t>
            </a:r>
          </a:p>
          <a:p>
            <a:pPr eaLnBrk="1" hangingPunct="1"/>
            <a:r>
              <a:rPr lang="en-US" altLang="en-US" dirty="0" smtClean="0">
                <a:latin typeface="Arial" charset="0"/>
                <a:cs typeface="Arial" charset="0"/>
              </a:rPr>
              <a:t>Talked to Tuscaloosa chapter</a:t>
            </a:r>
          </a:p>
          <a:p>
            <a:pPr eaLnBrk="1" hangingPunct="1"/>
            <a:r>
              <a:rPr lang="en-US" altLang="en-US" dirty="0" smtClean="0">
                <a:latin typeface="Arial" charset="0"/>
                <a:cs typeface="Arial" charset="0"/>
              </a:rPr>
              <a:t>Crossing points in Tuscaloosa Youth Leadership</a:t>
            </a:r>
          </a:p>
          <a:p>
            <a:pPr eaLnBrk="1" hangingPunct="1"/>
            <a:r>
              <a:rPr lang="en-US" altLang="en-US" dirty="0" smtClean="0">
                <a:latin typeface="Arial" charset="0"/>
                <a:cs typeface="Arial" charset="0"/>
              </a:rPr>
              <a:t>YEL workshop 6 in Walker Co/Board of ED with students</a:t>
            </a:r>
          </a:p>
          <a:p>
            <a:pPr eaLnBrk="1" hangingPunct="1"/>
            <a:r>
              <a:rPr lang="en-US" altLang="en-US" dirty="0" smtClean="0">
                <a:latin typeface="Arial" charset="0"/>
                <a:cs typeface="Arial" charset="0"/>
              </a:rPr>
              <a:t>YEL grant first Saturday in Oct</a:t>
            </a:r>
          </a:p>
          <a:p>
            <a:pPr eaLnBrk="1" hangingPunct="1"/>
            <a:r>
              <a:rPr lang="en-US" altLang="en-US" dirty="0" smtClean="0">
                <a:latin typeface="Arial" charset="0"/>
                <a:cs typeface="Arial" charset="0"/>
              </a:rPr>
              <a:t>Newsletter</a:t>
            </a:r>
          </a:p>
          <a:p>
            <a:pPr eaLnBrk="1" hangingPunct="1"/>
            <a:r>
              <a:rPr lang="en-US" altLang="en-US" dirty="0" smtClean="0">
                <a:latin typeface="Arial" charset="0"/>
                <a:cs typeface="Arial" charset="0"/>
              </a:rPr>
              <a:t>Sept 18 board meeting</a:t>
            </a:r>
          </a:p>
          <a:p>
            <a:pPr eaLnBrk="1" hangingPunct="1"/>
            <a:r>
              <a:rPr lang="en-US" altLang="en-US" dirty="0" smtClean="0">
                <a:latin typeface="Arial" charset="0"/>
                <a:cs typeface="Arial" charset="0"/>
              </a:rPr>
              <a:t>ARISE conference, low income housing</a:t>
            </a:r>
          </a:p>
          <a:p>
            <a:pPr eaLnBrk="1" hangingPunct="1"/>
            <a:r>
              <a:rPr lang="en-US" altLang="en-US" dirty="0" smtClean="0">
                <a:latin typeface="Arial" charset="0"/>
                <a:cs typeface="Arial" charset="0"/>
              </a:rPr>
              <a:t>Min Wage rally</a:t>
            </a:r>
          </a:p>
          <a:p>
            <a:pPr eaLnBrk="1" hangingPunct="1"/>
            <a:r>
              <a:rPr lang="en-US" altLang="en-US" dirty="0" smtClean="0">
                <a:latin typeface="Arial" charset="0"/>
                <a:cs typeface="Arial" charset="0"/>
              </a:rPr>
              <a:t>New chapter in Jefferson Co, PF</a:t>
            </a:r>
          </a:p>
          <a:p>
            <a:pPr eaLnBrk="1" hangingPunct="1"/>
            <a:r>
              <a:rPr lang="en-US" altLang="en-US" dirty="0" smtClean="0">
                <a:latin typeface="Arial" charset="0"/>
                <a:cs typeface="Arial" charset="0"/>
              </a:rPr>
              <a:t>Vote project grant</a:t>
            </a:r>
          </a:p>
          <a:p>
            <a:pPr marL="0" indent="0" eaLnBrk="1" hangingPunct="1">
              <a:buNone/>
            </a:pPr>
            <a:r>
              <a:rPr lang="en-US" altLang="en-US" dirty="0" smtClean="0">
                <a:latin typeface="Arial" charset="0"/>
                <a:cs typeface="Arial" charset="0"/>
              </a:rPr>
              <a:t>Partnering</a:t>
            </a:r>
          </a:p>
          <a:p>
            <a:pPr eaLnBrk="1" hangingPunct="1"/>
            <a:r>
              <a:rPr lang="en-US" altLang="en-US" dirty="0" smtClean="0">
                <a:latin typeface="Arial" charset="0"/>
                <a:cs typeface="Arial" charset="0"/>
              </a:rPr>
              <a:t>Regional Care Association</a:t>
            </a:r>
          </a:p>
          <a:p>
            <a:pPr eaLnBrk="1" hangingPunct="1"/>
            <a:r>
              <a:rPr lang="en-US" altLang="en-US" dirty="0" smtClean="0">
                <a:latin typeface="Arial" charset="0"/>
                <a:cs typeface="Arial" charset="0"/>
              </a:rPr>
              <a:t>Meaningful Day Pilot, PCP</a:t>
            </a:r>
          </a:p>
          <a:p>
            <a:pPr eaLnBrk="1" hangingPunct="1"/>
            <a:r>
              <a:rPr lang="en-US" altLang="en-US" dirty="0" smtClean="0">
                <a:latin typeface="Arial" charset="0"/>
                <a:cs typeface="Arial" charset="0"/>
              </a:rPr>
              <a:t>Observation of sheltered workshops</a:t>
            </a:r>
          </a:p>
          <a:p>
            <a:pPr marL="0" indent="0" eaLnBrk="1" hangingPunct="1">
              <a:buNone/>
            </a:pPr>
            <a:r>
              <a:rPr lang="en-US" altLang="en-US" dirty="0" smtClean="0">
                <a:latin typeface="Arial" charset="0"/>
                <a:cs typeface="Arial" charset="0"/>
              </a:rPr>
              <a:t>VLOG</a:t>
            </a:r>
          </a:p>
          <a:p>
            <a:pPr eaLnBrk="1" hangingPunct="1"/>
            <a:r>
              <a:rPr lang="en-US" altLang="en-US" dirty="0" smtClean="0">
                <a:latin typeface="Arial" charset="0"/>
                <a:cs typeface="Arial" charset="0"/>
              </a:rPr>
              <a:t>Leadership and Bullying</a:t>
            </a:r>
          </a:p>
        </p:txBody>
      </p:sp>
      <p:pic>
        <p:nvPicPr>
          <p:cNvPr id="5" name="Picture 8"/>
          <p:cNvPicPr>
            <a:picLocks noChangeAspect="1" noChangeArrowheads="1"/>
          </p:cNvPicPr>
          <p:nvPr/>
        </p:nvPicPr>
        <p:blipFill>
          <a:blip r:embed="rId3"/>
          <a:srcRect/>
          <a:stretch>
            <a:fillRect/>
          </a:stretch>
        </p:blipFill>
        <p:spPr bwMode="auto">
          <a:xfrm>
            <a:off x="7027460" y="228600"/>
            <a:ext cx="1447800" cy="1340736"/>
          </a:xfrm>
          <a:prstGeom prst="rect">
            <a:avLst/>
          </a:prstGeom>
          <a:noFill/>
          <a:ln w="9525">
            <a:noFill/>
            <a:miter lim="800000"/>
            <a:headEnd/>
            <a:tailEnd/>
          </a:ln>
        </p:spPr>
      </p:pic>
    </p:spTree>
    <p:extLst>
      <p:ext uri="{BB962C8B-B14F-4D97-AF65-F5344CB8AC3E}">
        <p14:creationId xmlns:p14="http://schemas.microsoft.com/office/powerpoint/2010/main" val="2278036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CSS Blogging webinar march 2014">
  <a:themeElements>
    <a:clrScheme name="Custom 3">
      <a:dk1>
        <a:sysClr val="windowText" lastClr="000000"/>
      </a:dk1>
      <a:lt1>
        <a:sysClr val="window" lastClr="FFFFFF"/>
      </a:lt1>
      <a:dk2>
        <a:srgbClr val="1F497D"/>
      </a:dk2>
      <a:lt2>
        <a:srgbClr val="BFBFBF"/>
      </a:lt2>
      <a:accent1>
        <a:srgbClr val="17365D"/>
      </a:accent1>
      <a:accent2>
        <a:srgbClr val="6E0C02"/>
      </a:accent2>
      <a:accent3>
        <a:srgbClr val="FFFFFF"/>
      </a:accent3>
      <a:accent4>
        <a:srgbClr val="FFFFFF"/>
      </a:accent4>
      <a:accent5>
        <a:srgbClr val="FFFFFF"/>
      </a:accent5>
      <a:accent6>
        <a:srgbClr val="FFFFFF"/>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OCSS How to Blog 2014</Template>
  <TotalTime>6573</TotalTime>
  <Words>1293</Words>
  <Application>Microsoft Office PowerPoint</Application>
  <PresentationFormat>On-screen Show (4:3)</PresentationFormat>
  <Paragraphs>170</Paragraphs>
  <Slides>24</Slides>
  <Notes>12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OCSS Blogging webinar march 2014</vt:lpstr>
      <vt:lpstr>PowerPoint Presentation</vt:lpstr>
      <vt:lpstr>PowerPoint Presentation</vt:lpstr>
      <vt:lpstr>WELCOME</vt:lpstr>
      <vt:lpstr>WELCOME</vt:lpstr>
      <vt:lpstr>THE PURPOSE OF THIS MEETING</vt:lpstr>
      <vt:lpstr>THE PURPOSE OF THIS MEETING</vt:lpstr>
      <vt:lpstr>STATE QUESTIONS</vt:lpstr>
      <vt:lpstr>STATE QUESTIONS</vt:lpstr>
      <vt:lpstr>ALABAMA</vt:lpstr>
      <vt:lpstr>ARKANSAS</vt:lpstr>
      <vt:lpstr>FLORIDA</vt:lpstr>
      <vt:lpstr>GEORGIA </vt:lpstr>
      <vt:lpstr>MISSISSIPPI</vt:lpstr>
      <vt:lpstr>NORTH CAROLINA </vt:lpstr>
      <vt:lpstr>OKLAHOMA </vt:lpstr>
      <vt:lpstr>SOUTH CAROLINA</vt:lpstr>
      <vt:lpstr>TENNESSEE </vt:lpstr>
      <vt:lpstr>ANY QUESTIONS</vt:lpstr>
      <vt:lpstr>Other Agenda Items</vt:lpstr>
      <vt:lpstr>Other Agenda Items</vt:lpstr>
      <vt:lpstr>PowerPoint Presentation</vt:lpstr>
      <vt:lpstr>DATES TO REMEMBER</vt:lpstr>
      <vt:lpstr>Next OCSS Webinars 3:30 p.m. EST 2:30 p.m. CST</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Juliana Huerena</dc:creator>
  <cp:lastModifiedBy>Juliana Huerena</cp:lastModifiedBy>
  <cp:revision>78</cp:revision>
  <dcterms:created xsi:type="dcterms:W3CDTF">2014-11-16T05:12:01Z</dcterms:created>
  <dcterms:modified xsi:type="dcterms:W3CDTF">2015-10-07T15:46:06Z</dcterms:modified>
</cp:coreProperties>
</file>