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8"/>
  </p:notesMasterIdLst>
  <p:handoutMasterIdLst>
    <p:handoutMasterId r:id="rId39"/>
  </p:handoutMasterIdLst>
  <p:sldIdLst>
    <p:sldId id="294" r:id="rId2"/>
    <p:sldId id="297" r:id="rId3"/>
    <p:sldId id="298" r:id="rId4"/>
    <p:sldId id="299" r:id="rId5"/>
    <p:sldId id="300" r:id="rId6"/>
    <p:sldId id="301" r:id="rId7"/>
    <p:sldId id="302" r:id="rId8"/>
    <p:sldId id="303" r:id="rId9"/>
    <p:sldId id="304" r:id="rId10"/>
    <p:sldId id="309" r:id="rId11"/>
    <p:sldId id="310" r:id="rId12"/>
    <p:sldId id="305" r:id="rId13"/>
    <p:sldId id="306" r:id="rId14"/>
    <p:sldId id="307" r:id="rId15"/>
    <p:sldId id="311" r:id="rId16"/>
    <p:sldId id="308" r:id="rId17"/>
    <p:sldId id="312" r:id="rId18"/>
    <p:sldId id="257" r:id="rId19"/>
    <p:sldId id="278" r:id="rId20"/>
    <p:sldId id="280" r:id="rId21"/>
    <p:sldId id="274" r:id="rId22"/>
    <p:sldId id="275" r:id="rId23"/>
    <p:sldId id="272" r:id="rId24"/>
    <p:sldId id="281" r:id="rId25"/>
    <p:sldId id="267" r:id="rId26"/>
    <p:sldId id="270" r:id="rId27"/>
    <p:sldId id="295" r:id="rId28"/>
    <p:sldId id="271" r:id="rId29"/>
    <p:sldId id="258" r:id="rId30"/>
    <p:sldId id="296" r:id="rId31"/>
    <p:sldId id="282" r:id="rId32"/>
    <p:sldId id="283" r:id="rId33"/>
    <p:sldId id="284" r:id="rId34"/>
    <p:sldId id="292" r:id="rId35"/>
    <p:sldId id="293" r:id="rId36"/>
    <p:sldId id="288" r:id="rId37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588" autoAdjust="0"/>
  </p:normalViewPr>
  <p:slideViewPr>
    <p:cSldViewPr>
      <p:cViewPr>
        <p:scale>
          <a:sx n="50" d="100"/>
          <a:sy n="50" d="100"/>
        </p:scale>
        <p:origin x="-1190" y="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299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C4E915-897E-43C4-A4CF-6D31D18D087D}" type="datetimeFigureOut">
              <a:rPr lang="en-US" smtClean="0"/>
              <a:t>10/3/2015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B48184-13DF-42BA-9BB3-78FC77200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8518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953ED6-5F1E-4A3C-8B2D-19AF76A70B1E}" type="datetimeFigureOut">
              <a:rPr lang="en-US" smtClean="0"/>
              <a:t>10/3/2015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0BC54E-03D6-4FCE-982D-EEF7D4030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4631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BC54E-03D6-4FCE-982D-EEF7D403063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1411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 do not need to worry about the gender of the character, just</a:t>
            </a:r>
            <a:r>
              <a:rPr lang="en-US" baseline="0" dirty="0" smtClean="0"/>
              <a:t> the skills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BC54E-03D6-4FCE-982D-EEF7D403063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9330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Juliana</a:t>
            </a:r>
            <a:r>
              <a:rPr lang="en-US" baseline="0" dirty="0" smtClean="0"/>
              <a:t> will put up Tennessee Survey as an example for the group. You do not have to review all of the survey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BC54E-03D6-4FCE-982D-EEF7D403063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8261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solidFill>
            <a:schemeClr val="bg1"/>
          </a:solidFill>
        </p:spPr>
        <p:txBody>
          <a:bodyPr/>
          <a:lstStyle>
            <a:lvl1pPr marL="0" indent="0" algn="ctr">
              <a:buNone/>
              <a:defRPr b="1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72C04-B444-4B47-9E2C-E19FD65BC9C9}" type="datetimeFigureOut">
              <a:rPr lang="en-US" smtClean="0"/>
              <a:t>10/3/2015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C2C02-2ACC-4BAC-8DA3-CB0D4F824C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72C04-B444-4B47-9E2C-E19FD65BC9C9}" type="datetimeFigureOut">
              <a:rPr lang="en-US" smtClean="0"/>
              <a:t>10/3/2015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C2C02-2ACC-4BAC-8DA3-CB0D4F824C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72C04-B444-4B47-9E2C-E19FD65BC9C9}" type="datetimeFigureOut">
              <a:rPr lang="en-US" smtClean="0"/>
              <a:t>10/3/2015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C2C02-2ACC-4BAC-8DA3-CB0D4F824C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72C04-B444-4B47-9E2C-E19FD65BC9C9}" type="datetimeFigureOut">
              <a:rPr lang="en-US" smtClean="0"/>
              <a:t>10/3/2015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C2C02-2ACC-4BAC-8DA3-CB0D4F824C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solidFill>
            <a:schemeClr val="bg1"/>
          </a:solidFill>
        </p:spPr>
        <p:txBody>
          <a:bodyPr anchor="b"/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72C04-B444-4B47-9E2C-E19FD65BC9C9}" type="datetimeFigureOut">
              <a:rPr lang="en-US" smtClean="0"/>
              <a:t>10/3/2015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C2C02-2ACC-4BAC-8DA3-CB0D4F824C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72C04-B444-4B47-9E2C-E19FD65BC9C9}" type="datetimeFigureOut">
              <a:rPr lang="en-US" smtClean="0"/>
              <a:t>10/3/2015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C2C02-2ACC-4BAC-8DA3-CB0D4F824C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72C04-B444-4B47-9E2C-E19FD65BC9C9}" type="datetimeFigureOut">
              <a:rPr lang="en-US" smtClean="0"/>
              <a:t>10/3/2015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C2C02-2ACC-4BAC-8DA3-CB0D4F824C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72C04-B444-4B47-9E2C-E19FD65BC9C9}" type="datetimeFigureOut">
              <a:rPr lang="en-US" smtClean="0"/>
              <a:t>10/3/2015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C2C02-2ACC-4BAC-8DA3-CB0D4F824C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72C04-B444-4B47-9E2C-E19FD65BC9C9}" type="datetimeFigureOut">
              <a:rPr lang="en-US" smtClean="0"/>
              <a:t>10/3/2015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C2C02-2ACC-4BAC-8DA3-CB0D4F824C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72C04-B444-4B47-9E2C-E19FD65BC9C9}" type="datetimeFigureOut">
              <a:rPr lang="en-US" smtClean="0"/>
              <a:t>10/3/2015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C2C02-2ACC-4BAC-8DA3-CB0D4F824C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72C04-B444-4B47-9E2C-E19FD65BC9C9}" type="datetimeFigureOut">
              <a:rPr lang="en-US" smtClean="0"/>
              <a:t>10/3/2015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C2C02-2ACC-4BAC-8DA3-CB0D4F824C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5D6D0"/>
            </a:gs>
            <a:gs pos="64999">
              <a:srgbClr val="F0EBD5"/>
            </a:gs>
            <a:gs pos="100000">
              <a:srgbClr val="00206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172C04-B444-4B47-9E2C-E19FD65BC9C9}" type="datetimeFigureOut">
              <a:rPr lang="en-US" smtClean="0"/>
              <a:t>10/3/2015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C2C02-2ACC-4BAC-8DA3-CB0D4F824C0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YOUR STATE PLAN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SCOTT(SWOT)</a:t>
            </a:r>
          </a:p>
          <a:p>
            <a:r>
              <a:rPr lang="en-US" dirty="0" smtClean="0"/>
              <a:t>Worksheet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9" y="1"/>
            <a:ext cx="7772401" cy="3627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8295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Hawkeye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Detail oriented</a:t>
            </a:r>
          </a:p>
          <a:p>
            <a:r>
              <a:rPr lang="en-US" dirty="0" smtClean="0"/>
              <a:t>Gets the work done</a:t>
            </a:r>
          </a:p>
          <a:p>
            <a:r>
              <a:rPr lang="en-US" dirty="0" smtClean="0"/>
              <a:t>Has family support</a:t>
            </a:r>
            <a:endParaRPr lang="en-US" dirty="0"/>
          </a:p>
        </p:txBody>
      </p:sp>
      <p:pic>
        <p:nvPicPr>
          <p:cNvPr id="6148" name="Picture 4" descr="http://latimesherocomplex.files.wordpress.com/2012/04/hawkeye.jpg?w=600&amp;h=3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361891"/>
            <a:ext cx="5124450" cy="2715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98321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Falcon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Strategic planner</a:t>
            </a:r>
          </a:p>
          <a:p>
            <a:r>
              <a:rPr lang="en-US" dirty="0"/>
              <a:t>I</a:t>
            </a:r>
            <a:r>
              <a:rPr lang="en-US" dirty="0" smtClean="0"/>
              <a:t>nnovative</a:t>
            </a:r>
          </a:p>
          <a:p>
            <a:r>
              <a:rPr lang="en-US" dirty="0" smtClean="0"/>
              <a:t>Gets the work done</a:t>
            </a:r>
            <a:endParaRPr lang="en-US" dirty="0"/>
          </a:p>
        </p:txBody>
      </p:sp>
      <p:pic>
        <p:nvPicPr>
          <p:cNvPr id="9218" name="Picture 2" descr="http://screenrant.com/wp-content/uploads/Anthony-Mackie-Falc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0462" y="3505200"/>
            <a:ext cx="4872038" cy="2514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64265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Nick Fury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Know where to get the resources</a:t>
            </a:r>
          </a:p>
          <a:p>
            <a:r>
              <a:rPr lang="en-US" dirty="0" smtClean="0"/>
              <a:t>Liaison with the board of directors (attends board meetings)</a:t>
            </a:r>
          </a:p>
          <a:p>
            <a:r>
              <a:rPr lang="en-US" dirty="0" smtClean="0"/>
              <a:t>Development director</a:t>
            </a:r>
            <a:endParaRPr lang="en-US" dirty="0"/>
          </a:p>
        </p:txBody>
      </p:sp>
      <p:pic>
        <p:nvPicPr>
          <p:cNvPr id="10242" name="Picture 2" descr="http://vignette4.wikia.nocookie.net/marvelcinematicuniverse/images/0/0a/TWS_Nick_Fury_Character.jpg/revision/latest?cb=2014013102403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895600"/>
            <a:ext cx="2827067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75993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Agent Carter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Know where to get the resources</a:t>
            </a:r>
          </a:p>
          <a:p>
            <a:r>
              <a:rPr lang="en-US" dirty="0" smtClean="0"/>
              <a:t>Has government support and money</a:t>
            </a:r>
          </a:p>
          <a:p>
            <a:r>
              <a:rPr lang="en-US" dirty="0"/>
              <a:t>Behind the scenes</a:t>
            </a:r>
          </a:p>
          <a:p>
            <a:r>
              <a:rPr lang="en-US" dirty="0" smtClean="0"/>
              <a:t>Founder</a:t>
            </a:r>
            <a:endParaRPr lang="en-US" dirty="0"/>
          </a:p>
        </p:txBody>
      </p:sp>
      <p:pic>
        <p:nvPicPr>
          <p:cNvPr id="11266" name="Picture 2" descr="http://www.post-gazette.com/image/2015/01/05/ca9,26,3000,2248/20140105HOAgentCarter2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895600"/>
            <a:ext cx="4191000" cy="3113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66694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Agent Coulson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Behind the scene person</a:t>
            </a:r>
          </a:p>
          <a:p>
            <a:r>
              <a:rPr lang="en-US" dirty="0" smtClean="0"/>
              <a:t>Knows where to get resources</a:t>
            </a:r>
          </a:p>
          <a:p>
            <a:r>
              <a:rPr lang="en-US" dirty="0" smtClean="0"/>
              <a:t>Has government support and money</a:t>
            </a:r>
          </a:p>
          <a:p>
            <a:r>
              <a:rPr lang="en-US" dirty="0" smtClean="0"/>
              <a:t>Assistant Director with Strategic planning</a:t>
            </a:r>
            <a:endParaRPr lang="en-US" dirty="0"/>
          </a:p>
        </p:txBody>
      </p:sp>
      <p:pic>
        <p:nvPicPr>
          <p:cNvPr id="12290" name="Picture 2" descr="http://assets.nydailynews.com/polopoly_fs/1.1790077!/img/httpImage/image.jpg_gen/derivatives/article_970/marvel-agents-s-h-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861531"/>
            <a:ext cx="3235732" cy="2158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48396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Pepper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Administrative support</a:t>
            </a:r>
          </a:p>
          <a:p>
            <a:r>
              <a:rPr lang="en-US" dirty="0" smtClean="0"/>
              <a:t>Development director</a:t>
            </a:r>
          </a:p>
          <a:p>
            <a:r>
              <a:rPr lang="en-US" dirty="0" smtClean="0"/>
              <a:t>Focuses on the mission</a:t>
            </a:r>
            <a:endParaRPr lang="en-US" dirty="0"/>
          </a:p>
        </p:txBody>
      </p:sp>
      <p:pic>
        <p:nvPicPr>
          <p:cNvPr id="13314" name="Picture 2" descr="http://www.cinemablend.com/images/news/70640/_142793886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333750"/>
            <a:ext cx="4572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03794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are you?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Which Avenger Character are you similar to?</a:t>
            </a:r>
          </a:p>
          <a:p>
            <a:r>
              <a:rPr lang="en-US" dirty="0" smtClean="0"/>
              <a:t>What are your strengthens?</a:t>
            </a:r>
          </a:p>
          <a:p>
            <a:r>
              <a:rPr lang="en-US" dirty="0" smtClean="0"/>
              <a:t>Which avenger do you need to partner with?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2053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scott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Sustainability Plan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6042319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PURPOSE of SCOTT (SWOT)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44963"/>
          </a:xfrm>
        </p:spPr>
        <p:txBody>
          <a:bodyPr/>
          <a:lstStyle/>
          <a:p>
            <a:r>
              <a:rPr lang="en-US" dirty="0" smtClean="0"/>
              <a:t>Identify possible strategies to work with our partners for sustainability</a:t>
            </a:r>
          </a:p>
          <a:p>
            <a:r>
              <a:rPr lang="en-US" dirty="0" smtClean="0"/>
              <a:t>Develop a plan to sustain Regional Peer to Peer Technical Assistance Efforts of Our Community Standing Strong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450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we start?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229600" cy="4525963"/>
          </a:xfrm>
        </p:spPr>
        <p:txBody>
          <a:bodyPr/>
          <a:lstStyle/>
          <a:p>
            <a:r>
              <a:rPr lang="en-US" dirty="0" smtClean="0"/>
              <a:t>We will use these worksheets to guide our discussion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810000"/>
            <a:ext cx="22860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5298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Ice breaker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722313" y="1905001"/>
            <a:ext cx="7772400" cy="2501900"/>
          </a:xfrm>
        </p:spPr>
        <p:txBody>
          <a:bodyPr>
            <a:noAutofit/>
          </a:bodyPr>
          <a:lstStyle/>
          <a:p>
            <a:pPr algn="ctr"/>
            <a:r>
              <a:rPr lang="en-US" sz="6000" dirty="0" smtClean="0"/>
              <a:t>AVENGERS</a:t>
            </a:r>
          </a:p>
          <a:p>
            <a:pPr algn="ctr"/>
            <a:r>
              <a:rPr lang="en-US" sz="3200" dirty="0" smtClean="0"/>
              <a:t>Work together for the common good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722143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we start?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Review you the results of our surveys 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marL="914400" lvl="2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688" y="4150326"/>
            <a:ext cx="7144512" cy="1206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6391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Next Steps:</a:t>
            </a:r>
            <a:br>
              <a:rPr lang="en-US" dirty="0" smtClean="0"/>
            </a:br>
            <a:r>
              <a:rPr lang="en-US" dirty="0" smtClean="0"/>
              <a:t>Review your Mission Statement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 Mission Statement is the main purpose of our group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Example:</a:t>
            </a:r>
          </a:p>
          <a:p>
            <a:pPr lvl="1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To Strengthen self advocacy organizations in the South</a:t>
            </a:r>
          </a:p>
          <a:p>
            <a:pPr marL="457200" lvl="1" indent="0">
              <a:buNone/>
            </a:pP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598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Next Steps:</a:t>
            </a:r>
            <a:br>
              <a:rPr lang="en-US" dirty="0" smtClean="0"/>
            </a:br>
            <a:r>
              <a:rPr lang="en-US" dirty="0" smtClean="0"/>
              <a:t>YOUR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Review the  history of Our Community Standing Strong (Southern Collaborative)</a:t>
            </a:r>
          </a:p>
          <a:p>
            <a:endParaRPr lang="en-US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971800"/>
            <a:ext cx="39624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2749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SCOTT (SWOT)Analysis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7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A good way is to find out what your group is good at and what you need to continue to work on is to use what we are calling a “SCOTT” Analysis.  Others may call it “SWOT” Analysis.</a:t>
            </a:r>
          </a:p>
          <a:p>
            <a:pPr marL="0" indent="0">
              <a:buNone/>
            </a:pPr>
            <a:endParaRPr lang="en-US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1358135"/>
              </p:ext>
            </p:extLst>
          </p:nvPr>
        </p:nvGraphicFramePr>
        <p:xfrm>
          <a:off x="2438400" y="4267200"/>
          <a:ext cx="5334000" cy="1676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67000"/>
                <a:gridCol w="2667000"/>
              </a:tblGrid>
              <a:tr h="838200">
                <a:tc>
                  <a:txBody>
                    <a:bodyPr/>
                    <a:lstStyle/>
                    <a:p>
                      <a:r>
                        <a:rPr lang="en-US" dirty="0" smtClean="0"/>
                        <a:t>Strengths</a:t>
                      </a:r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Challenges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838200">
                <a:tc>
                  <a:txBody>
                    <a:bodyPr/>
                    <a:lstStyle/>
                    <a:p>
                      <a:r>
                        <a:rPr lang="en-US" dirty="0" smtClean="0"/>
                        <a:t>Opportunities</a:t>
                      </a:r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Threats and Trends </a:t>
                      </a:r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4095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SCOTT (SWOT)Analysis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We changed this because we do not like the word weakness.</a:t>
            </a:r>
          </a:p>
          <a:p>
            <a:pPr marL="0" indent="0">
              <a:buNone/>
            </a:pPr>
            <a:endParaRPr lang="en-US" b="1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SCOTT stands for</a:t>
            </a:r>
          </a:p>
          <a:p>
            <a:pPr marL="457200" lvl="1" indent="0">
              <a:buNone/>
            </a:pPr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S- Strengths</a:t>
            </a:r>
          </a:p>
          <a:p>
            <a:pPr marL="457200" lvl="1" indent="0">
              <a:buNone/>
            </a:pPr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C-Challenges (Weaknesses don’t work for us)</a:t>
            </a:r>
          </a:p>
          <a:p>
            <a:pPr marL="457200" lvl="1" indent="0">
              <a:buNone/>
            </a:pPr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O-Opportunities</a:t>
            </a:r>
          </a:p>
          <a:p>
            <a:pPr marL="457200" lvl="1" indent="0">
              <a:buNone/>
            </a:pPr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T and T-Threats and Trends</a:t>
            </a:r>
          </a:p>
          <a:p>
            <a:pPr lvl="1"/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599" y="2131968"/>
            <a:ext cx="3033713" cy="2343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6087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 (Strengths)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Make a list of the things you are most proud of (Strengths)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b="1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Examples</a:t>
            </a:r>
            <a:endParaRPr lang="en-US" b="1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lvl="1"/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Our Community Standing Strong </a:t>
            </a:r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members produced </a:t>
            </a:r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36 </a:t>
            </a:r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Vlogs about disability issues</a:t>
            </a:r>
            <a:endParaRPr lang="en-US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934" y="2590800"/>
            <a:ext cx="3184115" cy="2021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8880" y="3048000"/>
            <a:ext cx="274805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1565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</a:t>
            </a:r>
            <a:r>
              <a:rPr lang="en-US" dirty="0" smtClean="0"/>
              <a:t> (Challenges)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57300"/>
            <a:ext cx="8229600" cy="48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Make a list of what does not work for our group or does not work well</a:t>
            </a:r>
          </a:p>
          <a:p>
            <a:endParaRPr lang="en-US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b="1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810000"/>
            <a:ext cx="7518400" cy="2050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1650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 (Opportunities)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Make a list of your resources: people, partnerships and money</a:t>
            </a:r>
            <a:r>
              <a:rPr lang="en-US" dirty="0"/>
              <a:t> </a:t>
            </a:r>
            <a:r>
              <a:rPr lang="en-US" dirty="0" smtClean="0"/>
              <a:t>(Opportunities)</a:t>
            </a:r>
          </a:p>
          <a:p>
            <a:endParaRPr lang="en-US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b="1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191000"/>
            <a:ext cx="72644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667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TT (Threats and Trends)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What problems keep us from accomplishing our goals (Threats and trends)</a:t>
            </a:r>
          </a:p>
          <a:p>
            <a:pPr marL="0" indent="0">
              <a:buNone/>
            </a:pP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  <a:p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743200"/>
            <a:ext cx="3343275" cy="334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133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77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Next:</a:t>
            </a:r>
            <a:br>
              <a:rPr lang="en-US" dirty="0" smtClean="0"/>
            </a:br>
            <a:r>
              <a:rPr lang="en-US" dirty="0" smtClean="0"/>
              <a:t>What so what is important to us to sustain our efforts?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4958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lvl="3"/>
            <a:endParaRPr lang="en-US" dirty="0" smtClean="0"/>
          </a:p>
        </p:txBody>
      </p:sp>
      <p:pic>
        <p:nvPicPr>
          <p:cNvPr id="1026" name="Picture 2" descr="C:\Users\ADM01\AppData\Local\Microsoft\Windows\Temporary Internet Files\Content.IE5\FUE1ZU4H\MC90038439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209799"/>
            <a:ext cx="3257702" cy="3511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1623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INSTRUCTIONS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Read each character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</a:t>
            </a:r>
            <a:r>
              <a:rPr lang="en-US" dirty="0" smtClean="0"/>
              <a:t>hoose the one that best describes you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Share with others</a:t>
            </a:r>
            <a:endParaRPr lang="en-US" dirty="0"/>
          </a:p>
        </p:txBody>
      </p:sp>
      <p:pic>
        <p:nvPicPr>
          <p:cNvPr id="8194" name="Picture 2" descr="http://hdwallpapers.cat/wallpaper/marvel_superheroes_the_avengers_comics_hd-wallpaper-161966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766"/>
          <a:stretch/>
        </p:blipFill>
        <p:spPr bwMode="auto">
          <a:xfrm>
            <a:off x="457200" y="3672840"/>
            <a:ext cx="8095615" cy="2378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57377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77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Next:</a:t>
            </a:r>
            <a:br>
              <a:rPr lang="en-US" dirty="0" smtClean="0"/>
            </a:br>
            <a:r>
              <a:rPr lang="en-US" dirty="0" smtClean="0"/>
              <a:t>Why is important to us to sustain our efforts?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4958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lvl="3"/>
            <a:endParaRPr lang="en-US" dirty="0" smtClean="0"/>
          </a:p>
        </p:txBody>
      </p:sp>
      <p:pic>
        <p:nvPicPr>
          <p:cNvPr id="1026" name="Picture 2" descr="C:\Users\ADM01\AppData\Local\Microsoft\Windows\Temporary Internet Files\Content.IE5\FUE1ZU4H\MC90038439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209799"/>
            <a:ext cx="3257702" cy="3511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5407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01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Next:</a:t>
            </a:r>
            <a:br>
              <a:rPr lang="en-US" dirty="0" smtClean="0"/>
            </a:br>
            <a:r>
              <a:rPr lang="en-US" dirty="0" smtClean="0"/>
              <a:t>ACTIONS STEPS/STRATEGIES</a:t>
            </a:r>
            <a:br>
              <a:rPr lang="en-US" dirty="0" smtClean="0"/>
            </a:br>
            <a:r>
              <a:rPr lang="en-US" dirty="0" smtClean="0"/>
              <a:t>How will do it?&gt;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Actions required:</a:t>
            </a:r>
          </a:p>
          <a:p>
            <a:pPr lvl="1"/>
            <a:endParaRPr lang="en-US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3" descr="C:\Users\ADM01\AppData\Local\Microsoft\Windows\Temporary Internet Files\Content.IE5\943LKUJ8\MC90005698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6054" y="2362200"/>
            <a:ext cx="2390095" cy="3643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596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Next:</a:t>
            </a:r>
            <a:br>
              <a:rPr lang="en-US" dirty="0" smtClean="0"/>
            </a:br>
            <a:r>
              <a:rPr lang="en-US" dirty="0" smtClean="0"/>
              <a:t>ACTION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dirty="0" smtClean="0"/>
              <a:t>Actions required:</a:t>
            </a:r>
          </a:p>
        </p:txBody>
      </p:sp>
      <p:pic>
        <p:nvPicPr>
          <p:cNvPr id="4" name="Picture 3" descr="C:\Users\ADM01\AppData\Local\Microsoft\Windows\Temporary Internet Files\Content.IE5\943LKUJ8\MC90005698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8494" y="2133600"/>
            <a:ext cx="2490056" cy="3796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6361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447800"/>
          </a:xfrm>
        </p:spPr>
        <p:txBody>
          <a:bodyPr>
            <a:normAutofit/>
          </a:bodyPr>
          <a:lstStyle/>
          <a:p>
            <a:r>
              <a:rPr lang="en-US" dirty="0" smtClean="0"/>
              <a:t>Next:</a:t>
            </a:r>
            <a:br>
              <a:rPr lang="en-US" dirty="0" smtClean="0"/>
            </a:br>
            <a:r>
              <a:rPr lang="en-US" dirty="0" smtClean="0"/>
              <a:t>ACTION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>
            <a:normAutofit/>
          </a:bodyPr>
          <a:lstStyle/>
          <a:p>
            <a:endParaRPr lang="en-US" sz="3600" dirty="0" smtClean="0"/>
          </a:p>
          <a:p>
            <a:pPr lvl="1"/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051" name="Picture 3" descr="C:\Users\ADM01\AppData\Local\Microsoft\Windows\Temporary Internet Files\Content.IE5\943LKUJ8\MC90005698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057400"/>
            <a:ext cx="2562150" cy="3906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9576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447800"/>
          </a:xfrm>
        </p:spPr>
        <p:txBody>
          <a:bodyPr>
            <a:normAutofit/>
          </a:bodyPr>
          <a:lstStyle/>
          <a:p>
            <a:r>
              <a:rPr lang="en-US" dirty="0" smtClean="0"/>
              <a:t>Next:</a:t>
            </a:r>
            <a:br>
              <a:rPr lang="en-US" dirty="0" smtClean="0"/>
            </a:br>
            <a:r>
              <a:rPr lang="en-US" dirty="0" smtClean="0"/>
              <a:t>ACTION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en-US" b="1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051" name="Picture 3" descr="C:\Users\ADM01\AppData\Local\Microsoft\Windows\Temporary Internet Files\Content.IE5\943LKUJ8\MC90005698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099889"/>
            <a:ext cx="2562150" cy="3906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0998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447800"/>
          </a:xfrm>
        </p:spPr>
        <p:txBody>
          <a:bodyPr>
            <a:normAutofit/>
          </a:bodyPr>
          <a:lstStyle/>
          <a:p>
            <a:r>
              <a:rPr lang="en-US" dirty="0" smtClean="0"/>
              <a:t>Next:</a:t>
            </a:r>
            <a:br>
              <a:rPr lang="en-US" dirty="0" smtClean="0"/>
            </a:br>
            <a:r>
              <a:rPr lang="en-US" dirty="0" smtClean="0"/>
              <a:t>ACTION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>
            <a:normAutofit/>
          </a:bodyPr>
          <a:lstStyle/>
          <a:p>
            <a:pPr lvl="1"/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051" name="Picture 3" descr="C:\Users\ADM01\AppData\Local\Microsoft\Windows\Temporary Internet Files\Content.IE5\943LKUJ8\MC90005698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7150" y="2286000"/>
            <a:ext cx="2540038" cy="3872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100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5791200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OCSS funded as a </a:t>
            </a:r>
            <a:r>
              <a:rPr lang="en-US" dirty="0" smtClean="0"/>
              <a:t>Project </a:t>
            </a:r>
            <a:r>
              <a:rPr lang="en-US" dirty="0" smtClean="0"/>
              <a:t>of National Significance by the Administration on Intellectual and Developmental Disabilities </a:t>
            </a:r>
            <a:endParaRPr lang="en-US" dirty="0"/>
          </a:p>
        </p:txBody>
      </p:sp>
      <p:pic>
        <p:nvPicPr>
          <p:cNvPr id="9" name="Content Placeholder 8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295400"/>
            <a:ext cx="5867400" cy="4221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138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Captain America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Leader</a:t>
            </a:r>
          </a:p>
          <a:p>
            <a:r>
              <a:rPr lang="en-US" dirty="0" smtClean="0"/>
              <a:t>Had a hard life growing up</a:t>
            </a:r>
          </a:p>
          <a:p>
            <a:r>
              <a:rPr lang="en-US" dirty="0" smtClean="0"/>
              <a:t>Strategic planner</a:t>
            </a:r>
          </a:p>
          <a:p>
            <a:r>
              <a:rPr lang="en-US" dirty="0" smtClean="0"/>
              <a:t>Gives his all</a:t>
            </a:r>
            <a:endParaRPr lang="en-US" dirty="0"/>
          </a:p>
        </p:txBody>
      </p:sp>
      <p:pic>
        <p:nvPicPr>
          <p:cNvPr id="2052" name="Picture 4" descr="http://static1.squarespace.com/static/51b3dc8ee4b051b96ceb10de/t/5331e5bde4b072f8d2d05635/1395779019040/honest-trailer-for-captain-america-the-first-aveng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391205"/>
            <a:ext cx="4572000" cy="2574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56057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Iron Man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Secondary Leader</a:t>
            </a:r>
          </a:p>
          <a:p>
            <a:r>
              <a:rPr lang="en-US" dirty="0" smtClean="0"/>
              <a:t>Support, makes everything easy</a:t>
            </a:r>
          </a:p>
          <a:p>
            <a:r>
              <a:rPr lang="en-US" dirty="0" smtClean="0"/>
              <a:t>Has the money</a:t>
            </a:r>
          </a:p>
          <a:p>
            <a:r>
              <a:rPr lang="en-US" dirty="0"/>
              <a:t>Creative Designer</a:t>
            </a:r>
          </a:p>
          <a:p>
            <a:r>
              <a:rPr lang="en-US" dirty="0" smtClean="0"/>
              <a:t>Critical </a:t>
            </a:r>
            <a:r>
              <a:rPr lang="en-US" dirty="0"/>
              <a:t>thinker</a:t>
            </a:r>
          </a:p>
          <a:p>
            <a:endParaRPr lang="en-US" dirty="0"/>
          </a:p>
        </p:txBody>
      </p:sp>
      <p:pic>
        <p:nvPicPr>
          <p:cNvPr id="5122" name="Picture 2" descr="http://waremalcomb.com/wordpress/wp-content/uploads/2014/07/IronMa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448049"/>
            <a:ext cx="411480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10404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Spiderman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Makes sure everyone is using the best of their abilities</a:t>
            </a:r>
          </a:p>
          <a:p>
            <a:r>
              <a:rPr lang="en-US" dirty="0" smtClean="0"/>
              <a:t>Access to private money</a:t>
            </a:r>
          </a:p>
          <a:p>
            <a:r>
              <a:rPr lang="en-US" dirty="0" smtClean="0"/>
              <a:t>Family support</a:t>
            </a:r>
          </a:p>
          <a:p>
            <a:r>
              <a:rPr lang="en-US" dirty="0"/>
              <a:t>Works </a:t>
            </a:r>
            <a:r>
              <a:rPr lang="en-US" dirty="0" smtClean="0"/>
              <a:t>alone</a:t>
            </a:r>
          </a:p>
          <a:p>
            <a:r>
              <a:rPr lang="en-US" dirty="0" smtClean="0"/>
              <a:t>Makes own choices</a:t>
            </a:r>
            <a:endParaRPr lang="en-US" dirty="0"/>
          </a:p>
        </p:txBody>
      </p:sp>
      <p:pic>
        <p:nvPicPr>
          <p:cNvPr id="7170" name="Picture 2" descr="http://2.media.dorkly.cvcdn.com/74/26/52efcad899df396d82793898513c86e7-its-official-spider-man-is-joining-the-marvel-cinematic-univers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00" r="11467"/>
          <a:stretch/>
        </p:blipFill>
        <p:spPr bwMode="auto">
          <a:xfrm>
            <a:off x="4800600" y="3239586"/>
            <a:ext cx="3810000" cy="2757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82360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Leader</a:t>
            </a:r>
          </a:p>
          <a:p>
            <a:r>
              <a:rPr lang="en-US" dirty="0" smtClean="0"/>
              <a:t>Gets the BIG job done</a:t>
            </a:r>
          </a:p>
          <a:p>
            <a:r>
              <a:rPr lang="en-US" dirty="0" smtClean="0"/>
              <a:t>Has family support</a:t>
            </a:r>
          </a:p>
          <a:p>
            <a:r>
              <a:rPr lang="en-US" dirty="0" smtClean="0"/>
              <a:t>Cares about the people</a:t>
            </a:r>
            <a:endParaRPr lang="en-US" dirty="0"/>
          </a:p>
        </p:txBody>
      </p:sp>
      <p:pic>
        <p:nvPicPr>
          <p:cNvPr id="4098" name="Picture 2" descr="http://images-cdn.moviepilot.com/image/upload/c_fill,h_900,w_1600/t_mp_quality/could-thor-die-in-avengers-2-age-of-ultron-could-avengers-2-see-the-end-of-thor-jpeg-25847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31" b="24675"/>
          <a:stretch/>
        </p:blipFill>
        <p:spPr bwMode="auto">
          <a:xfrm>
            <a:off x="4495800" y="3886200"/>
            <a:ext cx="4148667" cy="223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83011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Black Widow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Executes (gets things done)</a:t>
            </a:r>
          </a:p>
          <a:p>
            <a:r>
              <a:rPr lang="en-US" dirty="0" smtClean="0"/>
              <a:t>Knows where to get her resources</a:t>
            </a:r>
          </a:p>
          <a:p>
            <a:r>
              <a:rPr lang="en-US" dirty="0" smtClean="0"/>
              <a:t>Strategic </a:t>
            </a:r>
            <a:r>
              <a:rPr lang="en-US" dirty="0"/>
              <a:t>Planner</a:t>
            </a:r>
          </a:p>
          <a:p>
            <a:r>
              <a:rPr lang="en-US" dirty="0" smtClean="0"/>
              <a:t>Has be institutionalized</a:t>
            </a:r>
            <a:endParaRPr lang="en-US" dirty="0"/>
          </a:p>
        </p:txBody>
      </p:sp>
      <p:pic>
        <p:nvPicPr>
          <p:cNvPr id="1026" name="Picture 2" descr="http://media1.santabanta.com/full1/Hollywood%20Movies/The%20Avengers/the-avengers-1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5" r="18906" b="52500"/>
          <a:stretch/>
        </p:blipFill>
        <p:spPr bwMode="auto">
          <a:xfrm>
            <a:off x="4953000" y="3856828"/>
            <a:ext cx="3672840" cy="2257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14985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Hulk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Good at details</a:t>
            </a:r>
          </a:p>
          <a:p>
            <a:r>
              <a:rPr lang="en-US" dirty="0" smtClean="0"/>
              <a:t>Gets the BIG jobs done</a:t>
            </a:r>
          </a:p>
          <a:p>
            <a:r>
              <a:rPr lang="en-US" dirty="0" smtClean="0"/>
              <a:t>Angry, wants the cure</a:t>
            </a:r>
          </a:p>
          <a:p>
            <a:r>
              <a:rPr lang="en-US" dirty="0" smtClean="0"/>
              <a:t>Innovative</a:t>
            </a:r>
            <a:endParaRPr lang="en-US" dirty="0"/>
          </a:p>
          <a:p>
            <a:r>
              <a:rPr lang="en-US" dirty="0"/>
              <a:t>Critical thinker</a:t>
            </a:r>
          </a:p>
          <a:p>
            <a:endParaRPr lang="en-US" dirty="0"/>
          </a:p>
        </p:txBody>
      </p:sp>
      <p:pic>
        <p:nvPicPr>
          <p:cNvPr id="3076" name="Picture 4" descr="http://cdn3.whatculture.com/wp-content/uploads/2015/04/Bruce-Banner-Hulk-Avengers-Age-of-Ultr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657600"/>
            <a:ext cx="4800600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0384310"/>
      </p:ext>
    </p:extLst>
  </p:cSld>
  <p:clrMapOvr>
    <a:masterClrMapping/>
  </p:clrMapOvr>
</p:sld>
</file>

<file path=ppt/theme/theme1.xml><?xml version="1.0" encoding="utf-8"?>
<a:theme xmlns:a="http://schemas.openxmlformats.org/drawingml/2006/main" name="OCSS Blogging webinar march 2014">
  <a:themeElements>
    <a:clrScheme name="Custom 3">
      <a:dk1>
        <a:sysClr val="windowText" lastClr="000000"/>
      </a:dk1>
      <a:lt1>
        <a:sysClr val="window" lastClr="FFFFFF"/>
      </a:lt1>
      <a:dk2>
        <a:srgbClr val="1F497D"/>
      </a:dk2>
      <a:lt2>
        <a:srgbClr val="BFBFBF"/>
      </a:lt2>
      <a:accent1>
        <a:srgbClr val="17365D"/>
      </a:accent1>
      <a:accent2>
        <a:srgbClr val="6E0C02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SABE_DPS_April_2014_Presentation_with_Graphics</Template>
  <TotalTime>4674</TotalTime>
  <Words>598</Words>
  <Application>Microsoft Office PowerPoint</Application>
  <PresentationFormat>On-screen Show (4:3)</PresentationFormat>
  <Paragraphs>150</Paragraphs>
  <Slides>36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OCSS Blogging webinar march 2014</vt:lpstr>
      <vt:lpstr>YOUR STATE PLAN</vt:lpstr>
      <vt:lpstr>Ice breaker</vt:lpstr>
      <vt:lpstr>INSTRUCTIONS</vt:lpstr>
      <vt:lpstr>Captain America</vt:lpstr>
      <vt:lpstr>Iron Man</vt:lpstr>
      <vt:lpstr>Spiderman</vt:lpstr>
      <vt:lpstr>Thor</vt:lpstr>
      <vt:lpstr>Black Widow</vt:lpstr>
      <vt:lpstr>Hulk</vt:lpstr>
      <vt:lpstr>Hawkeye</vt:lpstr>
      <vt:lpstr>Falcon</vt:lpstr>
      <vt:lpstr>Nick Fury</vt:lpstr>
      <vt:lpstr>Agent Carter</vt:lpstr>
      <vt:lpstr>Agent Coulson</vt:lpstr>
      <vt:lpstr>Pepper</vt:lpstr>
      <vt:lpstr>Who are you?</vt:lpstr>
      <vt:lpstr>scott</vt:lpstr>
      <vt:lpstr>PURPOSE of SCOTT (SWOT) Analysis</vt:lpstr>
      <vt:lpstr>How do we start?</vt:lpstr>
      <vt:lpstr>How do we start?</vt:lpstr>
      <vt:lpstr>Next Steps: Review your Mission Statement</vt:lpstr>
      <vt:lpstr>Next Steps: YOUR HISTORY</vt:lpstr>
      <vt:lpstr>SCOTT (SWOT)Analysis</vt:lpstr>
      <vt:lpstr>SCOTT (SWOT)Analysis</vt:lpstr>
      <vt:lpstr>S (Strengths)</vt:lpstr>
      <vt:lpstr>C (Challenges)</vt:lpstr>
      <vt:lpstr>O (Opportunities)</vt:lpstr>
      <vt:lpstr>TT (Threats and Trends)</vt:lpstr>
      <vt:lpstr>Next: What so what is important to us to sustain our efforts? </vt:lpstr>
      <vt:lpstr>Next: Why is important to us to sustain our efforts? </vt:lpstr>
      <vt:lpstr>Next: ACTIONS STEPS/STRATEGIES How will do it?&gt;</vt:lpstr>
      <vt:lpstr>Next: ACTION STEPS</vt:lpstr>
      <vt:lpstr>Next: ACTION STEPS</vt:lpstr>
      <vt:lpstr>Next: ACTION STEPS</vt:lpstr>
      <vt:lpstr>Next: ACTION STEPS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YOUR STATE PLAN</dc:title>
  <dc:creator>Juliana Huerena</dc:creator>
  <cp:lastModifiedBy>Juliana Huerena</cp:lastModifiedBy>
  <cp:revision>62</cp:revision>
  <cp:lastPrinted>2014-04-22T17:29:27Z</cp:lastPrinted>
  <dcterms:created xsi:type="dcterms:W3CDTF">2014-04-17T16:47:19Z</dcterms:created>
  <dcterms:modified xsi:type="dcterms:W3CDTF">2015-10-04T19:12:31Z</dcterms:modified>
</cp:coreProperties>
</file>