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74" r:id="rId5"/>
    <p:sldId id="261" r:id="rId6"/>
    <p:sldId id="260" r:id="rId7"/>
    <p:sldId id="267" r:id="rId8"/>
    <p:sldId id="268" r:id="rId9"/>
    <p:sldId id="263" r:id="rId10"/>
    <p:sldId id="264" r:id="rId11"/>
    <p:sldId id="265" r:id="rId12"/>
    <p:sldId id="266" r:id="rId13"/>
    <p:sldId id="270" r:id="rId14"/>
    <p:sldId id="273" r:id="rId15"/>
    <p:sldId id="271" r:id="rId16"/>
    <p:sldId id="272" r:id="rId1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FDEF3-18E3-4744-9A5C-CD0EF41A3A0F}" type="datetimeFigureOut">
              <a:rPr lang="en-US" smtClean="0"/>
              <a:pPr/>
              <a:t>3/10/2015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66F62-BFE0-4108-B8CF-4AB0D43CAD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551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16E76-708D-41B1-B35C-D21877B74223}" type="datetimeFigureOut">
              <a:rPr lang="en-US" smtClean="0"/>
              <a:pPr/>
              <a:t>3/10/2015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2CD2F-4416-4595-B4CF-7807621F39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878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BB657F-3F76-49FB-8468-B2E5C565EAB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C31030-E80F-4D47-A988-F8430EA4C4B5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5BA30A-B706-4CCE-8951-11D2BFC037E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B28980-145B-415C-B3BD-A2C8F7DC18A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B28980-145B-415C-B3BD-A2C8F7DC18A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B28980-145B-415C-B3BD-A2C8F7DC18A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1A4B558-7FE2-47C0-895C-0BE29337AC25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874713" y="619125"/>
            <a:ext cx="4879975" cy="36607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AC297F-22FA-450B-B84A-2F26C1ABB10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A586F1B-63F9-44A4-A189-6A32ED282EB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A586F1B-63F9-44A4-A189-6A32ED282EB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A586F1B-63F9-44A4-A189-6A32ED282EB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C31030-E80F-4D47-A988-F8430EA4C4B5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dirty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8E121D-3DDD-4706-8307-A740FB6FE3BC}" type="datetime1">
              <a:rPr lang="en-US" smtClean="0"/>
              <a:pPr/>
              <a:t>3/10/2015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7DCBA6-139C-428C-B502-7BB5F56427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6EC856-8E07-4AEA-B8D6-CEEE3745A694}" type="datetime1">
              <a:rPr lang="en-US" smtClean="0"/>
              <a:pPr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DCBA6-139C-428C-B502-7BB5F56427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E8C7F0-8BFE-4652-B0F4-5E95FD778650}" type="datetime1">
              <a:rPr lang="en-US" smtClean="0"/>
              <a:pPr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DCBA6-139C-428C-B502-7BB5F56427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48F64F-296D-4FB1-8CA4-BBC7CB1C5630}" type="datetime1">
              <a:rPr lang="en-US" smtClean="0"/>
              <a:pPr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DCBA6-139C-428C-B502-7BB5F56427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effectLst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8D4DAA-AB2E-40AD-A008-3BA9AE7F09CC}" type="datetime1">
              <a:rPr lang="en-US" smtClean="0"/>
              <a:pPr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DCBA6-139C-428C-B502-7BB5F56427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12E9C2-680C-41D2-8F6E-DE9B2E2B3B2D}" type="datetime1">
              <a:rPr lang="en-US" smtClean="0"/>
              <a:pPr/>
              <a:t>3/10/2015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DCBA6-139C-428C-B502-7BB5F56427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67D0F8-6B76-4B93-A4ED-137FE62DCBC9}" type="datetime1">
              <a:rPr lang="en-US" smtClean="0"/>
              <a:pPr/>
              <a:t>3/10/2015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DCBA6-139C-428C-B502-7BB5F56427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D1EFE9-C11C-444C-BA32-5C5A3F58030A}" type="datetime1">
              <a:rPr lang="en-US" smtClean="0"/>
              <a:pPr/>
              <a:t>3/10/2015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DCBA6-139C-428C-B502-7BB5F56427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D255C1-47E7-4EF8-8292-3879579466B4}" type="datetime1">
              <a:rPr lang="en-US" smtClean="0"/>
              <a:pPr/>
              <a:t>3/10/2015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DCBA6-139C-428C-B502-7BB5F56427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38E176-FB67-4E4B-AC3C-8B37665EA38F}" type="datetime1">
              <a:rPr lang="en-US" smtClean="0"/>
              <a:pPr/>
              <a:t>3/10/2015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DCBA6-139C-428C-B502-7BB5F56427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6AC230-FDA8-4FEA-84D5-B87BE1F1C4E7}" type="datetime1">
              <a:rPr lang="en-US" smtClean="0"/>
              <a:pPr/>
              <a:t>3/10/2015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7DCBA6-139C-428C-B502-7BB5F56427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A85B4D5-C60C-4FB5-9680-2F96FE1BCDAA}" type="datetime1">
              <a:rPr lang="en-US" smtClean="0"/>
              <a:pPr/>
              <a:t>3/10/2015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D7DCBA6-139C-428C-B502-7BB5F56427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0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11" Type="http://schemas.openxmlformats.org/officeDocument/2006/relationships/image" Target="../media/image2.png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11" Type="http://schemas.openxmlformats.org/officeDocument/2006/relationships/image" Target="../media/image14.jpeg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11" Type="http://schemas.openxmlformats.org/officeDocument/2006/relationships/image" Target="../media/image15.png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6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11" Type="http://schemas.openxmlformats.org/officeDocument/2006/relationships/image" Target="../media/image2.png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wmf"/><Relationship Id="rId11" Type="http://schemas.openxmlformats.org/officeDocument/2006/relationships/image" Target="../media/image2.png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11" Type="http://schemas.openxmlformats.org/officeDocument/2006/relationships/image" Target="../media/image2.png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11" Type="http://schemas.openxmlformats.org/officeDocument/2006/relationships/image" Target="../media/image2.png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11" Type="http://schemas.openxmlformats.org/officeDocument/2006/relationships/image" Target="../media/image2.png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11" Type="http://schemas.openxmlformats.org/officeDocument/2006/relationships/image" Target="../media/image2.png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8382000" cy="2514600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000" dirty="0" smtClean="0"/>
              <a:t>Our Community Standing Strong</a:t>
            </a:r>
            <a:br>
              <a:rPr lang="en-US" sz="4000" dirty="0" smtClean="0"/>
            </a:br>
            <a:r>
              <a:rPr lang="en-US" sz="3600" dirty="0" smtClean="0"/>
              <a:t>Advisory Committee Our Community Standing Strong Minutes</a:t>
            </a:r>
            <a:br>
              <a:rPr lang="en-US" sz="3600" dirty="0" smtClean="0"/>
            </a:br>
            <a:r>
              <a:rPr lang="en-US" sz="3600" dirty="0" smtClean="0"/>
              <a:t>March 6, 2014 </a:t>
            </a:r>
            <a:br>
              <a:rPr lang="en-US" sz="3600" dirty="0" smtClean="0"/>
            </a:br>
            <a:r>
              <a:rPr lang="en-US" sz="3600" dirty="0" smtClean="0"/>
              <a:t>11:00- Noon CST</a:t>
            </a:r>
            <a:br>
              <a:rPr lang="en-US" sz="3600" dirty="0" smtClean="0"/>
            </a:br>
            <a:r>
              <a:rPr lang="en-US" sz="3600" dirty="0" smtClean="0"/>
              <a:t>Noon-1:00 EST</a:t>
            </a:r>
            <a:endParaRPr lang="en-US" sz="3600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762000" y="3810000"/>
            <a:ext cx="8001000" cy="1001713"/>
          </a:xfrm>
        </p:spPr>
        <p:txBody>
          <a:bodyPr/>
          <a:lstStyle/>
          <a:p>
            <a:pPr marR="0"/>
            <a:endParaRPr lang="en-US" sz="1600" dirty="0" smtClean="0">
              <a:latin typeface="Arial" charset="0"/>
              <a:cs typeface="Arial" charset="0"/>
            </a:endParaRPr>
          </a:p>
          <a:p>
            <a:pPr marR="0"/>
            <a:r>
              <a:rPr lang="en-US" sz="1600" dirty="0" smtClean="0">
                <a:latin typeface="Arial" charset="0"/>
                <a:cs typeface="Arial" charset="0"/>
              </a:rPr>
              <a:t>Our Community Standing Strong Regional Self Advocacy Technical Assistance Center</a:t>
            </a:r>
          </a:p>
          <a:p>
            <a:pPr marR="0"/>
            <a:r>
              <a:rPr lang="en-US" sz="1600" dirty="0" smtClean="0">
                <a:latin typeface="Arial" charset="0"/>
                <a:cs typeface="Arial" charset="0"/>
              </a:rPr>
              <a:t>Funded by the  Administration on Intellectual and Developmental Disabilities</a:t>
            </a:r>
          </a:p>
          <a:p>
            <a:pPr marR="0"/>
            <a:endParaRPr lang="en-US" sz="1600" dirty="0" smtClean="0">
              <a:latin typeface="Arial" charset="0"/>
              <a:cs typeface="Arial" charset="0"/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5638800"/>
            <a:ext cx="1371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533400"/>
            <a:ext cx="9144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381000"/>
            <a:ext cx="944563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24200" y="457200"/>
            <a:ext cx="8699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43000" y="457200"/>
            <a:ext cx="10636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62400" y="304800"/>
            <a:ext cx="1087438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1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29200" y="228600"/>
            <a:ext cx="11684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1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72200" y="457200"/>
            <a:ext cx="1106488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1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315200" y="381000"/>
            <a:ext cx="1279525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CBA6-139C-428C-B502-7BB5F564277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49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677" y="283181"/>
            <a:ext cx="8057081" cy="70302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State Expectations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362200"/>
            <a:ext cx="8305800" cy="3886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charset="0"/>
                <a:cs typeface="Arial" charset="0"/>
              </a:rPr>
              <a:t>Complete 150 surveys by May, 2014</a:t>
            </a:r>
          </a:p>
          <a:p>
            <a:pPr lvl="1"/>
            <a:r>
              <a:rPr lang="en-US" sz="2400" dirty="0" smtClean="0">
                <a:latin typeface="Arial" charset="0"/>
                <a:cs typeface="Arial" charset="0"/>
              </a:rPr>
              <a:t>South Carolina and North Carolina have completed their surveys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Develop a work plan identifying goals, activities and timelines will be developed by the state with technical assistance from OCSS/SABE leaders and staff by August 2014</a:t>
            </a:r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990600"/>
            <a:ext cx="990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838200"/>
            <a:ext cx="1173163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990600"/>
            <a:ext cx="86995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3000" y="914400"/>
            <a:ext cx="1139825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0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91000" y="990600"/>
            <a:ext cx="10874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1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57800" y="914400"/>
            <a:ext cx="1168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2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77000" y="838200"/>
            <a:ext cx="1106488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3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96200" y="914400"/>
            <a:ext cx="1279525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CBA6-139C-428C-B502-7BB5F564277C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4" name="Picture 1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306629" y="5814060"/>
            <a:ext cx="15049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8862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Content Placeholder 7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1600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charset="0"/>
                <a:cs typeface="Arial" charset="0"/>
              </a:rPr>
              <a:t>Each state will post on their state efforts and ask questions and share information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776" y="2597459"/>
            <a:ext cx="8336841" cy="8721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State Expectation</a:t>
            </a:r>
            <a:endParaRPr lang="en-US" dirty="0"/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413" y="1257300"/>
            <a:ext cx="990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1150938"/>
            <a:ext cx="1173163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63925" y="1176338"/>
            <a:ext cx="8699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7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49363" y="1193800"/>
            <a:ext cx="1139825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8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57700" y="1219200"/>
            <a:ext cx="10874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9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53075" y="1131888"/>
            <a:ext cx="116840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0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40513" y="1093788"/>
            <a:ext cx="1106487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1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747000" y="1116013"/>
            <a:ext cx="1279525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2" name="Picture 6" descr="https://encrypted-tbn2.gstatic.com/images?q=tbn:ANd9GcTU5llI--mKoEGZy47aSR9O8fGZHWxfi7akFqHp6c9y4b0ZbfNPaxHzV_Tm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898900" y="4896802"/>
            <a:ext cx="302895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CBA6-139C-428C-B502-7BB5F564277C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15" name="Picture 1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06629" y="5814060"/>
            <a:ext cx="15049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021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1981200"/>
          </a:xfrm>
        </p:spPr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States will work with their membership and publicize </a:t>
            </a:r>
            <a:r>
              <a:rPr lang="en-US" sz="2800" dirty="0"/>
              <a:t>5 webinars </a:t>
            </a:r>
            <a:r>
              <a:rPr lang="en-US" sz="2800" dirty="0" smtClean="0"/>
              <a:t>in their state and other SABE events in their states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Webinars will address the top five topics that are identified by the survey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534" y="232489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State Expectations</a:t>
            </a:r>
            <a:endParaRPr lang="en-US" dirty="0"/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413" y="1257300"/>
            <a:ext cx="990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1150938"/>
            <a:ext cx="1173163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4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63925" y="1176338"/>
            <a:ext cx="8699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5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49363" y="1193800"/>
            <a:ext cx="1139825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6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57700" y="1219200"/>
            <a:ext cx="10874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7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53075" y="1131888"/>
            <a:ext cx="116840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8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40513" y="1093788"/>
            <a:ext cx="1106487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9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747000" y="1116013"/>
            <a:ext cx="1279525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00" name="AutoShape 2" descr="data:image/jpeg;base64,/9j/4AAQSkZJRgABAQAAAQABAAD/2wCEAAkGBg8SDxQUEhQWFBAWFxsWGBQYGCEXHhgaHxchGhgaISIbHygeIxkrHxgeHzUgJScqLS0sHh4xQTAqNSk3OCsBCQoKDgwOGQ8PGS8kHyQ1NTUvMTEsNSwtKTQuKSk0NDQsKiw0KSwpLCwpKSk1KSwsKSwsKSksKSw0NS4pNCwsKf/AABEIAEMA5AMBIgACEQEDEQH/xAAcAAEAAwEBAQEBAAAAAAAAAAAABQYHBAMBAgj/xAA9EAACAQMDAgQEBAMECwEAAAABAgMABBEFEiEGMRMiQVEHFGFxMkKBkRUjUggksuEzNkNTYnOCg6GxwRb/xAAZAQEAAwEBAAAAAAAAAAAAAAAAAgMEAQX/xAAeEQEBAAIDAAMBAAAAAAAAAAAAAQIRAxIhBDFhE//aAAwDAQACEQMRAD8A2y4uUjXc7Ki+7EKP3NVnrTqZ4vl4bdh4tyWxJ3CogG9h6FsuoA+pPpVNsFS/dru6xIzMwjU8rEgbAUD34GT6kVF61pMVrLHLB5MFiE/KGONxA7AnAzjvtHtWicOp2qHfd1FoNrMo3R3EwlHO5nLAn6g8EVbel+o1ubGOeQqhOVbJwNysVOM+mRWdXnUrC2SRVwz8c9gfeubpzp+B41eYeLgt4YfkJk+baOwye+O9Tz45lZMUMcrJvJtCSBgCCCD2I5Br9Vl2hSCx1G3SDywXTNG8WfLuClg6j+r0OO475xxqNZ88Ot0tl3NlKV43l5HFG8kjBI0UszE4AA5JNQde1KwnXf7Qd1LMYtNtgQThGcGR3+oRcY9eOT9u1c7fFzqeAeJcWREI7l7aSMfqx7UG/UqC6I6kN/YRXJQRmQHKBtwGCR3wPap2gUrHdZ626qS6nSGx3wLLIsbeCx3IHIQ/i5yADmq3p/xt1+ebwYYIpJufIsZJ478bqD+hqVm/w+6n1+4uymoWvg2/hkh/DKeYEYGST7n9q0g0ClV7ozXZbiKVLgKLu3laGYKMAkco4B52shVh9/pX7636iNlYSzIN02AkSYLb5GO1FwOTyewoJ6lcGg6wl1aw3CfhlRXH0yOR+h4qN6i12WO6s7WDHizuWckbgkEYzIe48xJVQfck+lBYaUqv2euStq1xanb4MdvFKvHO52YNk+3lFBYKUrh0drkxH5kIJd78J22bz4ff823Gfrmg7qUpQKUpQKUpQYN13ENNvZFs5PG8VjK1ooYtCWOScrnCknIBHvUHpXVNzczGKaLyYyQQ3kI7Z3f5V26NeHfOz8zmeXxc99+85B+3bHoKjOrtbkQIsTFWYk8DJwMAAfcmvWwxuPHMrfGPKzLKyT1apLgsu1uU/p9KqknW18srRrASFJAQBs4B4PlB4Pftiv1qcl8tkjAESf7QgZIXHfHbPbNd3S+tGSAM53OCVb9O37jmrbrK6x8qEnWbvq1/Cawju7r5ueVTcwKVS0wQ0JbhnbdySQMAjjmthrCunLhv45Y+H+NjIHx/utmTn6bgMfWt1ry/kY3Hkst218dlxmisz/tBX0kej7UziSZEcj0XDP8AtlQP1rTKiOrOmor+zltpDhZBww7qwOVb9CKoWM+/s76Nbrpz3CgNPJKys3qoX8KfTvu+u4ewqR6t+Ntrp95JbSQSu6YyylcHIz6nPrWY2Ka/05O4WIyW7nnymSJ8dmyvKtjj0P3wK4+r+tNR1lFiFgAyv4hMMTu7EKVAJ5O3DHj7UGqax8WYYdCS+todjTSNFDE2AA+W3MQvGPKTgd+Peq/pWjdR3Wn/AMQ/ibJIUMscGwYKjJGSPKMgceU16XvwtvpOmILYqBewSNMIsg7gzNlM5xuw+fuMVx6H8WGtdJ+Rls7gXscZgRfDIB4IUnPmBHqMf5Bbfg58SZdTiliuAPmYQpLjgSKcgHHowIwfuKzP4O/6xt/3v8VXv4D9B3NnHNc3KmN5lVUiYYZVBJJYHsSccdxiqT8IbSReomLIwX+dyVIHegtvXnxC1CbV00vTmELbgjzYBO4jc2M8BVX9TzUX1XqeudPyQO1787BLuysiYGVxlT5iwyG4IPvxX3r3QLzTdeTVYoWnti4dggJKHZsdTjtkZIY8ZNcHxB6gn6hltoLC1n2xlmZpE2gFgO5GQqgA8k8k8emQ0Wy1SNNTtruPIttUgVCfQTRgvFnjuVZx/wBJrt1H++a3DF3hsU+YkHp40mUhz9Qoc+nems9GEaItrExM9tGjwuO4liwyEce4x+tevw1sZBZm6nH95vXNzJxjAYfy055wqAAD7+9B4dFobS9vNPIxCG+atvT+XKT4kYAAGEkBx34Ye1VvUOrGjlutRUpmSZNNsmkOIxtZjNMTn8G7d2xnw/rU38VLG7RYb2xBa7h3QbAM70nwnpzlX2MOQB5q9NZ6Qe306zW1jWaWwdJBEQP5wCFJVGfzEOxHHcLQQeo9RyWsJuItahu5Yxue2cRBJR3ZU2edW9iS1e6Nd3etStZzLbxy2Nu7ylPEcKWcqEBO3dyfMcgY7GpdevdHKZEZabt8sLZjNu/p2bc5zx7VxjWorTWZZrpWt4ZrOBVZkOwMrMWj3Abdw3AYzQdU82o6dc25luGvLGeVYHMiKskMjnbGwKAKyFjtIIyMjvUa/VGomztGicNcS6lNbnfgK0atOFU4H4QEU8cnb35qQvtYOqXFvDZqxs4p0nnuipVD4TB44o9w87FgCSOFA9zUNp0ZFvp2QQf4xcHt6ZuaCW1+31XT7Z7wXxuTCPElt5IkSN0zlwhQb0IGcElvrmrBqun3Mz7/AJ1ra1CggRKgcnHJZ5VZdvI4Cjt3rw+JSk6NegcnwH4/Sqxc3Fn/ABKUat/okSE2ayqTEV2fzGUcqZt/ByMgbcdzQdmk9UXBtdUjM6zyWeRHdKFG9TDvUkKSpcHIJGAfYV0WlnrF5bx3Au/lGMaNHD4SuD5QSZSeTuPom3aD+b0q+narEW1xI4ZY/GQPGhgaPCLb7dzAqNoLds8nnHY1qOgj+6W//Jj/AMAoOCa41UOwWK3ZAQFYswLDaMkj0827jJ4xSp6lBTOpvhXZXk5nDy287DDtCVAk9iwZSCR7jB59azv4h/D+HTPk7iLxJIxI6zzyNuOWC+FnAChAQw7DBI7k1u9eV1aRyoySKrxsMMrDII9iDVmPJljZ+I3GV/P9zrCiMliAgGc+mKsXRXwfgn0y3llaa2umUlmjYDchYmMOrqRkKRzgH71dbP4T6LFKJVtV3g5AZmZQc5yFYlR29BVuq7m+R/TXWa0hhx9d79VnpL4fWenlnj3yTuMNNK25iM52jACqv0AHpnNWalKzW2/a0pSlcClKUClKUClKUClKUClKUClKUClKZoFKUoFKUoFKUoFKUoFKUoFKUoFKUoFKUoFKUoFKUoFKUoFKUoFKUoFK49XjZoHC53cYxye4PH1rkhuJ/EVcnaxJ8wAYIpHmIA9c7ef+H60H3qHqOK0jDPlmY4VB3bHf9Bkc/UVVdd6kS7spllimhMZjJGAfxNhR5sffBqW620SeUwTwAPJAxOw/m5Uj/wAr2+tReqzajd2k4e1KZMexQPMSH83B5IxznA/Wg6U64WBY4vl528ihGPd/KDx79/Sveb4hKrMvy0xKqGfGMqCB3Hp39a89S0udptMIjYiJR4hx+DhO/wCx/aofqXpy8lvLl40fYQMY4EgwoKj398fSui2//rYjPbxKrH5hN6t2AHPf1/LUbN8RYkLq8MizIwXw+CT3zjH2H3yKj5Ef52wfwGjEcRBi9QQGGACcnuOfrXHdaRqUsjXvh7ZlkXZDjJ2j/wCDge55PFBfrK/d3KtE8eFDZPIyfy5HqK7a8bOcvGrFShIyUbup9RXtXApSlApSlApSlApSlApSlApSlApSlApSlApSlApSlAr5tGc+vbNKUH2lKUClKUFQ121Q6xZkjkqx7n8ucf8AurfSlApSlApSl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Lucida Sans Unicode" pitchFamily="34" charset="0"/>
            </a:endParaRPr>
          </a:p>
        </p:txBody>
      </p:sp>
      <p:pic>
        <p:nvPicPr>
          <p:cNvPr id="37901" name="Picture 4" descr="http://cdn1.hubspot.com/hub/172139/GoToWebinar-logo-with-icon-horizontal-for-web-19547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96640" y="5175885"/>
            <a:ext cx="38481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CBA6-139C-428C-B502-7BB5F564277C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06629" y="5814060"/>
            <a:ext cx="15049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759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89613" y="3581400"/>
            <a:ext cx="8229600" cy="1981200"/>
          </a:xfrm>
        </p:spPr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Discussed the results of Survey- PDF file: see attachment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Reviewed the Survey Committee Minutes March 4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Reviewed the Social Media and Webinar Committee Minutes March 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534" y="2324890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Survey Committee Recommendations</a:t>
            </a:r>
            <a:endParaRPr lang="en-US" sz="3200" dirty="0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160338"/>
            <a:ext cx="15049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413" y="1257300"/>
            <a:ext cx="990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" y="1150938"/>
            <a:ext cx="1173163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4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63925" y="1176338"/>
            <a:ext cx="8699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5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49363" y="1193800"/>
            <a:ext cx="1139825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6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57700" y="1219200"/>
            <a:ext cx="10874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7" name="Picture 1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53075" y="1131888"/>
            <a:ext cx="116840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8" name="Picture 1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40513" y="1093788"/>
            <a:ext cx="1106487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9" name="Picture 1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747000" y="1116013"/>
            <a:ext cx="1279525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00" name="AutoShape 2" descr="data:image/jpeg;base64,/9j/4AAQSkZJRgABAQAAAQABAAD/2wCEAAkGBg8SDxQUEhQWFBAWFxsWGBQYGCEXHhgaHxchGhgaISIbHygeIxkrHxgeHzUgJScqLS0sHh4xQTAqNSk3OCsBCQoKDgwOGQ8PGS8kHyQ1NTUvMTEsNSwtKTQuKSk0NDQsKiw0KSwpLCwpKSk1KSwsKSwsKSksKSw0NS4pNCwsKf/AABEIAEMA5AMBIgACEQEDEQH/xAAcAAEAAwEBAQEBAAAAAAAAAAAABQYHBAMBAgj/xAA9EAACAQMDAgQEBAMECwEAAAABAgMABBEFEiEGMRMiQVEHFGFxMkKBkRUjUggksuEzNkNTYnOCg6GxwRb/xAAZAQEAAwEBAAAAAAAAAAAAAAAAAgMEAQX/xAAeEQEBAAIDAAMBAAAAAAAAAAAAAQIRAxIhBDFhE//aAAwDAQACEQMRAD8A2y4uUjXc7Ki+7EKP3NVnrTqZ4vl4bdh4tyWxJ3CogG9h6FsuoA+pPpVNsFS/dru6xIzMwjU8rEgbAUD34GT6kVF61pMVrLHLB5MFiE/KGONxA7AnAzjvtHtWicOp2qHfd1FoNrMo3R3EwlHO5nLAn6g8EVbel+o1ubGOeQqhOVbJwNysVOM+mRWdXnUrC2SRVwz8c9gfeubpzp+B41eYeLgt4YfkJk+baOwye+O9Tz45lZMUMcrJvJtCSBgCCCD2I5Br9Vl2hSCx1G3SDywXTNG8WfLuClg6j+r0OO475xxqNZ88Ot0tl3NlKV43l5HFG8kjBI0UszE4AA5JNQde1KwnXf7Qd1LMYtNtgQThGcGR3+oRcY9eOT9u1c7fFzqeAeJcWREI7l7aSMfqx7UG/UqC6I6kN/YRXJQRmQHKBtwGCR3wPap2gUrHdZ626qS6nSGx3wLLIsbeCx3IHIQ/i5yADmq3p/xt1+ebwYYIpJufIsZJ478bqD+hqVm/w+6n1+4uymoWvg2/hkh/DKeYEYGST7n9q0g0ClV7ozXZbiKVLgKLu3laGYKMAkco4B52shVh9/pX7636iNlYSzIN02AkSYLb5GO1FwOTyewoJ6lcGg6wl1aw3CfhlRXH0yOR+h4qN6i12WO6s7WDHizuWckbgkEYzIe48xJVQfck+lBYaUqv2euStq1xanb4MdvFKvHO52YNk+3lFBYKUrh0drkxH5kIJd78J22bz4ff823Gfrmg7qUpQKUpQKUpQYN13ENNvZFs5PG8VjK1ooYtCWOScrnCknIBHvUHpXVNzczGKaLyYyQQ3kI7Z3f5V26NeHfOz8zmeXxc99+85B+3bHoKjOrtbkQIsTFWYk8DJwMAAfcmvWwxuPHMrfGPKzLKyT1apLgsu1uU/p9KqknW18srRrASFJAQBs4B4PlB4Pftiv1qcl8tkjAESf7QgZIXHfHbPbNd3S+tGSAM53OCVb9O37jmrbrK6x8qEnWbvq1/Cawju7r5ueVTcwKVS0wQ0JbhnbdySQMAjjmthrCunLhv45Y+H+NjIHx/utmTn6bgMfWt1ry/kY3Hkst218dlxmisz/tBX0kej7UziSZEcj0XDP8AtlQP1rTKiOrOmor+zltpDhZBww7qwOVb9CKoWM+/s76Nbrpz3CgNPJKys3qoX8KfTvu+u4ewqR6t+Ntrp95JbSQSu6YyylcHIz6nPrWY2Ka/05O4WIyW7nnymSJ8dmyvKtjj0P3wK4+r+tNR1lFiFgAyv4hMMTu7EKVAJ5O3DHj7UGqax8WYYdCS+todjTSNFDE2AA+W3MQvGPKTgd+Peq/pWjdR3Wn/AMQ/ibJIUMscGwYKjJGSPKMgceU16XvwtvpOmILYqBewSNMIsg7gzNlM5xuw+fuMVx6H8WGtdJ+Rls7gXscZgRfDIB4IUnPmBHqMf5Bbfg58SZdTiliuAPmYQpLjgSKcgHHowIwfuKzP4O/6xt/3v8VXv4D9B3NnHNc3KmN5lVUiYYZVBJJYHsSccdxiqT8IbSReomLIwX+dyVIHegtvXnxC1CbV00vTmELbgjzYBO4jc2M8BVX9TzUX1XqeudPyQO1787BLuysiYGVxlT5iwyG4IPvxX3r3QLzTdeTVYoWnti4dggJKHZsdTjtkZIY8ZNcHxB6gn6hltoLC1n2xlmZpE2gFgO5GQqgA8k8k8emQ0Wy1SNNTtruPIttUgVCfQTRgvFnjuVZx/wBJrt1H++a3DF3hsU+YkHp40mUhz9Qoc+nems9GEaItrExM9tGjwuO4liwyEce4x+tevw1sZBZm6nH95vXNzJxjAYfy055wqAAD7+9B4dFobS9vNPIxCG+atvT+XKT4kYAAGEkBx34Ye1VvUOrGjlutRUpmSZNNsmkOIxtZjNMTn8G7d2xnw/rU38VLG7RYb2xBa7h3QbAM70nwnpzlX2MOQB5q9NZ6Qe306zW1jWaWwdJBEQP5wCFJVGfzEOxHHcLQQeo9RyWsJuItahu5Yxue2cRBJR3ZU2edW9iS1e6Nd3etStZzLbxy2Nu7ylPEcKWcqEBO3dyfMcgY7GpdevdHKZEZabt8sLZjNu/p2bc5zx7VxjWorTWZZrpWt4ZrOBVZkOwMrMWj3Abdw3AYzQdU82o6dc25luGvLGeVYHMiKskMjnbGwKAKyFjtIIyMjvUa/VGomztGicNcS6lNbnfgK0atOFU4H4QEU8cnb35qQvtYOqXFvDZqxs4p0nnuipVD4TB44o9w87FgCSOFA9zUNp0ZFvp2QQf4xcHt6ZuaCW1+31XT7Z7wXxuTCPElt5IkSN0zlwhQb0IGcElvrmrBqun3Mz7/AJ1ra1CggRKgcnHJZ5VZdvI4Cjt3rw+JSk6NegcnwH4/Sqxc3Fn/ABKUat/okSE2ayqTEV2fzGUcqZt/ByMgbcdzQdmk9UXBtdUjM6zyWeRHdKFG9TDvUkKSpcHIJGAfYV0WlnrF5bx3Au/lGMaNHD4SuD5QSZSeTuPom3aD+b0q+narEW1xI4ZY/GQPGhgaPCLb7dzAqNoLds8nnHY1qOgj+6W//Jj/AMAoOCa41UOwWK3ZAQFYswLDaMkj0827jJ4xSp6lBTOpvhXZXk5nDy287DDtCVAk9iwZSCR7jB59azv4h/D+HTPk7iLxJIxI6zzyNuOWC+FnAChAQw7DBI7k1u9eV1aRyoySKrxsMMrDII9iDVmPJljZ+I3GV/P9zrCiMliAgGc+mKsXRXwfgn0y3llaa2umUlmjYDchYmMOrqRkKRzgH71dbP4T6LFKJVtV3g5AZmZQc5yFYlR29BVuq7m+R/TXWa0hhx9d79VnpL4fWenlnj3yTuMNNK25iM52jACqv0AHpnNWalKzW2/a0pSlcClKUClKUClKUClKUClKUClKUClKZoFKUoFKUoFKUoFKUoFKUoFKUoFKUoFKUoFKUoFKUoFKUoFKUoFKUoFK49XjZoHC53cYxye4PH1rkhuJ/EVcnaxJ8wAYIpHmIA9c7ef+H60H3qHqOK0jDPlmY4VB3bHf9Bkc/UVVdd6kS7spllimhMZjJGAfxNhR5sffBqW620SeUwTwAPJAxOw/m5Uj/wAr2+tReqzajd2k4e1KZMexQPMSH83B5IxznA/Wg6U64WBY4vl528ihGPd/KDx79/Sveb4hKrMvy0xKqGfGMqCB3Hp39a89S0udptMIjYiJR4hx+DhO/wCx/aofqXpy8lvLl40fYQMY4EgwoKj398fSui2//rYjPbxKrH5hN6t2AHPf1/LUbN8RYkLq8MizIwXw+CT3zjH2H3yKj5Ef52wfwGjEcRBi9QQGGACcnuOfrXHdaRqUsjXvh7ZlkXZDjJ2j/wCDge55PFBfrK/d3KtE8eFDZPIyfy5HqK7a8bOcvGrFShIyUbup9RXtXApSlApSlApSlApSlApSlApSlApSlApSlApSlApSlAr5tGc+vbNKUH2lKUClKUFQ121Q6xZkjkqx7n8ucf8AurfSlApSlApSl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CBA6-139C-428C-B502-7BB5F564277C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6629" y="5814060"/>
            <a:ext cx="15049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4400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733800" y="2590800"/>
            <a:ext cx="4953000" cy="3352800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Logo: </a:t>
            </a:r>
          </a:p>
          <a:p>
            <a:pPr lvl="1" indent="-256032">
              <a:buFont typeface="Wingdings 3"/>
              <a:buChar char=""/>
              <a:defRPr/>
            </a:pPr>
            <a:r>
              <a:rPr lang="en-US" dirty="0" smtClean="0"/>
              <a:t>Vicki and Ellen will work on a draft of the logo that combines the state maps and the “</a:t>
            </a:r>
            <a:r>
              <a:rPr lang="en-US" dirty="0" err="1" smtClean="0"/>
              <a:t>Kutzu</a:t>
            </a:r>
            <a:r>
              <a:rPr lang="en-US" dirty="0" smtClean="0"/>
              <a:t>” theme from the Southern Collaborative earlier organizational efforts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534" y="232489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Action Items</a:t>
            </a:r>
            <a:endParaRPr lang="en-US" dirty="0"/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413" y="1257300"/>
            <a:ext cx="990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1150938"/>
            <a:ext cx="1173163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4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63925" y="1176338"/>
            <a:ext cx="8699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5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49363" y="1193800"/>
            <a:ext cx="1139825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6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57700" y="1219200"/>
            <a:ext cx="10874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7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53075" y="1131888"/>
            <a:ext cx="116840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8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40513" y="1093788"/>
            <a:ext cx="1106487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9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747000" y="1116013"/>
            <a:ext cx="1279525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00" name="AutoShape 2" descr="data:image/jpeg;base64,/9j/4AAQSkZJRgABAQAAAQABAAD/2wCEAAkGBg8SDxQUEhQWFBAWFxsWGBQYGCEXHhgaHxchGhgaISIbHygeIxkrHxgeHzUgJScqLS0sHh4xQTAqNSk3OCsBCQoKDgwOGQ8PGS8kHyQ1NTUvMTEsNSwtKTQuKSk0NDQsKiw0KSwpLCwpKSk1KSwsKSwsKSksKSw0NS4pNCwsKf/AABEIAEMA5AMBIgACEQEDEQH/xAAcAAEAAwEBAQEBAAAAAAAAAAAABQYHBAMBAgj/xAA9EAACAQMDAgQEBAMECwEAAAABAgMABBEFEiEGMRMiQVEHFGFxMkKBkRUjUggksuEzNkNTYnOCg6GxwRb/xAAZAQEAAwEBAAAAAAAAAAAAAAAAAgMEAQX/xAAeEQEBAAIDAAMBAAAAAAAAAAAAAQIRAxIhBDFhE//aAAwDAQACEQMRAD8A2y4uUjXc7Ki+7EKP3NVnrTqZ4vl4bdh4tyWxJ3CogG9h6FsuoA+pPpVNsFS/dru6xIzMwjU8rEgbAUD34GT6kVF61pMVrLHLB5MFiE/KGONxA7AnAzjvtHtWicOp2qHfd1FoNrMo3R3EwlHO5nLAn6g8EVbel+o1ubGOeQqhOVbJwNysVOM+mRWdXnUrC2SRVwz8c9gfeubpzp+B41eYeLgt4YfkJk+baOwye+O9Tz45lZMUMcrJvJtCSBgCCCD2I5Br9Vl2hSCx1G3SDywXTNG8WfLuClg6j+r0OO475xxqNZ88Ot0tl3NlKV43l5HFG8kjBI0UszE4AA5JNQde1KwnXf7Qd1LMYtNtgQThGcGR3+oRcY9eOT9u1c7fFzqeAeJcWREI7l7aSMfqx7UG/UqC6I6kN/YRXJQRmQHKBtwGCR3wPap2gUrHdZ626qS6nSGx3wLLIsbeCx3IHIQ/i5yADmq3p/xt1+ebwYYIpJufIsZJ478bqD+hqVm/w+6n1+4uymoWvg2/hkh/DKeYEYGST7n9q0g0ClV7ozXZbiKVLgKLu3laGYKMAkco4B52shVh9/pX7636iNlYSzIN02AkSYLb5GO1FwOTyewoJ6lcGg6wl1aw3CfhlRXH0yOR+h4qN6i12WO6s7WDHizuWckbgkEYzIe48xJVQfck+lBYaUqv2euStq1xanb4MdvFKvHO52YNk+3lFBYKUrh0drkxH5kIJd78J22bz4ff823Gfrmg7qUpQKUpQKUpQYN13ENNvZFs5PG8VjK1ooYtCWOScrnCknIBHvUHpXVNzczGKaLyYyQQ3kI7Z3f5V26NeHfOz8zmeXxc99+85B+3bHoKjOrtbkQIsTFWYk8DJwMAAfcmvWwxuPHMrfGPKzLKyT1apLgsu1uU/p9KqknW18srRrASFJAQBs4B4PlB4Pftiv1qcl8tkjAESf7QgZIXHfHbPbNd3S+tGSAM53OCVb9O37jmrbrK6x8qEnWbvq1/Cawju7r5ueVTcwKVS0wQ0JbhnbdySQMAjjmthrCunLhv45Y+H+NjIHx/utmTn6bgMfWt1ry/kY3Hkst218dlxmisz/tBX0kej7UziSZEcj0XDP8AtlQP1rTKiOrOmor+zltpDhZBww7qwOVb9CKoWM+/s76Nbrpz3CgNPJKys3qoX8KfTvu+u4ewqR6t+Ntrp95JbSQSu6YyylcHIz6nPrWY2Ka/05O4WIyW7nnymSJ8dmyvKtjj0P3wK4+r+tNR1lFiFgAyv4hMMTu7EKVAJ5O3DHj7UGqax8WYYdCS+todjTSNFDE2AA+W3MQvGPKTgd+Peq/pWjdR3Wn/AMQ/ibJIUMscGwYKjJGSPKMgceU16XvwtvpOmILYqBewSNMIsg7gzNlM5xuw+fuMVx6H8WGtdJ+Rls7gXscZgRfDIB4IUnPmBHqMf5Bbfg58SZdTiliuAPmYQpLjgSKcgHHowIwfuKzP4O/6xt/3v8VXv4D9B3NnHNc3KmN5lVUiYYZVBJJYHsSccdxiqT8IbSReomLIwX+dyVIHegtvXnxC1CbV00vTmELbgjzYBO4jc2M8BVX9TzUX1XqeudPyQO1787BLuysiYGVxlT5iwyG4IPvxX3r3QLzTdeTVYoWnti4dggJKHZsdTjtkZIY8ZNcHxB6gn6hltoLC1n2xlmZpE2gFgO5GQqgA8k8k8emQ0Wy1SNNTtruPIttUgVCfQTRgvFnjuVZx/wBJrt1H++a3DF3hsU+YkHp40mUhz9Qoc+nems9GEaItrExM9tGjwuO4liwyEce4x+tevw1sZBZm6nH95vXNzJxjAYfy055wqAAD7+9B4dFobS9vNPIxCG+atvT+XKT4kYAAGEkBx34Ye1VvUOrGjlutRUpmSZNNsmkOIxtZjNMTn8G7d2xnw/rU38VLG7RYb2xBa7h3QbAM70nwnpzlX2MOQB5q9NZ6Qe306zW1jWaWwdJBEQP5wCFJVGfzEOxHHcLQQeo9RyWsJuItahu5Yxue2cRBJR3ZU2edW9iS1e6Nd3etStZzLbxy2Nu7ylPEcKWcqEBO3dyfMcgY7GpdevdHKZEZabt8sLZjNu/p2bc5zx7VxjWorTWZZrpWt4ZrOBVZkOwMrMWj3Abdw3AYzQdU82o6dc25luGvLGeVYHMiKskMjnbGwKAKyFjtIIyMjvUa/VGomztGicNcS6lNbnfgK0atOFU4H4QEU8cnb35qQvtYOqXFvDZqxs4p0nnuipVD4TB44o9w87FgCSOFA9zUNp0ZFvp2QQf4xcHt6ZuaCW1+31XT7Z7wXxuTCPElt5IkSN0zlwhQb0IGcElvrmrBqun3Mz7/AJ1ra1CggRKgcnHJZ5VZdvI4Cjt3rw+JSk6NegcnwH4/Sqxc3Fn/ABKUat/okSE2ayqTEV2fzGUcqZt/ByMgbcdzQdmk9UXBtdUjM6zyWeRHdKFG9TDvUkKSpcHIJGAfYV0WlnrF5bx3Au/lGMaNHD4SuD5QSZSeTuPom3aD+b0q+narEW1xI4ZY/GQPGhgaPCLb7dzAqNoLds8nnHY1qOgj+6W//Jj/AMAoOCa41UOwWK3ZAQFYswLDaMkj0827jJ4xSp6lBTOpvhXZXk5nDy287DDtCVAk9iwZSCR7jB59azv4h/D+HTPk7iLxJIxI6zzyNuOWC+FnAChAQw7DBI7k1u9eV1aRyoySKrxsMMrDII9iDVmPJljZ+I3GV/P9zrCiMliAgGc+mKsXRXwfgn0y3llaa2umUlmjYDchYmMOrqRkKRzgH71dbP4T6LFKJVtV3g5AZmZQc5yFYlR29BVuq7m+R/TXWa0hhx9d79VnpL4fWenlnj3yTuMNNK25iM52jACqv0AHpnNWalKzW2/a0pSlcClKUClKUClKUClKUClKUClKUClKZoFKUoFKUoFKUoFKUoFKUoFKUoFKUoFKUoFKUoFKUoFKUoFKUoFKUoFK49XjZoHC53cYxye4PH1rkhuJ/EVcnaxJ8wAYIpHmIA9c7ef+H60H3qHqOK0jDPlmY4VB3bHf9Bkc/UVVdd6kS7spllimhMZjJGAfxNhR5sffBqW620SeUwTwAPJAxOw/m5Uj/wAr2+tReqzajd2k4e1KZMexQPMSH83B5IxznA/Wg6U64WBY4vl528ihGPd/KDx79/Sveb4hKrMvy0xKqGfGMqCB3Hp39a89S0udptMIjYiJR4hx+DhO/wCx/aofqXpy8lvLl40fYQMY4EgwoKj398fSui2//rYjPbxKrH5hN6t2AHPf1/LUbN8RYkLq8MizIwXw+CT3zjH2H3yKj5Ef52wfwGjEcRBi9QQGGACcnuOfrXHdaRqUsjXvh7ZlkXZDjJ2j/wCDge55PFBfrK/d3KtE8eFDZPIyfy5HqK7a8bOcvGrFShIyUbup9RXtXApSlApSlApSlApSlApSlApSlApSlApSlApSlApSlAr5tGc+vbNKUH2lKUClKUFQ121Q6xZkjkqx7n8ucf8AurfSlApSlApSl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CBA6-139C-428C-B502-7BB5F564277C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306629" y="5814060"/>
            <a:ext cx="15049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 descr="..\WINDOWS\Application Data\Microsoft\Media Catalog\Downloaded Clips\cl6e\j0275348.wmf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3429000"/>
            <a:ext cx="2438400" cy="2133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224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511804"/>
              </p:ext>
            </p:extLst>
          </p:nvPr>
        </p:nvGraphicFramePr>
        <p:xfrm>
          <a:off x="1447800" y="1828799"/>
          <a:ext cx="5715000" cy="37528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7500"/>
                <a:gridCol w="2857500"/>
              </a:tblGrid>
              <a:tr h="2842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Webinar dates </a:t>
                      </a:r>
                      <a:endParaRPr lang="en-US" sz="1800" dirty="0">
                        <a:effectLst/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Topic</a:t>
                      </a:r>
                      <a:endParaRPr lang="en-US" sz="1800" dirty="0">
                        <a:effectLst/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65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Thursday</a:t>
                      </a:r>
                      <a:r>
                        <a:rPr lang="en-US" sz="1200" baseline="0" dirty="0" smtClean="0">
                          <a:effectLst/>
                        </a:rPr>
                        <a:t> </a:t>
                      </a:r>
                      <a:r>
                        <a:rPr lang="en-US" sz="1200" dirty="0" smtClean="0">
                          <a:effectLst/>
                        </a:rPr>
                        <a:t>March </a:t>
                      </a:r>
                      <a:r>
                        <a:rPr lang="en-US" sz="1200" dirty="0">
                          <a:effectLst/>
                        </a:rPr>
                        <a:t>27, 2014</a:t>
                      </a:r>
                      <a:endParaRPr lang="en-US" sz="1800" dirty="0">
                        <a:effectLst/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Blogging: How to Blog our message on issues (Ruthie will help with this)</a:t>
                      </a:r>
                      <a:endParaRPr lang="en-US" sz="1800" dirty="0">
                        <a:effectLst/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19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Tuesday</a:t>
                      </a:r>
                      <a:r>
                        <a:rPr lang="en-US" sz="1200" baseline="0" dirty="0" smtClean="0">
                          <a:effectLst/>
                        </a:rPr>
                        <a:t> </a:t>
                      </a:r>
                      <a:r>
                        <a:rPr lang="en-US" sz="1200" dirty="0" smtClean="0">
                          <a:effectLst/>
                        </a:rPr>
                        <a:t>April </a:t>
                      </a:r>
                      <a:r>
                        <a:rPr lang="en-US" sz="1200" dirty="0">
                          <a:effectLst/>
                        </a:rPr>
                        <a:t>22, 2014</a:t>
                      </a:r>
                      <a:endParaRPr lang="en-US" sz="1800" dirty="0">
                        <a:effectLst/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Developing Strategies and Building Partnerships</a:t>
                      </a:r>
                      <a:endParaRPr lang="en-US" sz="1800" dirty="0">
                        <a:effectLst/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80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Tuesday May </a:t>
                      </a:r>
                      <a:r>
                        <a:rPr lang="en-US" sz="1200" dirty="0">
                          <a:effectLst/>
                        </a:rPr>
                        <a:t>27, 2014</a:t>
                      </a:r>
                      <a:endParaRPr lang="en-US" sz="1800" dirty="0">
                        <a:effectLst/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How can our DD Partners help us?</a:t>
                      </a:r>
                      <a:endParaRPr lang="en-US" sz="1800" dirty="0">
                        <a:effectLst/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2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Tuesday  June </a:t>
                      </a:r>
                      <a:r>
                        <a:rPr lang="en-US" sz="1200" dirty="0">
                          <a:effectLst/>
                        </a:rPr>
                        <a:t>24, 2014</a:t>
                      </a:r>
                      <a:endParaRPr lang="en-US" sz="1800" dirty="0">
                        <a:effectLst/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Funding Strategies</a:t>
                      </a:r>
                      <a:endParaRPr lang="en-US" sz="1800" dirty="0">
                        <a:effectLst/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2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Tuesday  July </a:t>
                      </a:r>
                      <a:r>
                        <a:rPr lang="en-US" sz="1200" dirty="0">
                          <a:effectLst/>
                        </a:rPr>
                        <a:t>22, 2014</a:t>
                      </a:r>
                      <a:endParaRPr lang="en-US" sz="1800" dirty="0">
                        <a:effectLst/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Writing Grants</a:t>
                      </a:r>
                      <a:endParaRPr lang="en-US" sz="1800" dirty="0">
                        <a:effectLst/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2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Tuesday August </a:t>
                      </a:r>
                      <a:r>
                        <a:rPr lang="en-US" sz="1200" dirty="0">
                          <a:effectLst/>
                        </a:rPr>
                        <a:t>26, 2014</a:t>
                      </a:r>
                      <a:endParaRPr lang="en-US" sz="1800" dirty="0">
                        <a:effectLst/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Keeping Grants</a:t>
                      </a:r>
                      <a:endParaRPr lang="en-US" sz="1800" dirty="0">
                        <a:effectLst/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CBA6-139C-428C-B502-7BB5F564277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Webinar </a:t>
            </a:r>
            <a:r>
              <a:rPr lang="en-US" dirty="0" smtClean="0"/>
              <a:t>Dates </a:t>
            </a:r>
            <a:endParaRPr lang="en-US" dirty="0"/>
          </a:p>
        </p:txBody>
      </p:sp>
      <p:pic>
        <p:nvPicPr>
          <p:cNvPr id="6" name="Picture 4" descr="http://cdn1.hubspot.com/hub/172139/GoToWebinar-logo-with-icon-horizontal-for-web-1954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5671185"/>
            <a:ext cx="38481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6629" y="5814060"/>
            <a:ext cx="15049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16763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CBA6-139C-428C-B502-7BB5F564277C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Face to Face Advisory Committee Meeting Dates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6253609"/>
              </p:ext>
            </p:extLst>
          </p:nvPr>
        </p:nvGraphicFramePr>
        <p:xfrm>
          <a:off x="1143000" y="2209800"/>
          <a:ext cx="6172200" cy="685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86100"/>
                <a:gridCol w="3086100"/>
              </a:tblGrid>
              <a:tr h="685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May 8-10, 2014</a:t>
                      </a:r>
                      <a:endParaRPr lang="en-US" sz="1800" b="1" dirty="0">
                        <a:effectLst/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Birmingham with the Disability History </a:t>
                      </a:r>
                      <a:r>
                        <a:rPr lang="en-US" sz="1200" b="1" dirty="0" smtClean="0">
                          <a:effectLst/>
                        </a:rPr>
                        <a:t>Exhibit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Group decided</a:t>
                      </a:r>
                      <a:r>
                        <a:rPr lang="en-US" sz="1200" b="1" baseline="0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 to meet in Birmingham</a:t>
                      </a:r>
                      <a:endParaRPr lang="en-US" sz="1800" b="1" dirty="0">
                        <a:effectLst/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486400"/>
            <a:ext cx="15049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2187" y="1905000"/>
            <a:ext cx="1173163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Disability History Exhibi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312489"/>
            <a:ext cx="4533900" cy="2638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14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3429000"/>
            <a:ext cx="3276599" cy="1447800"/>
          </a:xfrm>
        </p:spPr>
        <p:txBody>
          <a:bodyPr>
            <a:normAutofit/>
          </a:bodyPr>
          <a:lstStyle/>
          <a:p>
            <a:pPr marR="0"/>
            <a:r>
              <a:rPr lang="en-US" sz="3700" b="1" dirty="0" smtClean="0">
                <a:latin typeface="Arial" charset="0"/>
                <a:cs typeface="Arial" charset="0"/>
              </a:rPr>
              <a:t>Welcome and</a:t>
            </a:r>
          </a:p>
          <a:p>
            <a:pPr marR="0"/>
            <a:r>
              <a:rPr lang="en-US" sz="3700" b="1" dirty="0" smtClean="0">
                <a:latin typeface="Arial" charset="0"/>
                <a:cs typeface="Arial" charset="0"/>
              </a:rPr>
              <a:t> Introductions</a:t>
            </a:r>
          </a:p>
        </p:txBody>
      </p:sp>
      <p:pic>
        <p:nvPicPr>
          <p:cNvPr id="1638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819400"/>
            <a:ext cx="2971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413" y="1257300"/>
            <a:ext cx="990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" y="1150938"/>
            <a:ext cx="1173163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63925" y="1176338"/>
            <a:ext cx="8699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49363" y="1193800"/>
            <a:ext cx="1139825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57700" y="1219200"/>
            <a:ext cx="10874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1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53075" y="1131888"/>
            <a:ext cx="116840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1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40513" y="1093788"/>
            <a:ext cx="1106487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1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747000" y="1116013"/>
            <a:ext cx="1279525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15" descr="Bryon and Chaqueta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10400" y="3276600"/>
            <a:ext cx="1676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CBA6-139C-428C-B502-7BB5F564277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03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95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257049"/>
              </p:ext>
            </p:extLst>
          </p:nvPr>
        </p:nvGraphicFramePr>
        <p:xfrm>
          <a:off x="381000" y="381000"/>
          <a:ext cx="8382001" cy="6008688"/>
        </p:xfrm>
        <a:graphic>
          <a:graphicData uri="http://schemas.openxmlformats.org/drawingml/2006/table">
            <a:tbl>
              <a:tblPr/>
              <a:tblGrid>
                <a:gridCol w="1426723"/>
                <a:gridCol w="1891152"/>
                <a:gridCol w="2854325"/>
                <a:gridCol w="2209801"/>
              </a:tblGrid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State</a:t>
                      </a:r>
                    </a:p>
                  </a:txBody>
                  <a:tcPr marL="53668" marR="5366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Group</a:t>
                      </a:r>
                    </a:p>
                  </a:txBody>
                  <a:tcPr marL="53668" marR="5366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Representative</a:t>
                      </a:r>
                    </a:p>
                  </a:txBody>
                  <a:tcPr marL="53668" marR="5366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Allies supporting project</a:t>
                      </a:r>
                    </a:p>
                  </a:txBody>
                  <a:tcPr marL="53668" marR="5366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25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Alabama</a:t>
                      </a:r>
                    </a:p>
                  </a:txBody>
                  <a:tcPr marL="53668" marR="5366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People First of Alabama</a:t>
                      </a:r>
                    </a:p>
                  </a:txBody>
                  <a:tcPr marL="53668" marR="5366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Darren Morris, SABE Alt. Reg. 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Lauren Kimbrell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Jeff Ridgeway (not attending)</a:t>
                      </a:r>
                    </a:p>
                  </a:txBody>
                  <a:tcPr marL="53668" marR="5366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ADAP-P and 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Alabama DD Council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Susan Ellis* -People First of Alabama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George Neal AL Dept of Mental Health</a:t>
                      </a:r>
                    </a:p>
                  </a:txBody>
                  <a:tcPr marL="53668" marR="5366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771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Arkansas</a:t>
                      </a:r>
                    </a:p>
                  </a:txBody>
                  <a:tcPr marL="53668" marR="5366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People First of Arkansas</a:t>
                      </a:r>
                    </a:p>
                  </a:txBody>
                  <a:tcPr marL="53668" marR="5366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Eric Treat (SABE Alt. Reg. 9)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Alan Plumee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Burke Fanari (not attending)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Joel Fuller  (not attending</a:t>
                      </a:r>
                    </a:p>
                  </a:txBody>
                  <a:tcPr marL="53668" marR="5366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All DD Network  Partners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Julie Petty-UCED</a:t>
                      </a:r>
                    </a:p>
                  </a:txBody>
                  <a:tcPr marL="53668" marR="5366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Florida</a:t>
                      </a:r>
                    </a:p>
                  </a:txBody>
                  <a:tcPr marL="53668" marR="5366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Florida/FL SAND,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53668" marR="5366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Amanda Baker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Arizona Jenkins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Richard Chapman</a:t>
                      </a:r>
                    </a:p>
                  </a:txBody>
                  <a:tcPr marL="53668" marR="5366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Florida DD Council</a:t>
                      </a:r>
                    </a:p>
                  </a:txBody>
                  <a:tcPr marL="53668" marR="5366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Georgia</a:t>
                      </a:r>
                    </a:p>
                  </a:txBody>
                  <a:tcPr marL="53668" marR="5366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People First of Georgia</a:t>
                      </a:r>
                    </a:p>
                  </a:txBody>
                  <a:tcPr marL="53668" marR="5366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Bernard Baker (SABE Rep. Reg. 6)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Marian Jackson (not attending)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Teresa Coleman (not attending)</a:t>
                      </a:r>
                    </a:p>
                  </a:txBody>
                  <a:tcPr marL="53668" marR="5366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53668" marR="5366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North Carolina</a:t>
                      </a:r>
                    </a:p>
                  </a:txBody>
                  <a:tcPr marL="53668" marR="5366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Self Advocacy Local Groups</a:t>
                      </a:r>
                    </a:p>
                  </a:txBody>
                  <a:tcPr marL="53668" marR="5366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David Taylor Jr.(SABE Alt. Reg. 6)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Laura Newell (not attending)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Ellen Perry (not attending)</a:t>
                      </a:r>
                    </a:p>
                  </a:txBody>
                  <a:tcPr marL="53668" marR="5366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Arc of North Carolina</a:t>
                      </a:r>
                    </a:p>
                  </a:txBody>
                  <a:tcPr marL="53668" marR="5366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Oklahoma</a:t>
                      </a:r>
                    </a:p>
                  </a:txBody>
                  <a:tcPr marL="53668" marR="5366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Oklahoma People First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Oklahoma Self Advocacy Network</a:t>
                      </a:r>
                    </a:p>
                  </a:txBody>
                  <a:tcPr marL="53668" marR="5366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Tomas Davis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Linda Gonzales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Nancy Ward</a:t>
                      </a:r>
                    </a:p>
                  </a:txBody>
                  <a:tcPr marL="53668" marR="5366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 and 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Lance Davis, Oklahoma People First</a:t>
                      </a:r>
                    </a:p>
                  </a:txBody>
                  <a:tcPr marL="53668" marR="5366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749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South Carolina</a:t>
                      </a:r>
                    </a:p>
                  </a:txBody>
                  <a:tcPr marL="53668" marR="5366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I.M.PA.C.T South Carolina</a:t>
                      </a:r>
                    </a:p>
                  </a:txBody>
                  <a:tcPr marL="53668" marR="5366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Chaqueta Stuckey (Co-Director, Reg.  6 Rep.)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Connie Coleman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Glenda Singletary ,Support OCSS</a:t>
                      </a:r>
                    </a:p>
                  </a:txBody>
                  <a:tcPr marL="53668" marR="5366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All DD Network Partners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Cindy Cox-IMPACT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Kristi Hartwell-UCED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Glenda Hyman Singletary OCSS</a:t>
                      </a:r>
                    </a:p>
                  </a:txBody>
                  <a:tcPr marL="53668" marR="5366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Tennessee</a:t>
                      </a:r>
                    </a:p>
                  </a:txBody>
                  <a:tcPr marL="53668" marR="5366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People First of Tennessee</a:t>
                      </a:r>
                    </a:p>
                  </a:txBody>
                  <a:tcPr marL="53668" marR="5366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Gatha Logan, Past Pres. PF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Suzanne Colsey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Christy Cox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Sam Gage</a:t>
                      </a:r>
                    </a:p>
                  </a:txBody>
                  <a:tcPr marL="53668" marR="5366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DD Council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 and 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Arc</a:t>
                      </a:r>
                    </a:p>
                  </a:txBody>
                  <a:tcPr marL="53668" marR="5366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SABE</a:t>
                      </a:r>
                    </a:p>
                  </a:txBody>
                  <a:tcPr marL="53668" marR="5366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SABE</a:t>
                      </a:r>
                    </a:p>
                  </a:txBody>
                  <a:tcPr marL="53668" marR="5366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Bryon Murray, Vicki Turnage (Co-Director), Juliana Huereña, support</a:t>
                      </a:r>
                    </a:p>
                  </a:txBody>
                  <a:tcPr marL="53668" marR="5366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3668" marR="5366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CBA6-139C-428C-B502-7BB5F564277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31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sz="3200" dirty="0" smtClean="0">
              <a:latin typeface="Arial" charset="0"/>
              <a:cs typeface="Arial" charset="0"/>
            </a:endParaRPr>
          </a:p>
          <a:p>
            <a:r>
              <a:rPr lang="en-US" sz="3200" dirty="0" smtClean="0">
                <a:latin typeface="Arial" charset="0"/>
                <a:cs typeface="Arial" charset="0"/>
              </a:rPr>
              <a:t>Reminded everyone </a:t>
            </a:r>
          </a:p>
          <a:p>
            <a:r>
              <a:rPr lang="en-US" sz="3200" dirty="0" smtClean="0">
                <a:latin typeface="Arial" charset="0"/>
                <a:cs typeface="Arial" charset="0"/>
              </a:rPr>
              <a:t>Advisory Board Members Questions and Comments will be addressed </a:t>
            </a:r>
            <a:r>
              <a:rPr lang="en-US" sz="3200" b="1" dirty="0" smtClean="0">
                <a:latin typeface="Arial" charset="0"/>
                <a:cs typeface="Arial" charset="0"/>
              </a:rPr>
              <a:t>first</a:t>
            </a:r>
          </a:p>
          <a:p>
            <a:r>
              <a:rPr lang="en-US" sz="3200" dirty="0" smtClean="0">
                <a:latin typeface="Arial" charset="0"/>
                <a:cs typeface="Arial" charset="0"/>
              </a:rPr>
              <a:t>Allies and Supporters may then ask Questions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Questions and Answers</a:t>
            </a:r>
            <a:endParaRPr lang="en-US" dirty="0"/>
          </a:p>
        </p:txBody>
      </p:sp>
      <p:pic>
        <p:nvPicPr>
          <p:cNvPr id="81923" name="Picture 2" descr="C:\Users\ADM01\AppData\Local\Microsoft\Windows\Temporary Internet Files\Content.IE5\5W4XZLCP\MM90017402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144108"/>
            <a:ext cx="2286000" cy="212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9216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91" name="Rectangle 19"/>
          <p:cNvSpPr>
            <a:spLocks noGrp="1"/>
          </p:cNvSpPr>
          <p:nvPr>
            <p:ph type="title" idx="4294967295"/>
          </p:nvPr>
        </p:nvSpPr>
        <p:spPr bwMode="auto">
          <a:xfrm>
            <a:off x="457200" y="0"/>
            <a:ext cx="8229600" cy="141763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sz="3200" dirty="0" smtClean="0">
                <a:latin typeface="Arial" charset="0"/>
                <a:cs typeface="Arial" charset="0"/>
              </a:rPr>
              <a:t>Project Updates and Accomplishments since January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57200" y="2895600"/>
            <a:ext cx="8229600" cy="3657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Arial" charset="0"/>
                <a:cs typeface="Arial" charset="0"/>
              </a:rPr>
              <a:t>All 8 States have submitted contracts and invoices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US" sz="2400" dirty="0" smtClean="0">
                <a:latin typeface="Arial" charset="0"/>
                <a:cs typeface="Arial" charset="0"/>
              </a:rPr>
              <a:t>All states should have received their fist check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Arial" charset="0"/>
                <a:cs typeface="Arial" charset="0"/>
              </a:rPr>
              <a:t>Distributed minutes from January Meeting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  <a:cs typeface="Arial" charset="0"/>
              </a:rPr>
              <a:t>South Carolina and North Carolina have completed their surveys </a:t>
            </a:r>
          </a:p>
          <a:p>
            <a:pPr>
              <a:lnSpc>
                <a:spcPct val="80000"/>
              </a:lnSpc>
            </a:pPr>
            <a:endParaRPr lang="en-US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  <a:cs typeface="Arial" charset="0"/>
              </a:rPr>
              <a:t>Collect </a:t>
            </a:r>
            <a:r>
              <a:rPr lang="en-US" dirty="0">
                <a:latin typeface="Arial" charset="0"/>
                <a:cs typeface="Arial" charset="0"/>
              </a:rPr>
              <a:t>1200 surveys this year- 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  <a:cs typeface="Arial" charset="0"/>
              </a:rPr>
              <a:t>complete as of 3/2/14- 472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None/>
            </a:pPr>
            <a:endParaRPr lang="en-US" sz="2600" dirty="0" smtClean="0">
              <a:latin typeface="Arial" charset="0"/>
              <a:cs typeface="Arial" charset="0"/>
            </a:endParaRPr>
          </a:p>
        </p:txBody>
      </p:sp>
      <p:pic>
        <p:nvPicPr>
          <p:cNvPr id="2867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413" y="1510506"/>
            <a:ext cx="990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1447800"/>
            <a:ext cx="1173163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63925" y="1452246"/>
            <a:ext cx="8699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0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09992" y="1465262"/>
            <a:ext cx="1139825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1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68959" y="1447483"/>
            <a:ext cx="10874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2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72113" y="1346677"/>
            <a:ext cx="116840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3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40513" y="1368267"/>
            <a:ext cx="1106487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4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758747" y="1373664"/>
            <a:ext cx="1279525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4343400" y="457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CBA6-139C-428C-B502-7BB5F564277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5" name="Picture 1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306629" y="5814060"/>
            <a:ext cx="15049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ADM01\AppData\Local\Microsoft\Windows\Temporary Internet Files\Content.IE5\Y60YF16C\MC900440452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089" y="4953000"/>
            <a:ext cx="1083336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340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0" name="Rectangle 14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2800" dirty="0" smtClean="0">
                <a:latin typeface="Arial" charset="0"/>
                <a:cs typeface="Arial" charset="0"/>
              </a:rPr>
              <a:t/>
            </a:r>
            <a:br>
              <a:rPr lang="en-US" sz="2800" dirty="0" smtClean="0">
                <a:latin typeface="Arial" charset="0"/>
                <a:cs typeface="Arial" charset="0"/>
              </a:rPr>
            </a:br>
            <a:r>
              <a:rPr lang="en-US" sz="3600" dirty="0" smtClean="0">
                <a:latin typeface="Arial" charset="0"/>
                <a:cs typeface="Arial" charset="0"/>
              </a:rPr>
              <a:t>Project Updates and Accomplishments since January</a:t>
            </a:r>
            <a:br>
              <a:rPr lang="en-US" sz="3600" dirty="0" smtClean="0">
                <a:latin typeface="Arial" charset="0"/>
                <a:cs typeface="Arial" charset="0"/>
              </a:rPr>
            </a:br>
            <a:endParaRPr lang="en-US" sz="3600" dirty="0" smtClean="0">
              <a:latin typeface="Arial" charset="0"/>
              <a:cs typeface="Arial" charset="0"/>
            </a:endParaRPr>
          </a:p>
        </p:txBody>
      </p:sp>
      <p:sp>
        <p:nvSpPr>
          <p:cNvPr id="29709" name="Rectangle 13"/>
          <p:cNvSpPr>
            <a:spLocks noGrp="1"/>
          </p:cNvSpPr>
          <p:nvPr>
            <p:ph type="body" idx="4294967295"/>
          </p:nvPr>
        </p:nvSpPr>
        <p:spPr>
          <a:xfrm>
            <a:off x="457200" y="2895600"/>
            <a:ext cx="8229600" cy="3124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State Demographic Sheet for each state self advocacy organizations/groups have been completed</a:t>
            </a:r>
          </a:p>
          <a:p>
            <a:pPr>
              <a:lnSpc>
                <a:spcPct val="80000"/>
              </a:lnSpc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Met with one state team-Arkansas</a:t>
            </a:r>
          </a:p>
          <a:p>
            <a:pPr>
              <a:lnSpc>
                <a:spcPct val="80000"/>
              </a:lnSpc>
            </a:pPr>
            <a:endParaRPr lang="en-US" sz="2000" dirty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Spoke with UCEDD representative Carol Rabideau Vanderbilt University in Nashville TN. Regarding ways UCEDD’s could support project</a:t>
            </a:r>
          </a:p>
          <a:p>
            <a:pPr>
              <a:lnSpc>
                <a:spcPct val="80000"/>
              </a:lnSpc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Completed our quarterly report to AIDD</a:t>
            </a:r>
          </a:p>
        </p:txBody>
      </p:sp>
      <p:pic>
        <p:nvPicPr>
          <p:cNvPr id="2969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13304" y="1650365"/>
            <a:ext cx="990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258" y="1600200"/>
            <a:ext cx="1173163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19144" y="1586865"/>
            <a:ext cx="86995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2999" y="1650365"/>
            <a:ext cx="1139825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40212" y="1646396"/>
            <a:ext cx="10874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4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93690" y="1525746"/>
            <a:ext cx="1168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5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62090" y="1525746"/>
            <a:ext cx="1106488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6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68578" y="1524158"/>
            <a:ext cx="1279525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CBA6-139C-428C-B502-7BB5F564277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4" name="Picture 1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306629" y="5814060"/>
            <a:ext cx="15049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749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0" name="Rectangle 14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2800" dirty="0" smtClean="0">
                <a:latin typeface="Arial" charset="0"/>
                <a:cs typeface="Arial" charset="0"/>
              </a:rPr>
              <a:t/>
            </a:r>
            <a:br>
              <a:rPr lang="en-US" sz="2800" dirty="0" smtClean="0">
                <a:latin typeface="Arial" charset="0"/>
                <a:cs typeface="Arial" charset="0"/>
              </a:rPr>
            </a:br>
            <a:r>
              <a:rPr lang="en-US" sz="4400" dirty="0" smtClean="0">
                <a:latin typeface="Arial" charset="0"/>
                <a:cs typeface="Arial" charset="0"/>
              </a:rPr>
              <a:t>Overview of Project Updates and Accomplishments</a:t>
            </a:r>
            <a:br>
              <a:rPr lang="en-US" sz="4400" dirty="0" smtClean="0">
                <a:latin typeface="Arial" charset="0"/>
                <a:cs typeface="Arial" charset="0"/>
              </a:rPr>
            </a:br>
            <a:endParaRPr lang="en-US" sz="4400" dirty="0" smtClean="0">
              <a:latin typeface="Arial" charset="0"/>
              <a:cs typeface="Arial" charset="0"/>
            </a:endParaRPr>
          </a:p>
        </p:txBody>
      </p:sp>
      <p:sp>
        <p:nvSpPr>
          <p:cNvPr id="29709" name="Rectangle 13"/>
          <p:cNvSpPr>
            <a:spLocks noGrp="1"/>
          </p:cNvSpPr>
          <p:nvPr>
            <p:ph type="body" idx="4294967295"/>
          </p:nvPr>
        </p:nvSpPr>
        <p:spPr>
          <a:xfrm>
            <a:off x="457200" y="3200400"/>
            <a:ext cx="8229600" cy="28067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  <a:cs typeface="Arial" charset="0"/>
              </a:rPr>
              <a:t>Survey Result </a:t>
            </a:r>
            <a:r>
              <a:rPr lang="en-US" dirty="0">
                <a:latin typeface="Arial" charset="0"/>
                <a:cs typeface="Arial" charset="0"/>
              </a:rPr>
              <a:t>C</a:t>
            </a:r>
            <a:r>
              <a:rPr lang="en-US" sz="2800" dirty="0" smtClean="0">
                <a:latin typeface="Arial" charset="0"/>
                <a:cs typeface="Arial" charset="0"/>
              </a:rPr>
              <a:t>ommittee met in the morning via teleconference March 4, 2014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Discussed survey topic results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cs typeface="Arial" charset="0"/>
              </a:rPr>
              <a:t>Decided on 5 webinar topics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dirty="0" smtClean="0">
              <a:latin typeface="Arial" charset="0"/>
              <a:cs typeface="Arial" charset="0"/>
            </a:endParaRPr>
          </a:p>
        </p:txBody>
      </p:sp>
      <p:pic>
        <p:nvPicPr>
          <p:cNvPr id="2969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13304" y="1650365"/>
            <a:ext cx="990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258" y="1600200"/>
            <a:ext cx="1173163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19144" y="1586865"/>
            <a:ext cx="86995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2999" y="1650365"/>
            <a:ext cx="1139825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40212" y="1646396"/>
            <a:ext cx="10874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4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93690" y="1525746"/>
            <a:ext cx="1168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5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62090" y="1525746"/>
            <a:ext cx="1106488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6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68578" y="1524158"/>
            <a:ext cx="1279525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CBA6-139C-428C-B502-7BB5F564277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4" name="Picture 1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306629" y="5814060"/>
            <a:ext cx="15049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3095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0" name="Rectangle 14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2800" dirty="0" smtClean="0">
                <a:latin typeface="Arial" charset="0"/>
                <a:cs typeface="Arial" charset="0"/>
              </a:rPr>
              <a:t/>
            </a:r>
            <a:br>
              <a:rPr lang="en-US" sz="2800" dirty="0" smtClean="0">
                <a:latin typeface="Arial" charset="0"/>
                <a:cs typeface="Arial" charset="0"/>
              </a:rPr>
            </a:br>
            <a:r>
              <a:rPr lang="en-US" sz="4400" dirty="0" smtClean="0">
                <a:latin typeface="Arial" charset="0"/>
                <a:cs typeface="Arial" charset="0"/>
              </a:rPr>
              <a:t>Overview of Project Updates and Accomplishments</a:t>
            </a:r>
            <a:br>
              <a:rPr lang="en-US" sz="4400" dirty="0" smtClean="0">
                <a:latin typeface="Arial" charset="0"/>
                <a:cs typeface="Arial" charset="0"/>
              </a:rPr>
            </a:br>
            <a:endParaRPr lang="en-US" sz="4400" dirty="0" smtClean="0">
              <a:latin typeface="Arial" charset="0"/>
              <a:cs typeface="Arial" charset="0"/>
            </a:endParaRPr>
          </a:p>
        </p:txBody>
      </p:sp>
      <p:sp>
        <p:nvSpPr>
          <p:cNvPr id="29709" name="Rectangle 13"/>
          <p:cNvSpPr>
            <a:spLocks noGrp="1"/>
          </p:cNvSpPr>
          <p:nvPr>
            <p:ph type="body" idx="4294967295"/>
          </p:nvPr>
        </p:nvSpPr>
        <p:spPr>
          <a:xfrm>
            <a:off x="152400" y="3200400"/>
            <a:ext cx="8659179" cy="28067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  <a:cs typeface="Arial" charset="0"/>
              </a:rPr>
              <a:t>Social Media committee met in he afternoon via teleconference March 4, 2014</a:t>
            </a:r>
          </a:p>
          <a:p>
            <a:pPr lvl="1"/>
            <a:r>
              <a:rPr lang="en-US" dirty="0" smtClean="0"/>
              <a:t>Recommend Logo </a:t>
            </a:r>
            <a:r>
              <a:rPr lang="en-US" dirty="0"/>
              <a:t>for Southern Collaborative States</a:t>
            </a:r>
            <a:endParaRPr lang="en-US" dirty="0">
              <a:latin typeface="Arial" charset="0"/>
              <a:cs typeface="Arial" charset="0"/>
            </a:endParaRPr>
          </a:p>
          <a:p>
            <a:pPr lvl="1"/>
            <a:r>
              <a:rPr lang="en-US" dirty="0" smtClean="0"/>
              <a:t>Decided on 5 Webinar dates</a:t>
            </a:r>
            <a:endParaRPr lang="en-US" sz="3200" dirty="0" smtClean="0"/>
          </a:p>
          <a:p>
            <a:pPr lvl="1"/>
            <a:r>
              <a:rPr lang="en-US" dirty="0" smtClean="0"/>
              <a:t>Discussed Blogs</a:t>
            </a:r>
            <a:endParaRPr lang="en-US" sz="3200" dirty="0" smtClean="0"/>
          </a:p>
          <a:p>
            <a:pPr lvl="1"/>
            <a:r>
              <a:rPr lang="en-US" dirty="0" smtClean="0"/>
              <a:t>Make </a:t>
            </a:r>
            <a:r>
              <a:rPr lang="en-US" dirty="0"/>
              <a:t>recommendations for location and dates of next face to face </a:t>
            </a:r>
            <a:endParaRPr lang="en-US" sz="3200" dirty="0"/>
          </a:p>
          <a:p>
            <a:pPr>
              <a:lnSpc>
                <a:spcPct val="80000"/>
              </a:lnSpc>
            </a:pPr>
            <a:endParaRPr lang="en-US" dirty="0" smtClean="0">
              <a:latin typeface="Arial" charset="0"/>
              <a:cs typeface="Arial" charset="0"/>
            </a:endParaRPr>
          </a:p>
        </p:txBody>
      </p:sp>
      <p:pic>
        <p:nvPicPr>
          <p:cNvPr id="2969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13304" y="1650365"/>
            <a:ext cx="990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258" y="1600200"/>
            <a:ext cx="1173163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19144" y="1586865"/>
            <a:ext cx="86995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2999" y="1650365"/>
            <a:ext cx="1139825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40212" y="1646396"/>
            <a:ext cx="10874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4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93690" y="1525746"/>
            <a:ext cx="1168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5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62090" y="1525746"/>
            <a:ext cx="1106488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6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68578" y="1524158"/>
            <a:ext cx="1279525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CBA6-139C-428C-B502-7BB5F564277C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5" name="Picture 1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306629" y="5814060"/>
            <a:ext cx="15049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788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677" y="283181"/>
            <a:ext cx="8057081" cy="70302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State Expectations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362200"/>
            <a:ext cx="8305800" cy="38862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  <a:cs typeface="Arial" charset="0"/>
              </a:rPr>
              <a:t>Identify and assist with the presentations for 5 Webinars on the regions top 5 needs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Each state will write 2 Blogs on selected issues</a:t>
            </a:r>
          </a:p>
          <a:p>
            <a:pPr lvl="1"/>
            <a:r>
              <a:rPr lang="en-US" sz="2400" dirty="0" smtClean="0">
                <a:latin typeface="Arial" charset="0"/>
                <a:cs typeface="Arial" charset="0"/>
              </a:rPr>
              <a:t>One blog by May ( Arkansas will blog on employment and social security issues)</a:t>
            </a:r>
          </a:p>
          <a:p>
            <a:pPr lvl="1"/>
            <a:r>
              <a:rPr lang="en-US" sz="2400" dirty="0" smtClean="0">
                <a:latin typeface="Arial" charset="0"/>
                <a:cs typeface="Arial" charset="0"/>
              </a:rPr>
              <a:t>2</a:t>
            </a:r>
            <a:r>
              <a:rPr lang="en-US" sz="2400" baseline="30000" dirty="0" smtClean="0">
                <a:latin typeface="Arial" charset="0"/>
                <a:cs typeface="Arial" charset="0"/>
              </a:rPr>
              <a:t>nd</a:t>
            </a:r>
            <a:r>
              <a:rPr lang="en-US" sz="2400" dirty="0" smtClean="0">
                <a:latin typeface="Arial" charset="0"/>
                <a:cs typeface="Arial" charset="0"/>
              </a:rPr>
              <a:t> blog by  August </a:t>
            </a:r>
          </a:p>
          <a:p>
            <a:pPr marL="457200" lvl="1" indent="0">
              <a:buNone/>
            </a:pPr>
            <a:endParaRPr lang="en-US" sz="2000" dirty="0">
              <a:latin typeface="Arial" charset="0"/>
              <a:cs typeface="Arial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Arial" charset="0"/>
                <a:cs typeface="Arial" charset="0"/>
              </a:rPr>
              <a:t>A Blog is sharing your personal opinions, activities and experiences on issue in your state</a:t>
            </a:r>
          </a:p>
          <a:p>
            <a:endParaRPr lang="en-US" sz="2200" dirty="0" smtClean="0">
              <a:latin typeface="Arial" charset="0"/>
              <a:cs typeface="Arial" charset="0"/>
            </a:endParaRPr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990600"/>
            <a:ext cx="990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838200"/>
            <a:ext cx="1173163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990600"/>
            <a:ext cx="86995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3000" y="914400"/>
            <a:ext cx="1139825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0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91000" y="990600"/>
            <a:ext cx="10874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1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57800" y="914400"/>
            <a:ext cx="1168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2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77000" y="838200"/>
            <a:ext cx="1106488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3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96200" y="914400"/>
            <a:ext cx="1279525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CBA6-139C-428C-B502-7BB5F564277C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4" name="Picture 1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271899" y="5791200"/>
            <a:ext cx="1539680" cy="1013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414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2747</TotalTime>
  <Words>770</Words>
  <Application>Microsoft Office PowerPoint</Application>
  <PresentationFormat>On-screen Show (4:3)</PresentationFormat>
  <Paragraphs>178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Our Community Standing Strong Advisory Committee Our Community Standing Strong Minutes March 6, 2014  11:00- Noon CST Noon-1:00 EST</vt:lpstr>
      <vt:lpstr>PowerPoint Presentation</vt:lpstr>
      <vt:lpstr>PowerPoint Presentation</vt:lpstr>
      <vt:lpstr>Questions and Answers</vt:lpstr>
      <vt:lpstr>Project Updates and Accomplishments since January</vt:lpstr>
      <vt:lpstr> Project Updates and Accomplishments since January </vt:lpstr>
      <vt:lpstr> Overview of Project Updates and Accomplishments </vt:lpstr>
      <vt:lpstr> Overview of Project Updates and Accomplishments </vt:lpstr>
      <vt:lpstr>State Expectations</vt:lpstr>
      <vt:lpstr>State Expectations</vt:lpstr>
      <vt:lpstr>State Expectation</vt:lpstr>
      <vt:lpstr>State Expectations</vt:lpstr>
      <vt:lpstr>Survey Committee Recommendations</vt:lpstr>
      <vt:lpstr>Action Items</vt:lpstr>
      <vt:lpstr>Webinar Dates </vt:lpstr>
      <vt:lpstr>Face to Face Advisory Committee Meeting Dates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Community Standing Strong Advisory Committee Our Community Standing Strong January 11-12, 2014</dc:title>
  <dc:creator>Juliana Huerena</dc:creator>
  <cp:lastModifiedBy>Juliana Huerena</cp:lastModifiedBy>
  <cp:revision>204</cp:revision>
  <cp:lastPrinted>2014-02-28T20:59:57Z</cp:lastPrinted>
  <dcterms:created xsi:type="dcterms:W3CDTF">2014-02-28T04:12:48Z</dcterms:created>
  <dcterms:modified xsi:type="dcterms:W3CDTF">2015-03-11T00:13:05Z</dcterms:modified>
</cp:coreProperties>
</file>