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30"/>
  </p:notesMasterIdLst>
  <p:sldIdLst>
    <p:sldId id="256" r:id="rId2"/>
    <p:sldId id="259" r:id="rId3"/>
    <p:sldId id="290" r:id="rId4"/>
    <p:sldId id="270" r:id="rId5"/>
    <p:sldId id="266" r:id="rId6"/>
    <p:sldId id="274" r:id="rId7"/>
    <p:sldId id="260" r:id="rId8"/>
    <p:sldId id="261" r:id="rId9"/>
    <p:sldId id="275" r:id="rId10"/>
    <p:sldId id="276" r:id="rId11"/>
    <p:sldId id="285" r:id="rId12"/>
    <p:sldId id="262" r:id="rId13"/>
    <p:sldId id="286" r:id="rId14"/>
    <p:sldId id="288" r:id="rId15"/>
    <p:sldId id="264" r:id="rId16"/>
    <p:sldId id="265" r:id="rId17"/>
    <p:sldId id="271" r:id="rId18"/>
    <p:sldId id="279" r:id="rId19"/>
    <p:sldId id="280" r:id="rId20"/>
    <p:sldId id="281" r:id="rId21"/>
    <p:sldId id="278" r:id="rId22"/>
    <p:sldId id="282" r:id="rId23"/>
    <p:sldId id="283" r:id="rId24"/>
    <p:sldId id="284" r:id="rId25"/>
    <p:sldId id="277" r:id="rId26"/>
    <p:sldId id="273" r:id="rId27"/>
    <p:sldId id="287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8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C6AF3-E5D7-460B-8C48-F915693B81E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B4638-7568-4289-A3E4-870513E62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2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4D294-ED2A-41CB-8F41-BAB9575F1B53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4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4638-7568-4289-A3E4-870513E627D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20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4CEA68-FD63-46A5-8A5F-2BA6E314D5C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2623FC-14A4-4FF1-9799-3062C8F8E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ghsingletary@fcdsn.org" TargetMode="External"/><Relationship Id="rId7" Type="http://schemas.openxmlformats.org/officeDocument/2006/relationships/image" Target="../media/image20.png"/><Relationship Id="rId2" Type="http://schemas.openxmlformats.org/officeDocument/2006/relationships/hyperlink" Target="mailto:chaquetastuckey2011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hyperlink" Target="mailto:prinzjana17@gmail.com" TargetMode="External"/><Relationship Id="rId4" Type="http://schemas.openxmlformats.org/officeDocument/2006/relationships/hyperlink" Target="mailto:vturnage33@yahoo.com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2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1"/>
            <a:ext cx="8382000" cy="1447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Our Community Standing Strong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/>
              <a:t>Advisory </a:t>
            </a:r>
            <a:r>
              <a:rPr lang="en-US" sz="4000" smtClean="0"/>
              <a:t>Committee October 29, 2013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8077200" cy="1458511"/>
          </a:xfrm>
        </p:spPr>
        <p:txBody>
          <a:bodyPr>
            <a:noAutofit/>
          </a:bodyPr>
          <a:lstStyle/>
          <a:p>
            <a:pPr algn="l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Southern Collaborative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Self Advocacy Technical Assistance Center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Funded by the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 on Intellectual and Developmental Disabilities</a:t>
            </a:r>
          </a:p>
          <a:p>
            <a:endParaRPr lang="en-US" sz="16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70412"/>
            <a:ext cx="2362200" cy="1272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06680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33464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30" y="1050131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066800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822" y="1022366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519" y="101235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602" y="94456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221" y="106815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752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Each state will write 2 Blogs on issues identified in </a:t>
            </a:r>
            <a:r>
              <a:rPr lang="en-US" dirty="0" smtClean="0"/>
              <a:t>survey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3248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we work on during the First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Year of the grant?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9703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75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Establish </a:t>
            </a:r>
            <a:r>
              <a:rPr lang="en-US" dirty="0"/>
              <a:t>a Southern Collaborative page on the SABE </a:t>
            </a:r>
            <a:r>
              <a:rPr lang="en-US" dirty="0" smtClean="0"/>
              <a:t>website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3248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we work on during the First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Year of the grant?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9703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2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505201"/>
            <a:ext cx="8229600" cy="16002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 a Facebook page and Twitter feed for Southern Collaborative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3248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How will we do this?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9703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  <p:pic>
        <p:nvPicPr>
          <p:cNvPr id="3078" name="Picture 6" descr="https://encrypted-tbn2.gstatic.com/images?q=tbn:ANd9GcTU5llI--mKoEGZy47aSR9O8fGZHWxfi7akFqHp6c9y4b0ZbfNPaxHzV_Tm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885" y="4495800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23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505201"/>
            <a:ext cx="8229600" cy="16002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 webinars for states to share their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</a:p>
          <a:p>
            <a:pPr lvl="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3248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How will we do this?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9703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g8SDxQUEhQWFBAWFxsWGBQYGCEXHhgaHxchGhgaISIbHygeIxkrHxgeHzUgJScqLS0sHh4xQTAqNSk3OCsBCQoKDgwOGQ8PGS8kHyQ1NTUvMTEsNSwtKTQuKSk0NDQsKiw0KSwpLCwpKSk1KSwsKSwsKSksKSw0NS4pNCwsKf/AABEIAEMA5AMBIgACEQEDEQH/xAAcAAEAAwEBAQEBAAAAAAAAAAAABQYHBAMBAgj/xAA9EAACAQMDAgQEBAMECwEAAAABAgMABBEFEiEGMRMiQVEHFGFxMkKBkRUjUggksuEzNkNTYnOCg6GxwRb/xAAZAQEAAwEBAAAAAAAAAAAAAAAAAgMEAQX/xAAeEQEBAAIDAAMBAAAAAAAAAAAAAQIRAxIhBDFhE//aAAwDAQACEQMRAD8A2y4uUjXc7Ki+7EKP3NVnrTqZ4vl4bdh4tyWxJ3CogG9h6FsuoA+pPpVNsFS/dru6xIzMwjU8rEgbAUD34GT6kVF61pMVrLHLB5MFiE/KGONxA7AnAzjvtHtWicOp2qHfd1FoNrMo3R3EwlHO5nLAn6g8EVbel+o1ubGOeQqhOVbJwNysVOM+mRWdXnUrC2SRVwz8c9gfeubpzp+B41eYeLgt4YfkJk+baOwye+O9Tz45lZMUMcrJvJtCSBgCCCD2I5Br9Vl2hSCx1G3SDywXTNG8WfLuClg6j+r0OO475xxqNZ88Ot0tl3NlKV43l5HFG8kjBI0UszE4AA5JNQde1KwnXf7Qd1LMYtNtgQThGcGR3+oRcY9eOT9u1c7fFzqeAeJcWREI7l7aSMfqx7UG/UqC6I6kN/YRXJQRmQHKBtwGCR3wPap2gUrHdZ626qS6nSGx3wLLIsbeCx3IHIQ/i5yADmq3p/xt1+ebwYYIpJufIsZJ478bqD+hqVm/w+6n1+4uymoWvg2/hkh/DKeYEYGST7n9q0g0ClV7ozXZbiKVLgKLu3laGYKMAkco4B52shVh9/pX7636iNlYSzIN02AkSYLb5GO1FwOTyewoJ6lcGg6wl1aw3CfhlRXH0yOR+h4qN6i12WO6s7WDHizuWckbgkEYzIe48xJVQfck+lBYaUqv2euStq1xanb4MdvFKvHO52YNk+3lFBYKUrh0drkxH5kIJd78J22bz4ff823Gfrmg7qUpQKUpQKUpQYN13ENNvZFs5PG8VjK1ooYtCWOScrnCknIBHvUHpXVNzczGKaLyYyQQ3kI7Z3f5V26NeHfOz8zmeXxc99+85B+3bHoKjOrtbkQIsTFWYk8DJwMAAfcmvWwxuPHMrfGPKzLKyT1apLgsu1uU/p9KqknW18srRrASFJAQBs4B4PlB4Pftiv1qcl8tkjAESf7QgZIXHfHbPbNd3S+tGSAM53OCVb9O37jmrbrK6x8qEnWbvq1/Cawju7r5ueVTcwKVS0wQ0JbhnbdySQMAjjmthrCunLhv45Y+H+NjIHx/utmTn6bgMfWt1ry/kY3Hkst218dlxmisz/tBX0kej7UziSZEcj0XDP8AtlQP1rTKiOrOmor+zltpDhZBww7qwOVb9CKoWM+/s76Nbrpz3CgNPJKys3qoX8KfTvu+u4ewqR6t+Ntrp95JbSQSu6YyylcHIz6nPrWY2Ka/05O4WIyW7nnymSJ8dmyvKtjj0P3wK4+r+tNR1lFiFgAyv4hMMTu7EKVAJ5O3DHj7UGqax8WYYdCS+todjTSNFDE2AA+W3MQvGPKTgd+Peq/pWjdR3Wn/AMQ/ibJIUMscGwYKjJGSPKMgceU16XvwtvpOmILYqBewSNMIsg7gzNlM5xuw+fuMVx6H8WGtdJ+Rls7gXscZgRfDIB4IUnPmBHqMf5Bbfg58SZdTiliuAPmYQpLjgSKcgHHowIwfuKzP4O/6xt/3v8VXv4D9B3NnHNc3KmN5lVUiYYZVBJJYHsSccdxiqT8IbSReomLIwX+dyVIHegtvXnxC1CbV00vTmELbgjzYBO4jc2M8BVX9TzUX1XqeudPyQO1787BLuysiYGVxlT5iwyG4IPvxX3r3QLzTdeTVYoWnti4dggJKHZsdTjtkZIY8ZNcHxB6gn6hltoLC1n2xlmZpE2gFgO5GQqgA8k8k8emQ0Wy1SNNTtruPIttUgVCfQTRgvFnjuVZx/wBJrt1H++a3DF3hsU+YkHp40mUhz9Qoc+nems9GEaItrExM9tGjwuO4liwyEce4x+tevw1sZBZm6nH95vXNzJxjAYfy055wqAAD7+9B4dFobS9vNPIxCG+atvT+XKT4kYAAGEkBx34Ye1VvUOrGjlutRUpmSZNNsmkOIxtZjNMTn8G7d2xnw/rU38VLG7RYb2xBa7h3QbAM70nwnpzlX2MOQB5q9NZ6Qe306zW1jWaWwdJBEQP5wCFJVGfzEOxHHcLQQeo9RyWsJuItahu5Yxue2cRBJR3ZU2edW9iS1e6Nd3etStZzLbxy2Nu7ylPEcKWcqEBO3dyfMcgY7GpdevdHKZEZabt8sLZjNu/p2bc5zx7VxjWorTWZZrpWt4ZrOBVZkOwMrMWj3Abdw3AYzQdU82o6dc25luGvLGeVYHMiKskMjnbGwKAKyFjtIIyMjvUa/VGomztGicNcS6lNbnfgK0atOFU4H4QEU8cnb35qQvtYOqXFvDZqxs4p0nnuipVD4TB44o9w87FgCSOFA9zUNp0ZFvp2QQf4xcHt6ZuaCW1+31XT7Z7wXxuTCPElt5IkSN0zlwhQb0IGcElvrmrBqun3Mz7/AJ1ra1CggRKgcnHJZ5VZdvI4Cjt3rw+JSk6NegcnwH4/Sqxc3Fn/ABKUat/okSE2ayqTEV2fzGUcqZt/ByMgbcdzQdmk9UXBtdUjM6zyWeRHdKFG9TDvUkKSpcHIJGAfYV0WlnrF5bx3Au/lGMaNHD4SuD5QSZSeTuPom3aD+b0q+narEW1xI4ZY/GQPGhgaPCLb7dzAqNoLds8nnHY1qOgj+6W//Jj/AMAoOCa41UOwWK3ZAQFYswLDaMkj0827jJ4xSp6lBTOpvhXZXk5nDy287DDtCVAk9iwZSCR7jB59azv4h/D+HTPk7iLxJIxI6zzyNuOWC+FnAChAQw7DBI7k1u9eV1aRyoySKrxsMMrDII9iDVmPJljZ+I3GV/P9zrCiMliAgGc+mKsXRXwfgn0y3llaa2umUlmjYDchYmMOrqRkKRzgH71dbP4T6LFKJVtV3g5AZmZQc5yFYlR29BVuq7m+R/TXWa0hhx9d79VnpL4fWenlnj3yTuMNNK25iM52jACqv0AHpnNWalKzW2/a0pSlcClKUClKUClKUClKUClKUClKUClKZoFKUoFKUoFKUoFKUoFKUoFKUoFKUoFKUoFKUoFKUoFKUoFKUoFKUoFK49XjZoHC53cYxye4PH1rkhuJ/EVcnaxJ8wAYIpHmIA9c7ef+H60H3qHqOK0jDPlmY4VB3bHf9Bkc/UVVdd6kS7spllimhMZjJGAfxNhR5sffBqW620SeUwTwAPJAxOw/m5Uj/wAr2+tReqzajd2k4e1KZMexQPMSH83B5IxznA/Wg6U64WBY4vl528ihGPd/KDx79/Sveb4hKrMvy0xKqGfGMqCB3Hp39a89S0udptMIjYiJR4hx+DhO/wCx/aofqXpy8lvLl40fYQMY4EgwoKj398fSui2//rYjPbxKrH5hN6t2AHPf1/LUbN8RYkLq8MizIwXw+CT3zjH2H3yKj5Ef52wfwGjEcRBi9QQGGACcnuOfrXHdaRqUsjXvh7ZlkXZDjJ2j/wCDge55PFBfrK/d3KtE8eFDZPIyfy5HqK7a8bOcvGrFShIyUbup9RXtXApSlApSlApSlApSlApSlApSlApSlApSlApSlApSlAr5tGc+vbNKUH2lKUClKUFQ121Q6xZkjkqx7n8ucf8AurfSlApSlApSl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cdn1.hubspot.com/hub/172139/GoToWebinar-logo-with-icon-horizontal-for-web-19547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058" y="4250936"/>
            <a:ext cx="4321017" cy="12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2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505201"/>
            <a:ext cx="8229600" cy="1600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Each </a:t>
            </a:r>
            <a:r>
              <a:rPr lang="en-US" dirty="0"/>
              <a:t>state will receive a grant to complete surveys, develop a plan for technical assistance and begin implementation of the plan.</a:t>
            </a:r>
          </a:p>
          <a:p>
            <a:pPr lvl="0"/>
            <a:r>
              <a:rPr lang="en-US" dirty="0" smtClean="0"/>
              <a:t>States </a:t>
            </a:r>
            <a:r>
              <a:rPr lang="en-US" dirty="0"/>
              <a:t>will receive a total of $6250 for the first year</a:t>
            </a:r>
          </a:p>
          <a:p>
            <a:pPr lvl="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3248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How will we do this?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9703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g8SDxQUEhQWFBAWFxsWGBQYGCEXHhgaHxchGhgaISIbHygeIxkrHxgeHzUgJScqLS0sHh4xQTAqNSk3OCsBCQoKDgwOGQ8PGS8kHyQ1NTUvMTEsNSwtKTQuKSk0NDQsKiw0KSwpLCwpKSk1KSwsKSwsKSksKSw0NS4pNCwsKf/AABEIAEMA5AMBIgACEQEDEQH/xAAcAAEAAwEBAQEBAAAAAAAAAAAABQYHBAMBAgj/xAA9EAACAQMDAgQEBAMECwEAAAABAgMABBEFEiEGMRMiQVEHFGFxMkKBkRUjUggksuEzNkNTYnOCg6GxwRb/xAAZAQEAAwEBAAAAAAAAAAAAAAAAAgMEAQX/xAAeEQEBAAIDAAMBAAAAAAAAAAAAAQIRAxIhBDFhE//aAAwDAQACEQMRAD8A2y4uUjXc7Ki+7EKP3NVnrTqZ4vl4bdh4tyWxJ3CogG9h6FsuoA+pPpVNsFS/dru6xIzMwjU8rEgbAUD34GT6kVF61pMVrLHLB5MFiE/KGONxA7AnAzjvtHtWicOp2qHfd1FoNrMo3R3EwlHO5nLAn6g8EVbel+o1ubGOeQqhOVbJwNysVOM+mRWdXnUrC2SRVwz8c9gfeubpzp+B41eYeLgt4YfkJk+baOwye+O9Tz45lZMUMcrJvJtCSBgCCCD2I5Br9Vl2hSCx1G3SDywXTNG8WfLuClg6j+r0OO475xxqNZ88Ot0tl3NlKV43l5HFG8kjBI0UszE4AA5JNQde1KwnXf7Qd1LMYtNtgQThGcGR3+oRcY9eOT9u1c7fFzqeAeJcWREI7l7aSMfqx7UG/UqC6I6kN/YRXJQRmQHKBtwGCR3wPap2gUrHdZ626qS6nSGx3wLLIsbeCx3IHIQ/i5yADmq3p/xt1+ebwYYIpJufIsZJ478bqD+hqVm/w+6n1+4uymoWvg2/hkh/DKeYEYGST7n9q0g0ClV7ozXZbiKVLgKLu3laGYKMAkco4B52shVh9/pX7636iNlYSzIN02AkSYLb5GO1FwOTyewoJ6lcGg6wl1aw3CfhlRXH0yOR+h4qN6i12WO6s7WDHizuWckbgkEYzIe48xJVQfck+lBYaUqv2euStq1xanb4MdvFKvHO52YNk+3lFBYKUrh0drkxH5kIJd78J22bz4ff823Gfrmg7qUpQKUpQKUpQYN13ENNvZFs5PG8VjK1ooYtCWOScrnCknIBHvUHpXVNzczGKaLyYyQQ3kI7Z3f5V26NeHfOz8zmeXxc99+85B+3bHoKjOrtbkQIsTFWYk8DJwMAAfcmvWwxuPHMrfGPKzLKyT1apLgsu1uU/p9KqknW18srRrASFJAQBs4B4PlB4Pftiv1qcl8tkjAESf7QgZIXHfHbPbNd3S+tGSAM53OCVb9O37jmrbrK6x8qEnWbvq1/Cawju7r5ueVTcwKVS0wQ0JbhnbdySQMAjjmthrCunLhv45Y+H+NjIHx/utmTn6bgMfWt1ry/kY3Hkst218dlxmisz/tBX0kej7UziSZEcj0XDP8AtlQP1rTKiOrOmor+zltpDhZBww7qwOVb9CKoWM+/s76Nbrpz3CgNPJKys3qoX8KfTvu+u4ewqR6t+Ntrp95JbSQSu6YyylcHIz6nPrWY2Ka/05O4WIyW7nnymSJ8dmyvKtjj0P3wK4+r+tNR1lFiFgAyv4hMMTu7EKVAJ5O3DHj7UGqax8WYYdCS+todjTSNFDE2AA+W3MQvGPKTgd+Peq/pWjdR3Wn/AMQ/ibJIUMscGwYKjJGSPKMgceU16XvwtvpOmILYqBewSNMIsg7gzNlM5xuw+fuMVx6H8WGtdJ+Rls7gXscZgRfDIB4IUnPmBHqMf5Bbfg58SZdTiliuAPmYQpLjgSKcgHHowIwfuKzP4O/6xt/3v8VXv4D9B3NnHNc3KmN5lVUiYYZVBJJYHsSccdxiqT8IbSReomLIwX+dyVIHegtvXnxC1CbV00vTmELbgjzYBO4jc2M8BVX9TzUX1XqeudPyQO1787BLuysiYGVxlT5iwyG4IPvxX3r3QLzTdeTVYoWnti4dggJKHZsdTjtkZIY8ZNcHxB6gn6hltoLC1n2xlmZpE2gFgO5GQqgA8k8k8emQ0Wy1SNNTtruPIttUgVCfQTRgvFnjuVZx/wBJrt1H++a3DF3hsU+YkHp40mUhz9Qoc+nems9GEaItrExM9tGjwuO4liwyEce4x+tevw1sZBZm6nH95vXNzJxjAYfy055wqAAD7+9B4dFobS9vNPIxCG+atvT+XKT4kYAAGEkBx34Ye1VvUOrGjlutRUpmSZNNsmkOIxtZjNMTn8G7d2xnw/rU38VLG7RYb2xBa7h3QbAM70nwnpzlX2MOQB5q9NZ6Qe306zW1jWaWwdJBEQP5wCFJVGfzEOxHHcLQQeo9RyWsJuItahu5Yxue2cRBJR3ZU2edW9iS1e6Nd3etStZzLbxy2Nu7ylPEcKWcqEBO3dyfMcgY7GpdevdHKZEZabt8sLZjNu/p2bc5zx7VxjWorTWZZrpWt4ZrOBVZkOwMrMWj3Abdw3AYzQdU82o6dc25luGvLGeVYHMiKskMjnbGwKAKyFjtIIyMjvUa/VGomztGicNcS6lNbnfgK0atOFU4H4QEU8cnb35qQvtYOqXFvDZqxs4p0nnuipVD4TB44o9w87FgCSOFA9zUNp0ZFvp2QQf4xcHt6ZuaCW1+31XT7Z7wXxuTCPElt5IkSN0zlwhQb0IGcElvrmrBqun3Mz7/AJ1ra1CggRKgcnHJZ5VZdvI4Cjt3rw+JSk6NegcnwH4/Sqxc3Fn/ABKUat/okSE2ayqTEV2fzGUcqZt/ByMgbcdzQdmk9UXBtdUjM6zyWeRHdKFG9TDvUkKSpcHIJGAfYV0WlnrF5bx3Au/lGMaNHD4SuD5QSZSeTuPom3aD+b0q+narEW1xI4ZY/GQPGhgaPCLb7dzAqNoLds8nnHY1qOgj+6W//Jj/AMAoOCa41UOwWK3ZAQFYswLDaMkj0827jJ4xSp6lBTOpvhXZXk5nDy287DDtCVAk9iwZSCR7jB59azv4h/D+HTPk7iLxJIxI6zzyNuOWC+FnAChAQw7DBI7k1u9eV1aRyoySKrxsMMrDII9iDVmPJljZ+I3GV/P9zrCiMliAgGc+mKsXRXwfgn0y3llaa2umUlmjYDchYmMOrqRkKRzgH71dbP4T6LFKJVtV3g5AZmZQc5yFYlR29BVuq7m+R/TXWa0hhx9d79VnpL4fWenlnj3yTuMNNK25iM52jACqv0AHpnNWalKzW2/a0pSlcClKUClKUClKUClKUClKUClKUClKZoFKUoFKUoFKUoFKUoFKUoFKUoFKUoFKUoFKUoFKUoFKUoFKUoFKUoFK49XjZoHC53cYxye4PH1rkhuJ/EVcnaxJ8wAYIpHmIA9c7ef+H60H3qHqOK0jDPlmY4VB3bHf9Bkc/UVVdd6kS7spllimhMZjJGAfxNhR5sffBqW620SeUwTwAPJAxOw/m5Uj/wAr2+tReqzajd2k4e1KZMexQPMSH83B5IxznA/Wg6U64WBY4vl528ihGPd/KDx79/Sveb4hKrMvy0xKqGfGMqCB3Hp39a89S0udptMIjYiJR4hx+DhO/wCx/aofqXpy8lvLl40fYQMY4EgwoKj398fSui2//rYjPbxKrH5hN6t2AHPf1/LUbN8RYkLq8MizIwXw+CT3zjH2H3yKj5Ef52wfwGjEcRBi9QQGGACcnuOfrXHdaRqUsjXvh7ZlkXZDjJ2j/wCDge55PFBfrK/d3KtE8eFDZPIyfy5HqK7a8bOcvGrFShIyUbup9RXtXApSlApSlApSlApSlApSlApSlApSlApSlApSlApSlAr5tGc+vbNKUH2lKUClKUFQ121Q6xZkjkqx7n8ucf8AurfSlApSlApSl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Users\ADM01\AppData\Local\Microsoft\Windows\Temporary Internet Files\Content.IE5\JQWO5LXK\MC90005982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02503"/>
            <a:ext cx="1895157" cy="119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8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88309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Advisory Committee will meet at a minimum of four times a year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is our first meeting.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will conduct our meetings as a Webinar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will have another one in November to work on survey and grant contracts.  </a:t>
            </a:r>
          </a:p>
          <a:p>
            <a:pPr lvl="2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19, 2013 at 2:30 CST. 3:30 EST</a:t>
            </a:r>
          </a:p>
          <a:p>
            <a:pPr marL="109728" lv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6555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will the advisory committee meet?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346" y="75760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50209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grant will pay for one nights lodging for one nights lodging for 2 advisory members/and one ally to attend the meeting. </a:t>
            </a:r>
          </a:p>
          <a:p>
            <a:pPr marL="109728" lv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States will have to assume responsibility for travel and per diem for these meetings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9351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costs will the grant pay for Advisory Board Travel for Face to Face meetings?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82655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17272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42589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the Survey.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3507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work on for November and December?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25730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17272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  <p:pic>
        <p:nvPicPr>
          <p:cNvPr id="5124" name="Picture 4" descr="https://encrypted-tbn1.gstatic.com/images?q=tbn:ANd9GcRWbeUt7fLpyBPTaGr0ypRihsbnesj1Gb5nE0BV4g90YmESVuDcC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645" y="3200400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34969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Write Contracts for the States with at least one partner(Self advocacy groups will need to contact partners to encourage them to participate in discussions with us).</a:t>
            </a:r>
          </a:p>
          <a:p>
            <a:pPr lvl="0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3507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work on for November and December?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25730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17272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42589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Complete a state demographic survey with each state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3507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work on for November and December?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25730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17272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Introductions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2971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7829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Get contact information: e-mail addresses, telephone numbers and a picture of each advisory board member and Allies, if possible.</a:t>
            </a:r>
          </a:p>
          <a:p>
            <a:pPr lvl="0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3507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work on for November and December?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25730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17272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50209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a Southern Collaborative Page on SABE website</a:t>
            </a:r>
          </a:p>
          <a:p>
            <a:pPr marL="630936" lvl="2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162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work on for November and December?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883" y="82924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17272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27349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Set up a Facebook page for the Southern Collaborate</a:t>
            </a:r>
          </a:p>
          <a:p>
            <a:pPr marL="630936" lvl="2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3507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work on for November and December?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195" y="266260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17272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xAHEhMSERQWEhQQEBQSEhgVFhgSFBITFREXGBQSFRUaKCggGBomIBQYITEhJSkrLi8uGB83ODMsNygtLjcBCgoKDg0OGxAQGzQkICQ4Nyw3LDc3LS0sLCw0NzQsLCwsLCwuLCwsLCwsLCwvLCw0LywsLCwsLCwvLTQsLCwsMv/AABEIAOEA4AMBIgACEQEDEQH/xAAcAAEAAgIDAQAAAAAAAAAAAAAABgcEBQIDCAH/xABNEAABAwADBg8NBwMEAwAAAAABAAIDBAURBgcSIVFzExUxMzRBVGFxgZGSsrPSFhciMjVSU3SUoaPB0SNCcoKTscNDosIUYuHwJESD/8QAGQEBAAMBAQAAAAAAAAAAAAAAAAEDBAUC/8QAKhEAAgIABAUEAwADAAAAAAAAAAECAxESMTIEEzNRUiFTgaEUIkFCYbH/2gAMAwEAAhEDEQA/ALxRFxe8RglxAABJJxAAapJ2ggOS1lb3QUSptflaw2WhvjPIyhjbXEb9ir+66+I+YuioRwGDE6b7z8uh2+KP92rks1TgXP3AUquftaQ4wMecIl9rppLdvBOpbldj3itUeHSWax4f9KnZi8I+pJqXfRosZIjilks2zgsB4MZPKFhG+u0f+qf1h2VI6tuDq6gAWxaMdt0p0S38vi8gW5jqijQixsETRkEbAPcFDlQtItjCzuQLvsN3L8YdlO+w3cvxh2VP9LqP6KPmN+iaXUf0UfMb9FGerw+ycs+5AO+w3cvxh2U77Ddy/GHZU/0uo/oo+Y36JpdR/RR8xv0TPV4fYyz7kA77Ddy/GHZTvsN3L8YdlT/S6j+ij5jfoml1H9FHzG/RM9Xh9jLPuQDvsN3L8YdlO+w3cvxh2VP9LqP6KPmN+iaXUf0UfMb9Ez1eH2Ms+5AO+w3cvxh2U77Ddy/GHZU/0uo/oo+Y36JpdR/RR8xv0TPV4fYyz7kA77Ddy/GHZTvsN3L8YdlT/S6j+ij5jfoml1H9FHzG/RM9Xh9jLPuQDvsN3L8YdlO+w3cvxh2VP9LqP6KPmN+iaXUf0UfMb9Ez1eH2Ms+5AO+w3cvxh2U77Ddy/GHZU/0uo/oo+Y36JpdR/RR8xv0TPV4fYyz7kA767dy/GHZWVRr6dHdrkErPwlr7OUtU0dVdHeLDDERvxtI/Zaqn3E1dThjgbGdoxfZEb9jbAeMFSp0vWJGFncyKnupoVckCGZpefuOtY/ia6zC4rVuVU10N7WahgvortHaMeA6xsosyEYn+45AV03L3ez1Q4RUrCliBwSXW6NFYbDq43AbbTj38Vil8OpLGt4/6IVjTwki30XTQ6VHTWNkjcHseLWuGMELuWUuCqq+ddSaQ91DhdZHGftyPvvH9P8LdvfxbWOf3VVrpLRZZh4zW2R7f2jjgsxbYtIJ3gVWN7Wo9OKSZpfCZRyHm3HhyuJLActlhcd8NyrVw8Uk7Jfwpsbf6r+kluAuKFDDaTSm2ymx0THDFENpzh5/R4VKroLoKPc+zDmdjNuAxuN8hHmj5mwC3VX26Wu46ggdM/GR4MbbbC+Q+K0chJO0AVRNaVjLW0rppnYT38jRtMaNpoyfO1eq65XyzS0IlJVrBElru+HTawJERFHZtBnhPI35DqflAUVpNKkpZtle+Q5Xuc88rrV0ot0YRjojO5N6nHQ25ByJobcg5FyReyDjobcg5E0NuQci5IgOOhtyDkTQ25ByLkiA46G3IORNDbkHIuSIDjobcg5E0NuQci5IgOOhtyDkTQ25ByLkiA46G3IORNDbkHIuSN8I2DGTtDGeRAcdDbkHImhtyDkWa2raQ/UhlPBG8/JfHVbSG6sMo4Y3j5KMy7jA6YJnUY2xucw5WktPKFJKmu8p9WEBz9HYNVsvhGzek8a3hJ4FGZWGHxgW/iFn7riDaolCMtUSm1oXvcxdXR7ohYw4ErRa6N3jAbbmn7zd8b1oFq1929xzK9aZYgGUhoxHUEoA8R+/kd8lTtGpD6I9skbix7DhNc3EWnKFd1xV0jbo4LTYJorGzNGpadR7R5rrDwEEbVqwW1Ol54aGiE1NZZFd3B3SvuenME1rYZH4Mgdi0GS2zDsOpjFjhx7SuZVdfYqEQubTIxikIjmA8+zwH8YFh4G5VKL3NbmtaG0ONr4DoLidUhoBY7mkC3KCovSnFWx+Sa24vIzS34qVgRUeLz5XyH/5tA/l9y3d7egCg0CI2eFOXTO38I2M/tDVF78p8Oi/gm6UasC59giotGaNRtGiA4o2qJvCiK7iPrYyrL6NbGn0vQQfAowwd4yOAL3dFv5TlUNWRWNI/1cssnpJZH855PzWOuhXHLFIzyeLxCIi9nkIiIAiIgCIiAIiIAiIgC31zVydJuhNsYwIgbDI/xd8NGq88GLKQs64K5TugkMktoo8RsdtGV+roYO0NQk74A1bRc0MTYGhrAGtaAGgCwNA1AANQLJfxGT9Y6l1dWb1ZFKoveUGgAGRppD9syeLxRjFZw28KlFGosdEGDGxsYyMaGjkC7kXPlOUtWaVFLQIiLySNVU3fVaG04AAD/wAaPUFmPDkxq5FTN9Q20870EY6R+a1cJ1Cq7aRBb64itzU9MifbYyRwilyYDyBaeA2O4jlWhRwtXRlFSWDMqeDxPQN09X6aUSeKy0vidg/jb4TDzgFXl56l4M88W1JA2TjjeB/L7lZlU0j/AFkEMh/qQxv5zAfmqrvYM0GsXtGo2GZvEJGD5LnVdOcWaZ7oszr8uuUXNzdKNWJUmxoMxF1YVd35dcoubm6UasSpNjQZiLqwos6MPkmO+R53CIEXUMgREQBERAEREAREQBERAF20aB1KeyNgtdI9rGjK5xAHvK6lKr2dEFLp8ZOpCx8vIMAe94PEvM5ZYtkxWLwLeqarWVRBHBH4sbQLdtztVzzvkknjWaiLit4vFm8Iiwq3rSGp4nTTOwWN4y4nUa0bZKJY+iBmoq0pV9XH9lRvB2i+Sxx4WtBA5Sunvqy7mZ+oeyr/AMW3sV82HctFUrfPdbWEm9HEP7Lfmtz31ZdzM/VPZUOuirc17SHzloYXhowQcIDBYG6tgyK/h6ZwnjJFVtkZLBGsREW4oPQVzGw6J6pB1TVWt7fynLm5+tarKuY2HRPVIOqaq1vb+U5c3P1rVza9LDVLWJmX5dcoubm6UasSpNjQZiLqwq7vy65Rc3N0o1YlSbGgzEXVhebOjD5JjvkedwiBF1DIEREAREQBERAEREAREQBTq9C22lynJRiOWVn0UFU8vQbKm9X/AJGqm/ps917kWyiIuQbQqzvx0k20aK3wbJJCMrvBa08QLuVWYqsvxa9Rs0/phaOF6qK7djK9REXVMYREQBERAegrmNh0T1SDqmqtb2/lOXNz9a1WVcxsOieqQdU1Vre38py5ufrWrm16WGqWsTMvy65Rc3N0o1YlSbGgzEXVhV3fl1yi5ubpRqxKk2NBmIurC82dGHyTHfI87hECLqGQIiIAiIgCIiAIiIAi5wxmZzWjVe4NHCTYP3Uq73VY+ZH+oF4lOMdWSot6ESU8vQbKm9X/AJGrA73VY+ZH+oFKb3ly1KqKeSSdrQ18OAMFwdjw2nU4lTdbB1tJllcJKS9CfoiLlmsKrL8WvUbNP6YVpqCXxbmKVX0kLoGtIjjc12E4NxlwI/ZX8PJRsTZXam4+hUqKW97qsfMj/UCd7qsfMj/UC6POr7oy5JdiJIpb3uqx8yP9QLRV3U01RyCKcAPLBIME4QwS5wGPhaV6jZGTwTDi1qjXoiL2eT0FcxsOieqQdU1Vre38py5ufrWqyrmNh0T1SDqmqtb2/lOXNz9a1c2vSw1S1iZl+XXKLm5ulGrEqTY0GYi6sKu78uuUXNzdKNWJUmxoMxF1YXmzow+SY75HncIgRdQyBERAEREAREQBERAZVWa9Dno+sC9FrzpVmvQ56PrAvRa5/G6o00f0IiLEXhERAEREAREQBU5fXdhU7go8Y/uefmrjVKXzX4VYSjzWRD4YPzWrhOoU3bSKoiLpmU9BXMbDonqkHVNVa3t/Kcubn61qsq5jYdE9Ug6pqrW9v5Tlzc/WtXNr0sNUtYmZfl1yi5ubpRqxKk2NBmIurCru/LrlFzc3SjViVJsaDMRdWF5s6MPkmO+R53CIEXUMgREQBERAEREAREQGVVmvQ56PrAvRa83QSmBzXjVY4OFupa02i3kUu75dYZIf03dpZeIplY1gXVTUdS40VOd8usMkP6bu0pRcBdbSroJ5I5hHgshwxgNLTbhtGO0nFjWSXDTisWXK2LeBO0RFnLAiKEXwbqqTc9JC2DQ7JGOc7DaXG0OAFlhGVe4Qc3lREpKKxZN0VOd8usMkP6bu0nfLrDJD+m7tK/8AEsK+dEuNUbfEdhVjSd4xjko8az++XWGSH9N3aUYrSnvrSV80lmHIQXYIsGJoGIY9oBX8PRKuTbKrbFJYIxERFsKT0FcxsOieqQdU1Vre38py5ufrWqyrmNh0T1SDqmqtb2/lOXNz9a1c2vSw1S1iZl+XXKLm5ulGrEqTY0GYi6sKu78uuUXNzdKNWJUmxoMxF1YXmzow+SY75HncIgRdQyBERAEREAREQBERAEREAU8vQbKm9X/kaoGp5eg2VN6v/I1U39Nnuvci2URFyDaFVl+LXqNmn9MK01Vl+LXqNmn9MLRwvURXbsK9REXVMYREQBERAegrmNh0T1SDqmqtb2/lOXNz9a1WVcxsOieqQdU1Vre38py5ufrWrm16WGqWsTMvy65Rc3N0o1YlSbGgzEXVhV3fl1yi5ubpRqxKk2NBmIurC82dGHyTHfI872WIpDNR2T+MLd/UPKsGWqvNdxH6hdFTRlwNYiypKBIz7tvBj/5WO9hZqgjhFi9YkHFERSAiIgCIiAIiIAp5eg2VN6v/ACNUDU8vQbKm9X/kaqb+mz3XuRbKIi5BtCqy/Fr1GzT+mFaaqy/Fr1GzT+mFo4XqIrt2FeoiLqmMIvoFq7mUSR+o08eL91AOhFsI6rcfGIHvKzIaBHFtYR38fuUOSJwLmuX2HRPVIOqaq1vb+U5c3P1rVZ9RbGo/q8XVhVhe38py5ufrWrn17bDTLWJmX5dcoubm6UasSpNjQZiLqwq7vy65Rc3N0o1YlSbGgzEXVhebOjD5JjvkU6iItpQEREB1ugY/Va08QXU6gRO+7yEhZKJiwYTqsjPnDjXA1U3zj7lsEU5mRgjWmqf9/wDb/wAriapPnDkW0RMzGCNVpU7zhyFfNKnecPetsinMxgjU6VO84e9TW9VQjRqTKSQbaPZizjVoFLL3GvyZn/Nqquk8jPUF+yLDREXMNYVc30qI2kSwF1uKN+p+IKxlAL5OuQ5t3SCu4fqIrs2kFbV8Q2reMrsbRY2/dHJb+67kXQxZnwPjQG6mJfURAEREBcNRbGo/q8XVhVhe38py5ufrWqz6i2NR/V4urCrC9v5Tlzc/WtWOvbYXT1iZl+Xx6Lm5ulGrDqFwfRqORqGjxEfptUHvx0YllFl2mvkjPC9rXDqypJe/poptAgO3GzQXb2hnBHuDTxpP1oiyY9RlbUiLQHuYdVj3NP5SR8l1rfXa0A0KlPNngzfaN4T444bbT+YLQrVF4pMpaweAREXogIiIAiIgCIiAIiIApZe41+TM/wCbVE1LL3GvyZn/ADaqrtjPUNyLDREXONQUAvk65Dm3dIKfqAXydchzbukFdRvR4s2kPREXQMwREQBfDiX1bCoaAazpEcdloLgX/gbjd7sXCQobwWI1LVqqIwQQtOq2GNp4QwBVXe0dh1lIRqGKcjgMjFaFeU4VbR5pj/Sie4b7g3wRxmwcarK8/RS6kyybUdHwON72ke6NyyVdOcmXT3RRPbuKpNcUOWNote0CWPKXsx4I3yLW/mUEvUV4KJK6jPNjaR4ceQSgYx+ZoHNA21bKpy+Hc46pJ/8AURAiKZ+G0txaDNbhFtu1j8JvGNoKeHalF1v+ixNNSRZl09TCuYS0WCRnhRk5dtp3j9DtKqponQOLXgtc02OB1QRtKwbhrrmV+wRyENpDB4Q1NFA/qM+Y2uCxbC6G5uKuhheJKBYHgW2jI8bY94UQm6nkmTKKmsUVWi2daVDSarJ0RhLR99vhMsy27XHYtXbataafqihrA+oiKQEREAREQBERAFLL3GvyZn/Nqia2VQ1y+pXuexocXMwbHW2WWg24uBeLE3FpHqLweJbqKvu76f0UfK5O76f0UfK5Yvx5l/MiWCoBfJ1yHNu6QXHu+n9FHyuWlr6u3125jnta3AaQMG3HabdtW1VSjLFnic01gjVoiLWUhEWbVtU0iszZFG5w87UYOFxxcWqobS1BhAW8asy42ojVUZfIPtZQLR5jNpnDtniyL5c5cnHVREkhEko1PMZ+EHVO+fcu+6y6aK5yLCdY6V4OhR243HzjkaNs/NZLLHY8kC6McvqyL32q7DGMobDjeRJNvMB8Bp4SML8oyrZ3raqNAomiuFjqS7RN/QwLI+XG786gNzVUTXY0tz5SXNwtEpL9TEdRjchNlgG0BvK7mMEYAAAAAAAxAAagAU3YVwVa+RD9pZmcl0U2iR0+N0UrQ9jxY5p1CPkdu3aXeiyFxTN1Fx1Iubfo0Bc+FpwmyNxSQ2amHZjFnnDFlsW5ubvmYADKa0u2tFYMfC9g/dvIrNUXrq4Og1qS7AMLzjLorG2nfYbWnhst31rV8ZrCxfJS63F4xNzVtdUatRbBMyTeDhhDhacY4wuc9VUekm18MbjlLGk8tiremXqphrU8b8mG10dnGMJcWXBVvHibSWAb1ImA5MFRy69YzJzy/sSxNIaHueLmNTSGh7ni5jVXncNXO6m+0z9lO4aud1N9pn7Kcte4RmfiWHpDQ9zxcxqaQ0Pc8XMaq87hq53U32mfsp3DVzupvtM/ZTlr3BmfiWHpDQ9zxcxqaQ0Pc8XMaq87hq53U32mfsp3DVzupvtM/ZTlr3BmfiWHpDQ9zxcxqaQ0Pc8XMaq87hq53U32mfsp3DVzupvtM/ZTlr3BmfiWHpDQ9zxcxqaQ0Pc8XMaq87hq53U32mfsp3DVzupvtM/ZTlr3BmfiWHpDQ9zxcxqaQ0Pc8XMaq87hq53U32mfsp3DVzupvtM/ZTlr3BmfiWHpDQ9zxcxqaQ0Pc8XMaq87hq53U32mfsp3DVzupvtM/ZTlr3BmfiWHpDQ9zxcxqaQ0Pc8XMaq87hq53U32mfsp3DVzupvtM/ZTlr3BmfiWPFU9FhNrYIgcojbby2LnTqxgq0WzSMiG1huDeIA6vEq0dcJXDsRpLDw0ic/4r5Rr1lJkNss8TLdUtDpT78FOVD/KZOeX8ibS6G+ZHECyht0R2pojwWsG+1p8Jx4bBwqJ1Lc/TbsZTK9zsFx+0mfqYvusH3jvDEN5T+p73VCoBDpA6kOHpLMAHNjERvOtUvY0MAAFgAsAGIADUACnnQrWFa+SMkpbjCqaqYalibDC3Ba3GScbnuOq9x2yf+4gFnIiyttvFl2gREUAIiIAiIgCIiAIiIAiIgCIiAIiIAiIgCIiAIiIAiIgCIiAIi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www.elixor.com/wp-content/uploads/2013/08/Facebook-Icon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57" y="4648200"/>
            <a:ext cx="152019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1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50209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Set up a Twitter feed for the collaborative</a:t>
            </a:r>
          </a:p>
          <a:p>
            <a:pPr lvl="2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936" lvl="2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931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work on for November and December?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85" y="258249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17272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w8PEhQTEA8RFBASFRAQEBISEBUXFBAPFRQWFhQVFRQYHCghGBolGxYUITEhJykrLi4uGCszODYuNygtOisBCgoKDg0OGxAQGywkICQsLTQ0NDQsLC0vLCwsLCwsLDQsLC8sLCwvLywvLCwsLCwsLC8sLCwsLCwsLC8sLCwsLP/AABEIAOEA4QMBEQACEQEDEQH/xAAbAAEAAgMBAQAAAAAAAAAAAAAABQYDBAcBAv/EAEkQAAEDAgEHBQsKBQMFAQAAAAEAAhEDBAUGEiExQVFhEyJxgZEUIzIzQlJyobGz0gcVU1Ric4KTlMFjkqKy0UN0wjRE4fDxFv/EABoBAQADAQEBAAAAAAAAAAAAAAADBAUCAQb/xAAyEQEAAgECBAUBCAICAwAAAAAAAQIDBBESITEyQVFxkbETIkJSYYGh4fAU0QXBM0Ni/9oADAMBAAIRAxEAPwDuKAgqmK5a02uNO0pm4qDQ54dm0GHjU8o8Gz0hXMWjtaN78o/f2U8usrXlXnP7IC4xTEa3jLzkgfItqbWgfjfLlbrgxV+7v6qdtVlt47ejVNCodd5ek8bup+xUnDX8Me0IvqX/ABT7y87mf9avP1dX4k2r+GPaDjv+KfeTuV31m7/V1fiTav4Y9oOO/nPvJ3KfrF3+rq/Em1fwx7QcdvOfeXnch+sXX6qr8S92jyj2g47ec+8ncf8AHuf1VX4k5eUe0HHbzn3l53EPprn9VV+JOXlHtDzit5z7ydwj6W4/U1fiTl5R7QcVvOfeTuBv0lf9TV+JOXlHtBxW8595efN7PPr/AKmr8ScvKPaDit5z7yfN1Pzq36ir8Sb/AJR7Qbz5z7y8+bae+r+oq/Evd/yj2h5vPnPvJ82Uv4n59X4k39PaDefOfeT5ro/xPz6vxJv/AHaHu8+c+7z5qo7n/nVfiTef7BvPmfNNDzHfm1PiTil5vLz5ot/MP5lT4k4pD5ntvo/63/EnHI8+Zbb6IfzO/wAr3jsAwe2GqnB3te8HtDk45G1QNzR00L24Zua9/K0/5Kk+pR2pS3dWPj4SVzZK9LT8/Kcw7LWpSIbf0gG6u6aIJYPvKZ5zOkSOhVcmi3545/SVzFrfDJH6rnRrNqNDmOa5jgHNc0gtcDqII1hUJiYnaV6JiY3h9rx6IPCYQc6ygx1+IOdTpOLbFpLXOaYddkaCAdlL+5auDTxjjit3fH8srUanj+zXp8/w1KbGtAa0ANGgACAAp1V9ygSgSgSgSgSgSgSgSgSgSgSgSgSg8lAlAlAlAlAlAlAlAKBhOJvw1+cyXWbjNaiNPJTrq0hs4t2qPNhjNH/1/eqfBnnFO3g6XQrNqNa9jg5jgHNcDIc0iQQd0LImJidpa8TExvDIvHqn/KBiZhlnTcQ6uC+uRrZagwR0vPN6AVe0eLefqT4dPX+FLWZdo4I8fj+VdY0NAAAAAAAGoAagrzNeygSgSgSgSgSgSgSgSgSgSgSgSgSgSgSgSgSgSgSgSgSgSgSgIJnIC/NJ77Nx5kGvazsYT3yn1OII4OO5U9bj3iMkek/9L+iy9cc/ovCz2g5ZeXPL3VzWOrlTQp8KdHmaOBdnHrW1irwY6x+W/uxc9+LJM/p7ErtCSgSgSgSgSgSgSgSgSgSgSgSgSgSgSgSgSg8lAlAlAlAlAlAlAlBjNxyNa3rjRyVannH+FUPJ1PU71Lm9eKlq/l/KTFbhvWfzdYWI3HHcIfNJrjrcajz0ue4n2rftG07Pn99+bclchKBKBKBKBKBKBKBKBKBKBKBKBKBKBKBKBKBKBKBKBKBKBKBKBKDRxvxFX0Z6wQV3Tuh5PR1Xuxyw+GG9xOU4Me8s6Hf3FblurCbsrkJQJQJQJQJQJQJQJQJQJQJQJQJQJQZLei+o4MY0uc7QAFza0VjeXtazadoWcZKHMa3OHKOINSppzabB5LG+USY08Nm2l/l89/D5Xv8AD5RHj5+XolbXBLegObS5R+90Ek9fNaoLZ736ztCxTT46dI3lpXGTlS4ealeqGzADKYkNaNQDjHsUtdTFK8NI90VtLbJbivPshcosIp2pZmVC4umWuiQBt0bFY0+acm+8K2ow1xbbShpVlWJQJQJQJQJQaWMnvFX0Cuqd0PJ6Ok5yxm45rhHiW/j/AL3LZt1YjclcvCUCUHkoEoPZQJQJQJQeSgSgSgSgSg+mNLiA0EuJAAGsk6gEmducvYiZnaHQsn8HbbMkwarhz3bvst4e3sWTnzTkn8mvp8EY4/NLKBYa93VqNHe6We7i8NHbr9S6rFZ6zs5tNo7Y3V7ErvFYMUQxu+kA93tJ9QVvHTT+M7+vJTyX1PhG3pzVKu95cTULi/ys+c6eM6VfrEbcujPtM78+rHK9ckoEoEoEoEoNPGPEVfQcuqd0PJ6OjSsZuOc4X4pvS/8AvctmerFnq2pXLwlAlBvYJVDbikTqz2g9Zj91HmjfHMfklwTtkrP5rzf5PW1bSaeY7zqfNPWNR6ws2moyU8Wpk02O/hsreIZI12aaThUG7wX9h0HtVumsrPdyUsmivHbzV+tSfTOa9rmuGxwIPYVaiYmN4VJrNZ2l8SvXhKBKBKBKBKBKC35F4V/3DxvbSB7HP/YdaoavL9yP1aOjw/8Asn9FtVFfEBAQat/h1GuIqsDtx1OHQ4aQu6ZLUn7MuL463ja0KXjuTdS3l9Ml9IaT5zB9oDWOIWjh1MX5Tylm59LNOdecIGVZVCUCUCUCUGpix7zU9By6p3Q8no6FnLI2bm7nuG+LHpVPeOWvLFnrLZlePCUCUCUHTcBxIXNFr5545tQbnjX1HX1rGzY/p32beDL9Sm/ikVElYbq1p1Rm1GNc3c4THRuXVbWrO9Zc2pW0bWjdWsSyNaZNu/NPmPkt6nax1yrePWTHK8KeTRRPOkqtf4dWtzFWmW7na2nocNCu0yUv2yo3xXp3Q1ZUiMlAlAlBt4TZG4qspjyjzj5rBpcez1qPLeKVmyTFjnJeKuo0qbWNDWiGtAa0DYBoAWNMzM7y24iIjaH0vHogICAgIKRlXgApTWojvZ8YweQT5Q+zw2dGrR02o4vsW6s3Vafh+3XorEq6okoEoEoNTFT3mp6DvYuq90PJ6L7n8VkNpQrHwPxVfeOWsx7dZbErx4SgSgSg38HxWpa1M9mkHQ9h1Pb+x3FR5cUZK7Slw5Zx23h0bDMSpXLM6k6fOafCYdzgsjJjtjnazXx5a5I3q3FwkEHzUYHAhwBadBBEgjiCkTMc4JiJ5SreK5IUqkuoHk3eadLD+7ersVzHrLRytzU8ujrbnXl8KhiOG1rcxVYRsDtbXdDv21q/jy1vH2ZZ+TFfHP2oacrtGSgvOQuH5tN1Zw51Tms4U2nT2u/tCzdZk3twR4NPRY9q8c+K0KmuiAgICAgIPl7A4EEAgggg6iDrBSJ2Jjfk5lj+Gm1rFnkHnUzvYdnSNI/+rZwZfqU38WLnxfTvt4I2VKhJQJQauJnvNT0HexdV6w8novGcsrZs7qRZnmn06vvHLU8mRbun1Z5R4SgSgSgnMmMGp3heH1HNzM0gNiXAzOkzqgbNqrajNbFEbR1WdNgrlmd56LdY5M21Fwczlc8ancq4HrzYBHBUb6m942nb2X6aXHSd4339Uyq6wICAg+K1Jr2lr2hzToLSJBHQvYmYneHkxExtKkZRZLGlNS3BdT1up63MG8ec31jjs0cGq4vs36s3UaSa/ap0Vu0oOqvbTb4T3Bo4SdfQNat2tFYmZ8FOlZtaKx4utW1FtNjWNENYA1vQBAWHa02neW9WsViIhkXj0QEBAQEBAQV3Lex5ShygHOonO/AYDh7D1K1o78N9vNU1lOLHxeTn0rVZRKBKDWxI96qeg72LqvWHk9FzzllthTbXUfTre8ctLwj9GTbun1ZpRySgSgSgkMAxPuWs2ppzPAqAbWHX2QD1KLPi+pTZNgy/TvFnU6VRrwHNILXAFpGog6iFizExO0tqJiY3h9I9EBAQEBBE0cAosue6GCDDpYBzeUOjPG7RnCOKnnPacfBKCNPWMnHCWUCcQEBAQEBAQEGK6oCox7Dqe1zD0OEL2tuGYmHlq8UTE+LmlXJu9boNu48WlrgewrYjU4p8WNOmyx90pZN3rtVu4ek5o9pSdTijxI02Wfut8ZJvpsNS5rMp02iXBnOceAmBJ1DWov8ALi08NI3lL/iTWOK87QqeJkclUjQM18AmSBB27Vdr1hTt0lb85ZjYVGh5X3lb3jlox0j0hk37p9ZZJXrklAlAlAlBNYBlJVtOaRn0ZksJ0tnWWHZ0auhV82nrk59JWMGpti5dYXvDcetbiMyqA4+Q/mvnoOvqlZmTBenWGnjz48nSUmokwgICAgICAgICAgICAgICDxxA0kwN5QQ+I5TWlAHvge7zKfOM8TqHWVPTTZL+G3qgyanHTx39FFx3Hqt4edzabTLKYOgHe4+UVpYcFcUcurMzZ7ZZ59EFiB71U9B3sVivWFeei2Z6zdmwqtPW/wC8re8ctCOkekMm/dPrLJK9eEoEoEoEoN7BcMfd1RTYQNBc5zvJYIkxtOkaFHlyRjrxSkxYpyW4YX6xySs6Q51PlXbXVDIP4dXqWZfV5LdJ2alNJir1jf1TdGk1gDWNDWjUGgADqCrzMzO8rERERtD7Xj0QEBAQEBAQEBAQEBAQEGliGE29x46k1x36nfzDSpKZb07ZR3xUv3Qh62RFo7wTVZwa8Ef1AqeNbkjrtKvOixz03hG4nkxY2rc+tcVgPJaCzOedzRm6VNj1OXJO1ax+6LJpcWON7Wn9lHxMtLKmaCG5r80OIJAg6yAJPUtCu/Ldn2257LHn8Vn7NTdXG66n3tf3jlfr2x6R8My/dPrPy+pXrwlAlAlAlBnsrt9F7alMw9hkbuIPAiQub0i9eGXVLzS0Wh1LAccpXjJaYqAc+mTzmneN7eKxs2C2KefRs4c9cscuqUUKYQEBAQEBAQEBAQEBAQEBBTK2XzBOZbl2kwTUABGw+CVfjQT42/ZQnXx4VRl7lxdP0U206Q3gZzh1nR6lNTRY4680N9bknpyV25uX1XF1R7nuOtzjJ6OjgrVaxWNohUtabTvMtS9Pe3+i72Fdx1cysGcqGzUQU86p97X945Xa9sekfDNv3T6z8vZXrwlAlAlAlAlB9UqrmEOa4tcNIc0kEHgRqXkxExtJEzE7wsFnlreUxDiyoBte3THS0j1qtbR47dOS1XW5K9ea8YHd3dZofXpU6TTpa2XF5G8g+D6z0LOy1x1nas7tHDfJaN7RslVCmEBAQEBAQEBAQEBAQQ+Vl/3Pa1HAw545JnpP0SOgZx6lPpsfHkiEGpycGOZcolbTEJQJQYbs97f6LvYV7HUTWeqWzS3RL/Dq/fV/eOVuvbHpHwz790+s/JK6ckoEoEoEoEoPJQSWTbGOuqAqRmmo2Z1F3kjrdmhQ55mMdpjyTYIictYnzdgWG3BAQEBAQEBAQEBAQEBBzXL7FeWrCk08yjIPGqfC7NA6ZWto8XDTinx+GTrcvFfhjpHyq8q4pkoEoMV0eY/0XewpHUS2cqjRR1XxlX764965WadsekfChfvn1n5fMrpySgSgSgSgSgSgB0atewjYUF1wbL0saG3VNz40cpTjOPpNMCeIPUs/Lod53pLQxa7aNrwtmDY3SvJNFtTNboLnMhud5oM6T0f4VLLhtj7l3Fmrk7UmokogICAgICAgICAghMrMbFnRJBHLPltIcdryNw9sDarGmw/Vv+UdVfU5vpU/OejkxcTpJknSSdZO8raYpKBKBKDFcnmO9F3sK9gSPKcFU2aG7TuD32t9/ce9crFO2PSPhRyd8+s/KZw+wbfgim5rLxonNJhly0eUD5NTfsOvRpUN7zhneedfj+E1McZo5crfP8om7tqlFxZVY5jxra4QekbxxCnraLRvWd0FqzWdrRswyvXJKBKBKBKAP/A4lBbsnciqtaH3M06WsM1VH9I8gdOno1qln1la8qc5/ZewaO1ud+Ufv/DoltbspNDKbQ1jRDWgaAFl2tNp3lqVrFY2hlXj0QEBAQEBAQEBBqYpiNK2puq1XQ1uza52xrRtJXePHa9uGrjJkrSvFZyHGcVqXdV1Wpt0NbsYwamj/O0rbxYox14YYeXLOS3FLRlSIyUCUCUGO4PNd6LvYvYGzynFV9l7d8Xfjq/39x71ymp2V9I+FTJ329Z+XlKq5jg5ji1zSHNcDBBGohezETG0uYmYneHSMBxm2xRnI3VNhrtHguHh730zrad4GnqWVmw3wTxUnl/erVw5qZ68N45/3owYh8ntJ2mhWcz7Lxnt6AdBHXK6pr7R3Ru5voKz2zt+6Cuchb5ngilU9CpB/rAVmutxT13hWtossdNpaZySxH6q78yl8a7/AMrD+L5/04/xc34fj/bNQyLxB2ui1nF9Vn/EkrmdZhjx/Z1GjzT4bfqmLH5PHmDXuGgbW0mkn+d0R2FQX18fdj3T00E/en2/v/S14Tk7a2umlSGf9I/nP6idXVCp5M+TJ3SuY9Pjx9sJVQphAQEBAQEBAQEBBp4ridG1pmpWdDRoA8p7tjWjaV3jx2yW4auMmSuOvFZyfKHHat7Uzn81jZFOmDoYP3cdpW1hwVxV2jqxc2e2W289EVKmQkoEoEoEoPisea7od7EHueVFst7st8e/V/v7j3rl3j7K+kfCvl77es/LFK6cPadQtILSQ4EFpBggjUQRqKTG/KSJ25w6Hkvlw18Urshr9Ta2pj/T808dXQszUaOY+1j6eTU0+sifs5Ovmu4Kz18QEBAQEBAQEBAQEBAQEFeyjysoWctBFSvsptOhp+27yejWrODS3yc+kf3orZ9VTHy6z/ermGK4rWun8pWfnO1NA0NYNzRsH/pWvjxVxxtWGRkyWyTvZpyu3BKBKBKBKBKD5qnmnoPsXowZ642T7t7EPH3H+4ufeuTH2V9I+EeXvt6z8sErtwSgSgnsn8rLmzhs8pRH+k8+CPsO8no0jgq2bS0yc+k+axh1V8XLrHl/p0bBMqLS7gMfm1D/AKVSGvn7Ox3VKy8umyY+scvNqYtTjydJ5+SaUCcQEBAQEBAQEBAQReMZQWtoO+1Rn7KbedUP4Rq6TAUuLBfJ2wiyZ6Y+6VAx3Lq4ry2hNGmdEg99cOLvJ6tPFaWHRUpztzn9mbm1t78q8o/dVJV1TJQJQJQJQJQJQJQfNQ6D0H2INLP4psk3SmJf9Rcf7i5965cYuyvpHw8y99vWflglduCUCUCUHko8T2FZX3ttAFXlGDyK3OEcHTnDthV8mkxX8NvRZx6rLTx39Vsw/wCUag6BXovpnzmEPb+xHYVSv/x9o7Z3/Zcpr6z3Rt+6w2eUtjWjMuqUnU1zsxx/C+Cq1tPlr1rKzXUYrdLQlWuBEggjeDIUKZ6gICD5qPa0S4gDeTASI36E8kTeZUWFHwrqkSNYYc89jJU1dNlt0rPwhtqcVeto+VfxD5R6DdFCg+od7yGN6RrJ7ArVP+PtPdO37q19fWO2N/2VbFMsr64kcrybD5NEZva7wvWrePSYqeG/qp5NXlv47en93QE+vSeJVlWeSj0lAlAlAlAlAlHhKPSUHjzoPQUEevXSZxbRc3I3XFz71yjxf+OvpHw9y/8Akt6z8tWVIjJQJQJQJQJQJQEH1SquZpY5zTvaSD6l5Mb9XsTMdG2zGbtuq7uR0XFSOzOXE4sc/dj2h1GXJH3p95Zf/wBBe/W7j85/+V59DH+GPZ19fJ+Kfdifi927wrq4PTXqH/kvYxUj7se0OfqX/FPvLTqPLjLiXHe4ye0qSI26OJ59XkoEoEoEoEoEoEoEoEoEoEoEoEoPl50HoKD4+b6vmFcfUqn+nbyT2W1oaN/cCND3Nrt4io0Fx/mDx1KLSW4sMezrV14csoSVYViUCUCUCUCUCUCUCUCUCUCUCUCUCUCUCUCUCUCUCUCUCUCUCUCUH1SoOrObSb4VVzKTel5Df3XlrRWJtPg6rWbTFY8XcPmC28xfP/Ws+g+nVV/lUwcvpsumCXUeZVjWaDjoP4XepxOxW9Bl2tNJ8flT12Lirxx4fDmUrXZJK8CUCUCUCUCUCUCUCV6EoEoEoEoEoErwJQJQJQJXoSgSgSgSgSgSgunyYYKa1c3Lx3uhLaf2q7hBI4NaT1uG5Z+vzcNeCOs/C/ocO9uOfD5dVWQ1nzUptcC1wBa4FrgRILToII2hexO3OCY3cYyyyXfh9TOYC61ee9v18mT/AKbz7DtHGVuaXUxljaerE1OmnFO8dFdlWlQlAlAlAlAlAlAlAlAlAlAlAlAlAlAlAlAlB5KBKBKBKBKAglsmsArYhVzKctptI5arHNpt3De47B+ygz564q7z1WMGC2W20dHbMMsKVtSZSpNzabBDR6ySdpJkk7ysG95vabW6tylIpXhhtLl0IMdzQZVa5lRrXMcM1zXCQ4biCvYmazvDyYiY2lzbKL5N3tJfYuDm6+QqOhw4MqHX0O7VqYdfHTJ7s3NoPHH7f3/v3Ua/sq1uc2vSqUjq57CAeh2p3UtCl637Z3Z98dqd0bNcOG9duTOXgZyBnIGdxXoZw3hB5njeO1AzxvHagZ43jtQM8bx2o8OUG8dqDzlBvHagcqN47U2DlW7x2psbnKt3jtTY3OVb5w7U2NzlW+cO1Ng5VvnDtTYOVb5w7U2HnLN84dqDfscKurggUbes+draZzet55o7VHfLSndMJa4b26RK54F8mtV5Dr2oGN18lSMvPBz9TeqekKhm/wCQiOWOP1XcWgnreXR7CxpW7BTo02spt1NaNHEneeJ0lZl72vO9p5tKtYrG1YbC5dCAgICDVxPxT+hdU7nNujhGUHjnLfw9rFz9yNUqF9tXkvYbNNcy7hsU9i4lJDapriXcNqkuJdw2Grl0zMXMvWdi8dM7Fy9hs01xLpmavHrK1ePWZi5l7DOxePWdi5l1DK1cjK1HrbtfCC4t0dR1SSjdiAgI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w8PEhQTEA8RFBASFRAQEBISEBUXFBAPFRQWFhQVFRQYHCghGBolGxYUITEhJykrLi4uGCszODYuNygtOisBCgoKDg0OGxAQGywkICQsLTQ0NDQsLC0vLCwsLCwsLDQsLC8sLCwvLywvLCwsLCwsLC8sLCwsLCwsLC8sLCwsLP/AABEIAOEA4QMBEQACEQEDEQH/xAAbAAEAAgMBAQAAAAAAAAAAAAAABQYDBAcBAv/EAEkQAAEDAgEHBQsKBQMFAQAAAAEAAhEDBAUGEiExQVFhEyJxgZEUIzIzQlJyobGz0gcVU1Ric4KTlMFjkqKy0UN0wjRE4fDxFv/EABoBAQADAQEBAAAAAAAAAAAAAAADBAUCAQb/xAAyEQEAAgECBAUBCAICAwAAAAAAAQIDBBESITEyQVFxkbETIkJSYYGh4fAU0QXBM0Ni/9oADAMBAAIRAxEAPwDuKAgqmK5a02uNO0pm4qDQ54dm0GHjU8o8Gz0hXMWjtaN78o/f2U8usrXlXnP7IC4xTEa3jLzkgfItqbWgfjfLlbrgxV+7v6qdtVlt47ejVNCodd5ek8bup+xUnDX8Me0IvqX/ABT7y87mf9avP1dX4k2r+GPaDjv+KfeTuV31m7/V1fiTav4Y9oOO/nPvJ3KfrF3+rq/Em1fwx7QcdvOfeXnch+sXX6qr8S92jyj2g47ec+8ncf8AHuf1VX4k5eUe0HHbzn3l53EPprn9VV+JOXlHtDzit5z7ydwj6W4/U1fiTl5R7QcVvOfeTuBv0lf9TV+JOXlHtBxW8595efN7PPr/AKmr8ScvKPaDit5z7yfN1Pzq36ir8Sb/AJR7Qbz5z7y8+bae+r+oq/Evd/yj2h5vPnPvJ82Uv4n59X4k39PaDefOfeT5ro/xPz6vxJv/AHaHu8+c+7z5qo7n/nVfiTef7BvPmfNNDzHfm1PiTil5vLz5ot/MP5lT4k4pD5ntvo/63/EnHI8+Zbb6IfzO/wAr3jsAwe2GqnB3te8HtDk45G1QNzR00L24Zua9/K0/5Kk+pR2pS3dWPj4SVzZK9LT8/Kcw7LWpSIbf0gG6u6aIJYPvKZ5zOkSOhVcmi3545/SVzFrfDJH6rnRrNqNDmOa5jgHNc0gtcDqII1hUJiYnaV6JiY3h9rx6IPCYQc6ygx1+IOdTpOLbFpLXOaYddkaCAdlL+5auDTxjjit3fH8srUanj+zXp8/w1KbGtAa0ANGgACAAp1V9ygSgSgSgSgSgSgSgSgSgSgSgSgSg8lAlAlAlAlAlAlAlAKBhOJvw1+cyXWbjNaiNPJTrq0hs4t2qPNhjNH/1/eqfBnnFO3g6XQrNqNa9jg5jgHNcDIc0iQQd0LImJidpa8TExvDIvHqn/KBiZhlnTcQ6uC+uRrZagwR0vPN6AVe0eLefqT4dPX+FLWZdo4I8fj+VdY0NAAAAAAAGoAagrzNeygSgSgSgSgSgSgSgSgSgSgSgSgSgSgSgSgSgSgSgSgSgSgSgIJnIC/NJ77Nx5kGvazsYT3yn1OII4OO5U9bj3iMkek/9L+iy9cc/ovCz2g5ZeXPL3VzWOrlTQp8KdHmaOBdnHrW1irwY6x+W/uxc9+LJM/p7ErtCSgSgSgSgSgSgSgSgSgSgSgSgSgSgSgSgSg8lAlAlAlAlAlAlAlBjNxyNa3rjRyVannH+FUPJ1PU71Lm9eKlq/l/KTFbhvWfzdYWI3HHcIfNJrjrcajz0ue4n2rftG07Pn99+bclchKBKBKBKBKBKBKBKBKBKBKBKBKBKBKBKBKBKBKBKBKBKBKBKBKDRxvxFX0Z6wQV3Tuh5PR1Xuxyw+GG9xOU4Me8s6Hf3FblurCbsrkJQJQJQJQJQJQJQJQJQJQJQJQJQJQZLei+o4MY0uc7QAFza0VjeXtazadoWcZKHMa3OHKOINSppzabB5LG+USY08Nm2l/l89/D5Xv8AD5RHj5+XolbXBLegObS5R+90Ek9fNaoLZ736ztCxTT46dI3lpXGTlS4ealeqGzADKYkNaNQDjHsUtdTFK8NI90VtLbJbivPshcosIp2pZmVC4umWuiQBt0bFY0+acm+8K2ow1xbbShpVlWJQJQJQJQJQaWMnvFX0Cuqd0PJ6Ok5yxm45rhHiW/j/AL3LZt1YjclcvCUCUHkoEoPZQJQJQJQeSgSgSgSgSg+mNLiA0EuJAAGsk6gEmducvYiZnaHQsn8HbbMkwarhz3bvst4e3sWTnzTkn8mvp8EY4/NLKBYa93VqNHe6We7i8NHbr9S6rFZ6zs5tNo7Y3V7ErvFYMUQxu+kA93tJ9QVvHTT+M7+vJTyX1PhG3pzVKu95cTULi/ys+c6eM6VfrEbcujPtM78+rHK9ckoEoEoEoEoNPGPEVfQcuqd0PJ6OjSsZuOc4X4pvS/8AvctmerFnq2pXLwlAlBvYJVDbikTqz2g9Zj91HmjfHMfklwTtkrP5rzf5PW1bSaeY7zqfNPWNR6ws2moyU8Wpk02O/hsreIZI12aaThUG7wX9h0HtVumsrPdyUsmivHbzV+tSfTOa9rmuGxwIPYVaiYmN4VJrNZ2l8SvXhKBKBKBKBKBKC35F4V/3DxvbSB7HP/YdaoavL9yP1aOjw/8Asn9FtVFfEBAQat/h1GuIqsDtx1OHQ4aQu6ZLUn7MuL463ja0KXjuTdS3l9Ml9IaT5zB9oDWOIWjh1MX5Tylm59LNOdecIGVZVCUCUCUCUGpix7zU9By6p3Q8no6FnLI2bm7nuG+LHpVPeOWvLFnrLZlePCUCUCUHTcBxIXNFr5545tQbnjX1HX1rGzY/p32beDL9Sm/ikVElYbq1p1Rm1GNc3c4THRuXVbWrO9Zc2pW0bWjdWsSyNaZNu/NPmPkt6nax1yrePWTHK8KeTRRPOkqtf4dWtzFWmW7na2nocNCu0yUv2yo3xXp3Q1ZUiMlAlAlBt4TZG4qspjyjzj5rBpcez1qPLeKVmyTFjnJeKuo0qbWNDWiGtAa0DYBoAWNMzM7y24iIjaH0vHogICAgIKRlXgApTWojvZ8YweQT5Q+zw2dGrR02o4vsW6s3Vafh+3XorEq6okoEoEoNTFT3mp6DvYuq90PJ6L7n8VkNpQrHwPxVfeOWsx7dZbErx4SgSgSg38HxWpa1M9mkHQ9h1Pb+x3FR5cUZK7Slw5Zx23h0bDMSpXLM6k6fOafCYdzgsjJjtjnazXx5a5I3q3FwkEHzUYHAhwBadBBEgjiCkTMc4JiJ5SreK5IUqkuoHk3eadLD+7ersVzHrLRytzU8ujrbnXl8KhiOG1rcxVYRsDtbXdDv21q/jy1vH2ZZ+TFfHP2oacrtGSgvOQuH5tN1Zw51Tms4U2nT2u/tCzdZk3twR4NPRY9q8c+K0KmuiAgICAgIPl7A4EEAgggg6iDrBSJ2Jjfk5lj+Gm1rFnkHnUzvYdnSNI/+rZwZfqU38WLnxfTvt4I2VKhJQJQauJnvNT0HexdV6w8novGcsrZs7qRZnmn06vvHLU8mRbun1Z5R4SgSgSgnMmMGp3heH1HNzM0gNiXAzOkzqgbNqrajNbFEbR1WdNgrlmd56LdY5M21Fwczlc8ancq4HrzYBHBUb6m942nb2X6aXHSd4339Uyq6wICAg+K1Jr2lr2hzToLSJBHQvYmYneHkxExtKkZRZLGlNS3BdT1up63MG8ec31jjs0cGq4vs36s3UaSa/ap0Vu0oOqvbTb4T3Bo4SdfQNat2tFYmZ8FOlZtaKx4utW1FtNjWNENYA1vQBAWHa02neW9WsViIhkXj0QEBAQEBAQV3Lex5ShygHOonO/AYDh7D1K1o78N9vNU1lOLHxeTn0rVZRKBKDWxI96qeg72LqvWHk9FzzllthTbXUfTre8ctLwj9GTbun1ZpRySgSgSgkMAxPuWs2ppzPAqAbWHX2QD1KLPi+pTZNgy/TvFnU6VRrwHNILXAFpGog6iFizExO0tqJiY3h9I9EBAQEBBE0cAosue6GCDDpYBzeUOjPG7RnCOKnnPacfBKCNPWMnHCWUCcQEBAQEBAQEGK6oCox7Dqe1zD0OEL2tuGYmHlq8UTE+LmlXJu9boNu48WlrgewrYjU4p8WNOmyx90pZN3rtVu4ek5o9pSdTijxI02Wfut8ZJvpsNS5rMp02iXBnOceAmBJ1DWov8ALi08NI3lL/iTWOK87QqeJkclUjQM18AmSBB27Vdr1hTt0lb85ZjYVGh5X3lb3jlox0j0hk37p9ZZJXrklAlAlAlBNYBlJVtOaRn0ZksJ0tnWWHZ0auhV82nrk59JWMGpti5dYXvDcetbiMyqA4+Q/mvnoOvqlZmTBenWGnjz48nSUmokwgICAgICAgICAgICAgICDxxA0kwN5QQ+I5TWlAHvge7zKfOM8TqHWVPTTZL+G3qgyanHTx39FFx3Hqt4edzabTLKYOgHe4+UVpYcFcUcurMzZ7ZZ59EFiB71U9B3sVivWFeei2Z6zdmwqtPW/wC8re8ctCOkekMm/dPrLJK9eEoEoEoEoN7BcMfd1RTYQNBc5zvJYIkxtOkaFHlyRjrxSkxYpyW4YX6xySs6Q51PlXbXVDIP4dXqWZfV5LdJ2alNJir1jf1TdGk1gDWNDWjUGgADqCrzMzO8rERERtD7Xj0QEBAQEBAQEBAQEBAQEGliGE29x46k1x36nfzDSpKZb07ZR3xUv3Qh62RFo7wTVZwa8Ef1AqeNbkjrtKvOixz03hG4nkxY2rc+tcVgPJaCzOedzRm6VNj1OXJO1ax+6LJpcWON7Wn9lHxMtLKmaCG5r80OIJAg6yAJPUtCu/Ldn2257LHn8Vn7NTdXG66n3tf3jlfr2x6R8My/dPrPy+pXrwlAlAlAlBnsrt9F7alMw9hkbuIPAiQub0i9eGXVLzS0Wh1LAccpXjJaYqAc+mTzmneN7eKxs2C2KefRs4c9cscuqUUKYQEBAQEBAQEBAQEBAQEBBTK2XzBOZbl2kwTUABGw+CVfjQT42/ZQnXx4VRl7lxdP0U206Q3gZzh1nR6lNTRY4680N9bknpyV25uX1XF1R7nuOtzjJ6OjgrVaxWNohUtabTvMtS9Pe3+i72Fdx1cysGcqGzUQU86p97X945Xa9sekfDNv3T6z8vZXrwlAlAlAlAlB9UqrmEOa4tcNIc0kEHgRqXkxExtJEzE7wsFnlreUxDiyoBte3THS0j1qtbR47dOS1XW5K9ea8YHd3dZofXpU6TTpa2XF5G8g+D6z0LOy1x1nas7tHDfJaN7RslVCmEBAQEBAQEBAQEBAQQ+Vl/3Pa1HAw545JnpP0SOgZx6lPpsfHkiEGpycGOZcolbTEJQJQYbs97f6LvYV7HUTWeqWzS3RL/Dq/fV/eOVuvbHpHwz790+s/JK6ckoEoEoEoEoPJQSWTbGOuqAqRmmo2Z1F3kjrdmhQ55mMdpjyTYIictYnzdgWG3BAQEBAQEBAQEBAQEBBzXL7FeWrCk08yjIPGqfC7NA6ZWto8XDTinx+GTrcvFfhjpHyq8q4pkoEoMV0eY/0XewpHUS2cqjRR1XxlX764965WadsekfChfvn1n5fMrpySgSgSgSgSgSgB0atewjYUF1wbL0saG3VNz40cpTjOPpNMCeIPUs/Lod53pLQxa7aNrwtmDY3SvJNFtTNboLnMhud5oM6T0f4VLLhtj7l3Fmrk7UmokogICAgICAgICAghMrMbFnRJBHLPltIcdryNw9sDarGmw/Vv+UdVfU5vpU/OejkxcTpJknSSdZO8raYpKBKBKDFcnmO9F3sK9gSPKcFU2aG7TuD32t9/ce9crFO2PSPhRyd8+s/KZw+wbfgim5rLxonNJhly0eUD5NTfsOvRpUN7zhneedfj+E1McZo5crfP8om7tqlFxZVY5jxra4QekbxxCnraLRvWd0FqzWdrRswyvXJKBKBKBKAP/A4lBbsnciqtaH3M06WsM1VH9I8gdOno1qln1la8qc5/ZewaO1ud+Ufv/DoltbspNDKbQ1jRDWgaAFl2tNp3lqVrFY2hlXj0QEBAQEBAQEBBqYpiNK2puq1XQ1uza52xrRtJXePHa9uGrjJkrSvFZyHGcVqXdV1Wpt0NbsYwamj/O0rbxYox14YYeXLOS3FLRlSIyUCUCUGO4PNd6LvYvYGzynFV9l7d8Xfjq/39x71ymp2V9I+FTJ329Z+XlKq5jg5ji1zSHNcDBBGohezETG0uYmYneHSMBxm2xRnI3VNhrtHguHh730zrad4GnqWVmw3wTxUnl/erVw5qZ68N45/3owYh8ntJ2mhWcz7Lxnt6AdBHXK6pr7R3Ru5voKz2zt+6Cuchb5ngilU9CpB/rAVmutxT13hWtossdNpaZySxH6q78yl8a7/AMrD+L5/04/xc34fj/bNQyLxB2ui1nF9Vn/EkrmdZhjx/Z1GjzT4bfqmLH5PHmDXuGgbW0mkn+d0R2FQX18fdj3T00E/en2/v/S14Tk7a2umlSGf9I/nP6idXVCp5M+TJ3SuY9Pjx9sJVQphAQEBAQEBAQEBBp4ridG1pmpWdDRoA8p7tjWjaV3jx2yW4auMmSuOvFZyfKHHat7Uzn81jZFOmDoYP3cdpW1hwVxV2jqxc2e2W289EVKmQkoEoEoEoPisea7od7EHueVFst7st8e/V/v7j3rl3j7K+kfCvl77es/LFK6cPadQtILSQ4EFpBggjUQRqKTG/KSJ25w6Hkvlw18Urshr9Ta2pj/T808dXQszUaOY+1j6eTU0+sifs5Ovmu4Kz18QEBAQEBAQEBAQEBAQEFeyjysoWctBFSvsptOhp+27yejWrODS3yc+kf3orZ9VTHy6z/ermGK4rWun8pWfnO1NA0NYNzRsH/pWvjxVxxtWGRkyWyTvZpyu3BKBKBKBKBKD5qnmnoPsXowZ642T7t7EPH3H+4ufeuTH2V9I+EeXvt6z8sErtwSgSgnsn8rLmzhs8pRH+k8+CPsO8no0jgq2bS0yc+k+axh1V8XLrHl/p0bBMqLS7gMfm1D/AKVSGvn7Ox3VKy8umyY+scvNqYtTjydJ5+SaUCcQEBAQEBAQEBAQReMZQWtoO+1Rn7KbedUP4Rq6TAUuLBfJ2wiyZ6Y+6VAx3Lq4ry2hNGmdEg99cOLvJ6tPFaWHRUpztzn9mbm1t78q8o/dVJV1TJQJQJQJQJQJQJQfNQ6D0H2INLP4psk3SmJf9Rcf7i5965cYuyvpHw8y99vWflglduCUCUCUHko8T2FZX3ttAFXlGDyK3OEcHTnDthV8mkxX8NvRZx6rLTx39Vsw/wCUag6BXovpnzmEPb+xHYVSv/x9o7Z3/Zcpr6z3Rt+6w2eUtjWjMuqUnU1zsxx/C+Cq1tPlr1rKzXUYrdLQlWuBEggjeDIUKZ6gICD5qPa0S4gDeTASI36E8kTeZUWFHwrqkSNYYc89jJU1dNlt0rPwhtqcVeto+VfxD5R6DdFCg+od7yGN6RrJ7ArVP+PtPdO37q19fWO2N/2VbFMsr64kcrybD5NEZva7wvWrePSYqeG/qp5NXlv47en93QE+vSeJVlWeSj0lAlAlAlAlAlHhKPSUHjzoPQUEevXSZxbRc3I3XFz71yjxf+OvpHw9y/8Akt6z8tWVIjJQJQJQJQJQJQEH1SquZpY5zTvaSD6l5Mb9XsTMdG2zGbtuq7uR0XFSOzOXE4sc/dj2h1GXJH3p95Zf/wBBe/W7j85/+V59DH+GPZ19fJ+Kfdifi927wrq4PTXqH/kvYxUj7se0OfqX/FPvLTqPLjLiXHe4ye0qSI26OJ59XkoEoEoEoEoEoEoEoEoEoEoEoEoPl50HoKD4+b6vmFcfUqn+nbyT2W1oaN/cCND3Nrt4io0Fx/mDx1KLSW4sMezrV14csoSVYViUCUCUCUCUCUCUCUCUCUCUCUCUCUCUCUCUCUCUCUCUCUCUCUCUH1SoOrObSb4VVzKTel5Df3XlrRWJtPg6rWbTFY8XcPmC28xfP/Ws+g+nVV/lUwcvpsumCXUeZVjWaDjoP4XepxOxW9Bl2tNJ8flT12Lirxx4fDmUrXZJK8CUCUCUCUCUCUCUCV6EoEoEoEoEoErwJQJQJQJXoSgSgSgSgSgSgunyYYKa1c3Lx3uhLaf2q7hBI4NaT1uG5Z+vzcNeCOs/C/ocO9uOfD5dVWQ1nzUptcC1wBa4FrgRILToII2hexO3OCY3cYyyyXfh9TOYC61ee9v18mT/AKbz7DtHGVuaXUxljaerE1OmnFO8dFdlWlQlAlAlAlAlAlAlAlAlAlAlAlAlAlAlAlAlB5KBKBKBKBKAglsmsArYhVzKctptI5arHNpt3De47B+ygz564q7z1WMGC2W20dHbMMsKVtSZSpNzabBDR6ySdpJkk7ysG95vabW6tylIpXhhtLl0IMdzQZVa5lRrXMcM1zXCQ4biCvYmazvDyYiY2lzbKL5N3tJfYuDm6+QqOhw4MqHX0O7VqYdfHTJ7s3NoPHH7f3/v3Ua/sq1uc2vSqUjq57CAeh2p3UtCl637Z3Z98dqd0bNcOG9duTOXgZyBnIGdxXoZw3hB5njeO1AzxvHagZ43jtQM8bx2o8OUG8dqDzlBvHagcqN47U2DlW7x2psbnKt3jtTY3OVb5w7U2NzlW+cO1Ng5VvnDtTYOVb5w7U2HnLN84dqDfscKurggUbes+draZzet55o7VHfLSndMJa4b26RK54F8mtV5Dr2oGN18lSMvPBz9TeqekKhm/wCQiOWOP1XcWgnreXR7CxpW7BTo02spt1NaNHEneeJ0lZl72vO9p5tKtYrG1YbC5dCAgICDVxPxT+hdU7nNujhGUHjnLfw9rFz9yNUqF9tXkvYbNNcy7hsU9i4lJDapriXcNqkuJdw2Grl0zMXMvWdi8dM7Fy9hs01xLpmavHrK1ePWZi5l7DOxePWdi5l1DK1cjK1HrbtfCC4t0dR1SSjdiAgIC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IRDxAREREQFhEQEBUXERAXERIRFRASGB0WFhcYExQZHCggGBomHRQTITIiJSksLjouFx8/ODMsOjQtLisBCgoKDg0OGxAQGy0kHyUsNCw0NCw3Ny0tLCwvMjcsLywsLCw3LywsLC0sLCwsLCwsLCw0LCwsLCwsLSwsLCwsLP/AABEIAOAA4QMBEQACEQEDEQH/xAAbAAEAAgMBAQAAAAAAAAAAAAAABQYDBAcCAf/EAEcQAAIBAQIFDwkHAwUBAQAAAAABAgMEEQUGITGREhMVMjRBUVJhcXKBk7HRBxYiU1SSobLBFEJzdIKD8CMzYiQ1Q6LC4Rf/xAAbAQEAAgMBAQAAAAAAAAAAAAAABAUCAwYBB//EADgRAAECAgUICgMBAQADAQAAAAABAgMEERITMVEFITIzQVJxkRQVNGGBobHB0fAiU+FyQiMk8Qb/2gAMAwEAAhEDEQA/AO02+206FKdWrJRpwV8pPuS328ySMmMV61W3mL3tY2s645bjBj/aKzcbO3RpbzV2uyX+Uvu80cvKy2gyTG53Z18iojTz3LQzMnn9+0lc1i01/S1Npq3/AH7qtW/9WUlUsbmzIRPzdivmfdh7T7NaOyn4C0ZigqOwGw9p9mtHZT8BaMxQVHYDYe0+zWjsp+AtGYoKjsBsPafZrR2U/AWjMUFR2A2HtPs1o7KfgLRmKCo7AbD2n2a0dlPwFozFBUdgNh7T7NaOyn4C0ZigqOwGw9p9mtHZT8BaMxQVHYDYe0+zWjsp+AtGYoKjsBsPafZrR2U/AWjMUFR2A2HtPs1o7KfgLRmKCo7AbD2n2a0dlPwFozFBUdgNh7T7NaOyn4C0ZigqOwGw9p9mtHZT8BaMxQVHYDYe0+zWjsp+AtGYoKjsBsPafZrR2U/AWjMUFR2A2HtPs1o7KfgLRmKCo7AbD2n2a0dlPwFozFBUdgNh7T7NaOyn4C0ZigqOwGw9p9mtHZT8BaMxQVHYDYe0+zWjsp+AtGYoKjsBsPafZrR2U/AWjMUFR2A+xWml6WtWmF33lCpC79SWQVmOzUoooe3FCZwFjzarO0pzdalvxm75Jf41M9/PeuYjxZOG+7Mv3YSIU5EZetKd/wAnVMC4WpWuiqtGV8XkaeSUJb8Zref8WQqYsJ0N1VxcQorYjazTfNZsOS+UnDbrWl2eL/pWd3Nb0q13pN81+p59UXElBqsrLevoU09GV76iXJ6/fc2cU8WoKEa9eKlOSTp02r1CO85Lfk8+XNznsaMtNVprhQkopUtxFJAAAAAAAAAAAAAAAAAAAAAAAAAAAAAAAAAAAK9jJi1CvGVSlFRrrLkyKrySXDy6TfCjK1aFuNUSEjs6XlYxKw3KyWuF7apVWoVovJcm7lJ8Di3fzao3zMFIjO9LjXKxlhxEwXMv3uO1lEXxwKz/ANe1x1X/AD2lavl1c/S72dEv4szbEOb0n8V9TrRWE8jbVhF33QuuX3s9/MSGQs1KkSJMLTQ019kKnG+C8DOyaa7d+I+31ON8I+Asm4C3fifPt1TjfCPgLNuB5bPxPn22pxnoXge2bcBbPxH2ypxn8BZtwFq/E+fa6nHkKjcDy1fiPtU+PLSKjcBavxPn2mfHlpYqNwPLR+Knz7RPjz95ntRuAtHYqNfnx5+8xVbgK7sVPmvy40veYqpgK7sVGvS40veYqpgeV3YjXZcaWliqmArOxGuy40tLFVMBWdiNdlxpaWKqYCs7Ea7LjS0sVUwFZ2I16XGl7zFVMBXdiNelxpe8xVTA9ruxU+/aJ8efvMVW4Cu7FT6rVPjy0s8qNwPbR+J6Vsqcd/AWbcBavxPSt9TjfCPgeWTcDK3fiZqOE5X+kk1wrIzF0FNhm2YX/ok4yTSazPMyOqUExFpSlDl2NdBQttoiszkpdc4xk/jJljBWliKQYqfkqEv571+F6SP0NpK6a4gcB7rs35in8yJMTQXgRGaScTqGEK2pg7s8si+pAhtpcSoz6reJCksrwAAAAACRseBK1RX6nUxe/LJfzLOR3zMNmamngS4UnFiZ6KE7yRhis9+roh/9NCzuDSUmTF2u8v6eKuK8vu1YvkcXH4ps9SdTahi7JrtjiLtuDatLbxd3GWWOne6yTDjMfcpDiy8SFpJmNQ2mgAAAAAAAAAAAAAAAAAAAAAk8E1b04cGVc2//ADlI8ZuekmSzs1UoWOe7637fyQJMDVoa42mpCm41m9gPddm/MU/mRhE0F4GTNJOJ0HCdXVTu3o5Ovf8A5yEaE2hp7HdS6jA1DaaAAAAAWjAGB1FKrUV83ljF/cW82uErpmYVVqtuLiTlEaiPff6f0niEWQAAB8avyPM94C8rGH8DKCdWkvR+/Di8q5OT+Kxlpit+LrynnJRGJXZdtTAgSaVoAAAAAAAAAAAAAAAAAAAM1kq6icXvZnzMwe2ltBshuquRSn457vrft/JA2QNWhsjaakKbjWbeCJ3Wmg+CtTeiSMXpS1UCLQtJeW78vCaTAHp4AAAbmB7NrlenF5r75cyy+C6zTHfUhqpIlYdpFRFuL0U50RAYx4cdFqnTu1xq9yz6hb1y4SdKSqRPydcVOUZ9YP8A44el6f0qda2VJu+VSbfLJ/BbxaNhsbciFA+PFetLnKviZLLhOtTd8Ks+ZtyXuvIYvgQ33oZw5uNDWlrl9U5KXHAOGFaItNJVIbZLM1wx8CpmZeyXNcp0cjOpMNoXM5PtKErOKaaavTVzXCiMi0Z0JyoipQpQLbQ1urOHFk0ube+FxdQ3Vmo45qKyo9W4GEzNYAAAAAAAAAAAAAAAAAAAKdjJNu1VG+CC0QivobGJQhsppvIwzBs4M/v0fxYd6PFuPFL2aTAAAAAExiqv9Q/wpd8SJOavxJ+Ttd4fBbisLs59jE77XW6S+EYovZXUtORygtMy/j7IRxIIYAJnFKV1qjywknzZ/oiJO6rxLHJS/wDspwUvJSnUlKxi3VU/T8sS2ltUn3aUE7r3eHoRxIIgAAAAAAAAAAAAAAAAAAAKZjDuqp+j5Ym1txmlxHGR6bODP79H8WHejxbjxS9mkwAAAABM4qbol+FLviRJzV+JPydrl4fBbSsLs57jBuqt0l3IvZXUtOQn+0v4+xHkgiAAmcUt1R6EiJO6oscldpTgpeSlOpKVjDuqr+n5YltLapPu05+d17vD0I4kEUAAAAAAAAAAAAAAAAAAAFMxh3VU/R8sTa24zS4jjI9NnBn9+j+LDvR4tx4pezSYAAAAAmcVN0S/Cl3xIk5q/En5O1y8PgtpWF2c9xg3VW6S7kXsrqWnIT/aX8fYjyQRAATWKO6l+HL6EOe1XiWWSe0eCl4KY6gh7fgGNWpKo5yTldkSWS5JfQlQ5pWNRtBBjSLYj1eq3mDzXh6yehGfTXYGvq1u8o814esnoQ6a7AdWt3lHmvD1k9CHTXYDq1u8o814esnoQ6a7AdWt3lPjxXj62XuodNXA86tbvKaNsxdqwV8Gppby9GWjf0m5k2x2ZcxHi5PiNztz+pDtXZHnW9wEogg9PAAAAAAAAACmYw7pqfp+WJtbcZpcRxkemewz1NWlJ5o1It9TQopzGL3VWqql5o14zV8Wn9OdGlzVbea2Pa9KWqZDwyAAAJnFTdEvwpd8SJOavxJ+TtcvD4LaVhdnPcYN1Vuku5F7K6lpyE/2l/H2I8kEQAE3ihur9uX/AJIc9qvEs8kdo8F9i7lMdOAAAAAAAAAACDxjwYpRdWC9OKvl/lHxX83iZKxlRai3FdPSyObaNvTzQqpZFMAAAADzUqKKvk0lwt3BEVbjxzkbnVTQr4WgtqnJ6FpNzYLlvIr5xiaOcjrRhGpPfuXAsnxzm5sJqESJMxH7aCDte3fV3IwfpFjKalPu0wmJJPdHbR6SPW3mqNq3cFJaE3F3ptPhWQkKiLeUbXK1aUJGz4XayTV/Ksj0ZmaHQE2EyHOKmZyElQtkJ7WSv4Hkeg0OY5t5NZGY+5TYMTYTOKm6JfhS74kSc1fiT8na5eHwW0rC7Oe4wbqrdJdyL2V1LTkJ/tL+PsR5IIgAAPBcBQLgKBcBQLgKBcBQLgKD7FtO9NprfWRrrPFSm89RVRaULlirhWVVSp1HfOCvjJ55RzZeFp3ZeVFTOwEYqObcp0mS5x0VFhvWlU80/hPtEEtigW6hrdWpDejJpc298Li7hurNRTmYrKj1bgppVbVCO2nHmvvehG1GOW5DQ6Kxt6mnVwxBbWLf/VGxIC7SM6cYmilJpVsKVJZmorkWXSzakFqEd83EW7Mac5Nu9tt8Ld5tRES4jK5VzqeQeAAjrXt31dyND9IuZTUp92mExJJ7o7aPSR6281RtW7gpKEgogAADPRtlSOaTu4HlWhmKw2rehtZHiNuUtuIVvlUtUoySyUZO9Xr70PErMoQ0bCRUx+S9yNMOiR1RcPdC/lMdMc9xg3VW6S7kXsrqWnIT/aX8fYjyQRAAAAAAAAAAAAAATeKG6v2pX818frcQ57VeJZ5I7R4L7F3KY6c5VjrUf26utU9TfDJe7tpC/JznRSKJYNX7ecVlZy9KelObN6IQJMKwAAAAAAAEda9u+ruRofpFzKalPu0wmJJPdHbR6SPW3mqNq3cFJQkFEAAAAC0+Tndk/wAvL5qZX5T1Kcfku8g9oX/K+qHSihOtOe4wbqrdJdyL2V1LTkJ/tL+PsR5IIgAAAAAAAAAAAAB4XDFHBrhGVWaudRJRTzqGe/rd2hFTPRkcqMTZ6nR5JlXQ2rEcmdbuH9LC2QC4OM4YtevWitVWadSTj0b/AEfhcdVBZUhtbgh8/m4trGc/FfLYaZsI4AAAAAAAI617d9XcjQ/SLmU1KfdphMSSe6O2j0ketvNUbVu4KShIKIAAAAFp8nO7J/l5fNTK/KepTj8l3kHtC/5X1Q6UUJ1pz3GDdVbpLuReyupachP9pfx9iPJBEABL4r0IztGpnGMo63J3SSkr8m8yLOOc2HS1aM5YZMhsfHoeiKlC3lv2Koeoo9lDwKm3i7y8zoehy/628kGxVD1FHsoeAt4u8vMdDl/1t5INiqHqKPZQ8Bbxd5eY6HL/AK28kGxVD1FHsoeAt4u8vMdDl/1t5INiqHqKPZQ8Bbxd5eY6HL/rbyQbFUPUUeyh4C3i7y8x0OX/AFt5IeqeDqMWnGjSTWZqnFNddx4saIqUK5eZk2VgtWlrEReCG0azeVXHnDqpUnQg/wCrVV0rv+Om89/K8y6yxkJZXvrrcnmpTZXnkhQ7Juk7yT+nNi9OQAAAAAAAAAI617d9XcjQ/SLmU1KfdphMSSe6O2j0ketvNUbVu4KShIKIAAAAFp8nO7J/l5fNTK/KepTj8l3kHtC/5X1Q6UUJ1pz3GDdVbpLuReyupachP9pfx9iPJBEABNYobq/bl9CHParxLPJPaPBfYvBTHTkJhDGmzUKsqVSU1OF16UG1lSay8zRLhyUWI1HNuUr42U5eC9WPXOnca/ntY+NU7ORn1dHwTmauuZTFeQ89rHxqnZyHV0fBOY65lMV5Dz2sfGqdnIdXR8E5jrmUxXkPPax8ap2ch1dHwTmOuZTFeR8ljvZEs9R8mtv6jq6P3Hi5alU2ryIXCuPspJxs9Nxv/wCSdzkuaCvV/O3zEuDkxEWmItPcnyV8zl5VSiC2jvX4KbVqynJyk3KUne5N3tvlZaNajUoQ5973PcrnLSqng9MQAAAAAAAACOte3fV3I0P0i5lNSn3aYTEknujto9JHrbzVG1buCkoSCiAAAABafJzuyf5eXzUyvynqU4/Jd5B7Qv8AlfVDpRQnWnPcYN1Vuku5F7K6lpyE/wBpfx9iPJBEABNYobq/bl9CHParxLPJPaPBfYvBTHTnJ8dP9wtHPD5IHRyOob4+pxOVu1v8PRCEJZWgAAAAAAAAAAAAAAAAAAAjrXt31dyND9IuZTUp92mExJJ7o7aPSR6281RtW7gpKEgogAAAAWnyc7sn+Xl81Mr8p6lOPyXeQe0L/lfVDpRQnWnPcYN1Vuku5F7K6lpyE/2l/H2I8kEQAE1ihur9uX0Ic9qvEs8k9o8F9i8FMdOcnx0/3C0c8PkgdHI6hvj6nE5W7W/w9EIQllaAAAAAAAAAAAAAAAAAAACOte3fV3I0P0i5lNSn3aYTEknujto9JHrbzVG1buCkoSCiAAAABafJy/8AWS5aEvmgV+U9SnH5LrIXaF/yvqh0ooTrjn2MK/1dbpL5Yl7K6lpyOUO0v4+yEcSCGACUxarai1U780r46Vk+NxGm21oS8ydk2JUmW07c33xL8UZ1hWcO4nwtNaVbXZQlJLVLUqSbSSvWVXZEifLz7oTKlFJUTmSGTERYlahV8TRj5Pob9on7kV9Td1o7dIyZAh7Xqel5P6Xr6vuxPOtH7qGXUELeU+//AJ/R9dV0Q8B1o/dQdQQd5fI+Pyf0vX1PdiOtH7qDqCFvKeJeT6G9aJ9dNP6nqZUdumK//n2bHryNS0+T+ol/Trwk+CUHD4pyNrMqNXSbR5/BHiZAeifg9F4pR8lZwlgutZ5amtTlG/M88Zc0lkZPhR2RUpYtJTzEpFl1oiNo9OZpG0jgAAAAAAAAEda9u+ruRofpFzKalPu0wmJJPdHbR6SPW3mqNq3cFJQkFEAAAACexHr6i3UuCalF9abXxSIc+2tAXuLTI76s01MaUOqnOnaFHxuo6m0uW9UhF9a9H/ytJcyLqYVGBy+VodWYpxRF9vYhSYVoAPsXc01kad6fAzy8IqotKF1wPjDTqRUaklCos9+SM+WLzdRTx5RzFpbnQ6aTylDitRsRaHeS8Pgm07yGWh9AAB8vApPoAAABhtdlhVhKnUipQkssX/Mj5TJj3MWs1aFMIkJkRqselKKcrxnwG7JW1KvdKd7pS37t+L5VetKOilJlIzKdqXnFZRkVlYlCaK3fHgQxKK8AAAAAAAEda9u+ruRofpFzKalPu0wmJJPdHbR6SPW3mqNq3cFJQkFEAAAADNY7Q6VSnUWenOMlytNP6GL2I9qtXabIMRYcRr02LSdpoVVOEZxd8ZxUovhTV6OUc1WqqKfQmOR7Ucly5yGxusWroqol6VJtvoPbaLk+pkyRi1X1V2+pWZWgV4VdL2+m35KUXBzQAAAAPsZNZm1zO48VKQiqlwbfCxQFVVPNx6eUINSuAUihD7cBQfVJrM3pZ5QhkjlS5TfsOGa1JpqcpR34SbkmuvN1GmJLQ4iZ05EqBPRoK0o6lMFzp/PAvdhtUatONSOaSzcDzNPmd6KSJDWG5WqdVAjNjQ0e25SKxzsKq2KrxqS1yL4NTll/11RIkYlSMnfmIeVYCRZZ2KZ+X8OUHRnEAAAAAAAAjrXt31dyND9IuZTUp92mExJJ7o7aPSR6281RtW7gpKEgogAAAAADovk9wtq6Ls8n6dHLD/Km39G7uZoo8pQKr7RLl9TrMiTdeHYuvb6fz4La1fkeZ50VpeKlJQ8P4IdCd8U9ak/RfFfFf0LuWmEitoW/7nOUn5JZd9KaK3d3d8EUSiAAAAAAAAAAAAAAC6Ymt/Z5X5lVldzXR+t5Tz9FonA6XI6rYLTj7IS2EEtZq35tbnfzXMiw9NOJYxqLN1OCnFDqz52AAAAAAACOte3fV3I0P0i5lNSn3aYTEknujto9JHrbzVG1buCkoSCiAAAAAANjB9tnQqwq03dKDvXA+FPkayGESG2I1WuuU3QI74MRIjL0OuYFwrTtVJVIPknDfhLfT8Tmo8B0F9Vx3MrNMmIaPZ/8U3K1KM4uMknGSuaeVM1NcrVpQ3vY17Va5KUUqeFMV5RblQeqj6tv0lzN5+v4lpBnkXNEzd5QTOSHN/KDnTDb/ft5X61KUHqZxlF8DTT+JOa5HJSi0lQ9jmLQ5KF7zwZGIAAAAAAAAB7pUpTkoxTcpO5Jb7PHORqUrcesY57ka1KVU6HgmxazRhTztL0nwyeVlBGiWj1cdjKwLCEjPtJp422xUrFXe/ODhHlc/RycybfUbJOHXjNTx5GnKUZIUs9cUo55jkh0pwoAAAAAAAI617d9XcjQ/SLmU1KfdphMSSe6O2j0ketvNUbVu4KShIKIAAAAAAAG7gnClSzVFUpO5/ei8sZrgkjVGgsitquJMrNRJZ9di/CnTMA4yUbUkk9RVuy0pPL+l/eXx5EUExKPgrSudMTr5PKMKZShMzsPjEmiKWB4q0oyV0oxkuBpNaGeo5W50UxcxrkoclJoVcBWaWejFc18PlaN6TUZP+iK7J8s69ieGb0MXm3ZvVvtKniZdNjY+SGvquV3fNfkebVm9W+0qeI6bGx8kHVcru+a/I82rN6t9pU8R02Nj5IOq5Xd81+R5tWb1b7Sp4jpsbHyQdVyu75r8jzas3q32lTxHTY2Pkg6rld3zX5Hm1ZvVvtKniOmxsfJB1XK7vmvybtiwdSo/wBuEYt53lbf6nlNMSM+JpKSYMtCg6DaPXmbRrN5zLHfDqtFVU6bvpUm8qzTnmbXClmXWX8hLLCbWdevkhx+V55I76jF/FPNftxWSeU4AAAAAAAI617d9XcjQ/SLmU1KfdphMSSe6O2j0ketvNUbVu4KShIKIAAAAAAAAA+p3ZVnWZ8APUWjOhYcF442mjcpNVYLenfqruSay6byFFyfCfnTMvd8FrL5ZmIWZ35J338/mksljx9oSu1ynUg9+66cV1q5/AgPyZETRVF8i3hZdgO00VPNPvgSdLGqxyzV4rnjOPeiOslHT/kmMypKOuenjSnqZvOGye0UffRj0WNuqbOny37E5n3zhsntFH30Oixt1R0+W/YnMecNk9oo++h0WNuqOny37E5jzhsntFH30Oixt1R0+W/YnMecNk9oo++h0WNuqOny37E5jzhsntFH30Oixt1R0+W/YnM1bXjdY6af9XVviwi5N9eb4mxkjHdso4mmLlaVhppU8M/88ynYw431LQnTprW6TyNX3zmuCT3lyLSyzlpBsJazs6+SFBPZXiR0VjPxb5r9wK0TynAAAAAAAAAI617d9XcjQ/SLmU1KfdphMSSe6O2j0ketvNUbVu4KShIKIAAAAAAAAAAAAAAAAAAAAAAAAAAAAAAAAAAAAAEda9u+ruRofpFzKalPu0wmJJM9ak6daUHnp1XF88ZNPuPGOpRFMYzMzm8UJAlHPgAAAAAAAAAAAAAAAAAAAAAAAAAAAAAAAAAAAAAjLXL0pPg+hodncXUulWElJaPMevwPQQOmNLXoTjJ5ScCOjaXaIr+laHe3vRrXeknz3arn1QkoyOZUW9PQT0FWPrpcvr99yuWW0K5RlnWZ8JZMfsU5+ZllprsNo2EAAAAAAAAAAAAAAAAAAAAAAAAAAAAAAAAAAAGC0WhRyLbdxg59FxLl5ZXrS671N/ErAjtdrgmv6VJqdZ71yyxjzyau5tUQZmNZsXFbi/lYNpETBLztZRF8a9vsVOvSnSqxUqc1dKL7095rOmjJj1YtZt5i9jXtquuOW4wYgWijJys6dalvJXKrBcsfvc8cvIi2gzrHZn5l8iojSL2LSzOnn9+0FWq0qtN3TjVg+CUZwehkxr0W5SA+Cn/TeaGPXZcaWlmVZcTCxh7qchrsuNLSxWXEWMPdTkNdlxpaWKy4ixh7qchrsuNLSxWXEWMPdTkNdlxpaWKy4ixh7qchrsuNLSxWXEWMPdTkNdlxpaWKy4ixh7qchrsuNLSxWXEWMPdTkNdlxpaWKy4ixh7qchrsuNLSxWXEWMPdTkNdlxpaWKy4ixh7qchrsuNLSxWXEWMPdTkNdlxpaWKy4ixh7qchrsuNLSxWXEWMPdTkNdlxpaWKy4ixh7qchrsuNLSxWXEWMPdTkNdlxpaWKy4ixh7qchrsuNLSxWXEWMPdTkNdlxpaWKy4ixh7qchrsuNLSxWXEWMPdTkNdlxpaWKy4ixh7qchrsuNLSxWXEWMPdTke6aqTd0VUk+BKUnoR4r6L1MmwW0/i3khYcB4jWq0NOcXRpb85q6bX+NPPfz3LnIkWchsuzr3fJNhScR650oTv+Pk6rgbBNKyUVSoxuisrbyynLflN77/AIrkVMWK6I6s4uIUJsNtVpvGs2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data:image/jpeg;base64,/9j/4AAQSkZJRgABAQAAAQABAAD/2wCEAAkGBw8PEhQTEA8RFBASFRAQEBISEBUXFBAPFRQWFhQVFRQYHCghGBolGxYUITEhJykrLi4uGCszODYuNygtOisBCgoKDg0OGxAQGywkICQsLTQ0NDQsLC0vLCwsLCwsLDQsLC8sLCwvLywvLCwsLCwsLC8sLCwsLCwsLC8sLCwsLP/AABEIAOEA4QMBEQACEQEDEQH/xAAbAAEAAgMBAQAAAAAAAAAAAAAABQYDBAcBAv/EAEkQAAEDAgEHBQsKBQMFAQAAAAEAAhEDBAUGEiExQVFhEyJxgZEUIzIzQlJyobGz0gcVU1Ric4KTlMFjkqKy0UN0wjRE4fDxFv/EABoBAQADAQEBAAAAAAAAAAAAAAADBAUCAQb/xAAyEQEAAgECBAUBCAICAwAAAAAAAQIDBBESITEyQVFxkbETIkJSYYGh4fAU0QXBM0Ni/9oADAMBAAIRAxEAPwDuKAgqmK5a02uNO0pm4qDQ54dm0GHjU8o8Gz0hXMWjtaN78o/f2U8usrXlXnP7IC4xTEa3jLzkgfItqbWgfjfLlbrgxV+7v6qdtVlt47ejVNCodd5ek8bup+xUnDX8Me0IvqX/ABT7y87mf9avP1dX4k2r+GPaDjv+KfeTuV31m7/V1fiTav4Y9oOO/nPvJ3KfrF3+rq/Em1fwx7QcdvOfeXnch+sXX6qr8S92jyj2g47ec+8ncf8AHuf1VX4k5eUe0HHbzn3l53EPprn9VV+JOXlHtDzit5z7ydwj6W4/U1fiTl5R7QcVvOfeTuBv0lf9TV+JOXlHtBxW8595efN7PPr/AKmr8ScvKPaDit5z7yfN1Pzq36ir8Sb/AJR7Qbz5z7y8+bae+r+oq/Evd/yj2h5vPnPvJ82Uv4n59X4k39PaDefOfeT5ro/xPz6vxJv/AHaHu8+c+7z5qo7n/nVfiTef7BvPmfNNDzHfm1PiTil5vLz5ot/MP5lT4k4pD5ntvo/63/EnHI8+Zbb6IfzO/wAr3jsAwe2GqnB3te8HtDk45G1QNzR00L24Zua9/K0/5Kk+pR2pS3dWPj4SVzZK9LT8/Kcw7LWpSIbf0gG6u6aIJYPvKZ5zOkSOhVcmi3545/SVzFrfDJH6rnRrNqNDmOa5jgHNc0gtcDqII1hUJiYnaV6JiY3h9rx6IPCYQc6ygx1+IOdTpOLbFpLXOaYddkaCAdlL+5auDTxjjit3fH8srUanj+zXp8/w1KbGtAa0ANGgACAAp1V9ygSgSgSgSgSgSgSgSgSgSgSgSgSg8lAlAlAlAlAlAlAlAKBhOJvw1+cyXWbjNaiNPJTrq0hs4t2qPNhjNH/1/eqfBnnFO3g6XQrNqNa9jg5jgHNcDIc0iQQd0LImJidpa8TExvDIvHqn/KBiZhlnTcQ6uC+uRrZagwR0vPN6AVe0eLefqT4dPX+FLWZdo4I8fj+VdY0NAAAAAAAGoAagrzNeygSgSgSgSgSgSgSgSgSgSgSgSgSgSgSgSgSgSgSgSgSgSgSgIJnIC/NJ77Nx5kGvazsYT3yn1OII4OO5U9bj3iMkek/9L+iy9cc/ovCz2g5ZeXPL3VzWOrlTQp8KdHmaOBdnHrW1irwY6x+W/uxc9+LJM/p7ErtCSgSgSgSgSgSgSgSgSgSgSgSgSgSgSgSgSg8lAlAlAlAlAlAlAlBjNxyNa3rjRyVannH+FUPJ1PU71Lm9eKlq/l/KTFbhvWfzdYWI3HHcIfNJrjrcajz0ue4n2rftG07Pn99+bclchKBKBKBKBKBKBKBKBKBKBKBKBKBKBKBKBKBKBKBKBKBKBKBKBKDRxvxFX0Z6wQV3Tuh5PR1Xuxyw+GG9xOU4Me8s6Hf3FblurCbsrkJQJQJQJQJQJQJQJQJQJQJQJQJQJQZLei+o4MY0uc7QAFza0VjeXtazadoWcZKHMa3OHKOINSppzabB5LG+USY08Nm2l/l89/D5Xv8AD5RHj5+XolbXBLegObS5R+90Ek9fNaoLZ736ztCxTT46dI3lpXGTlS4ealeqGzADKYkNaNQDjHsUtdTFK8NI90VtLbJbivPshcosIp2pZmVC4umWuiQBt0bFY0+acm+8K2ow1xbbShpVlWJQJQJQJQJQaWMnvFX0Cuqd0PJ6Ok5yxm45rhHiW/j/AL3LZt1YjclcvCUCUHkoEoPZQJQJQJQeSgSgSgSgSg+mNLiA0EuJAAGsk6gEmducvYiZnaHQsn8HbbMkwarhz3bvst4e3sWTnzTkn8mvp8EY4/NLKBYa93VqNHe6We7i8NHbr9S6rFZ6zs5tNo7Y3V7ErvFYMUQxu+kA93tJ9QVvHTT+M7+vJTyX1PhG3pzVKu95cTULi/ys+c6eM6VfrEbcujPtM78+rHK9ckoEoEoEoEoNPGPEVfQcuqd0PJ6OjSsZuOc4X4pvS/8AvctmerFnq2pXLwlAlBvYJVDbikTqz2g9Zj91HmjfHMfklwTtkrP5rzf5PW1bSaeY7zqfNPWNR6ws2moyU8Wpk02O/hsreIZI12aaThUG7wX9h0HtVumsrPdyUsmivHbzV+tSfTOa9rmuGxwIPYVaiYmN4VJrNZ2l8SvXhKBKBKBKBKBKC35F4V/3DxvbSB7HP/YdaoavL9yP1aOjw/8Asn9FtVFfEBAQat/h1GuIqsDtx1OHQ4aQu6ZLUn7MuL463ja0KXjuTdS3l9Ml9IaT5zB9oDWOIWjh1MX5Tylm59LNOdecIGVZVCUCUCUCUGpix7zU9By6p3Q8no6FnLI2bm7nuG+LHpVPeOWvLFnrLZlePCUCUCUHTcBxIXNFr5545tQbnjX1HX1rGzY/p32beDL9Sm/ikVElYbq1p1Rm1GNc3c4THRuXVbWrO9Zc2pW0bWjdWsSyNaZNu/NPmPkt6nax1yrePWTHK8KeTRRPOkqtf4dWtzFWmW7na2nocNCu0yUv2yo3xXp3Q1ZUiMlAlAlBt4TZG4qspjyjzj5rBpcez1qPLeKVmyTFjnJeKuo0qbWNDWiGtAa0DYBoAWNMzM7y24iIjaH0vHogICAgIKRlXgApTWojvZ8YweQT5Q+zw2dGrR02o4vsW6s3Vafh+3XorEq6okoEoEoNTFT3mp6DvYuq90PJ6L7n8VkNpQrHwPxVfeOWsx7dZbErx4SgSgSg38HxWpa1M9mkHQ9h1Pb+x3FR5cUZK7Slw5Zx23h0bDMSpXLM6k6fOafCYdzgsjJjtjnazXx5a5I3q3FwkEHzUYHAhwBadBBEgjiCkTMc4JiJ5SreK5IUqkuoHk3eadLD+7ersVzHrLRytzU8ujrbnXl8KhiOG1rcxVYRsDtbXdDv21q/jy1vH2ZZ+TFfHP2oacrtGSgvOQuH5tN1Zw51Tms4U2nT2u/tCzdZk3twR4NPRY9q8c+K0KmuiAgICAgIPl7A4EEAgggg6iDrBSJ2Jjfk5lj+Gm1rFnkHnUzvYdnSNI/+rZwZfqU38WLnxfTvt4I2VKhJQJQauJnvNT0HexdV6w8novGcsrZs7qRZnmn06vvHLU8mRbun1Z5R4SgSgSgnMmMGp3heH1HNzM0gNiXAzOkzqgbNqrajNbFEbR1WdNgrlmd56LdY5M21Fwczlc8ancq4HrzYBHBUb6m942nb2X6aXHSd4339Uyq6wICAg+K1Jr2lr2hzToLSJBHQvYmYneHkxExtKkZRZLGlNS3BdT1up63MG8ec31jjs0cGq4vs36s3UaSa/ap0Vu0oOqvbTb4T3Bo4SdfQNat2tFYmZ8FOlZtaKx4utW1FtNjWNENYA1vQBAWHa02neW9WsViIhkXj0QEBAQEBAQV3Lex5ShygHOonO/AYDh7D1K1o78N9vNU1lOLHxeTn0rVZRKBKDWxI96qeg72LqvWHk9FzzllthTbXUfTre8ctLwj9GTbun1ZpRySgSgSgkMAxPuWs2ppzPAqAbWHX2QD1KLPi+pTZNgy/TvFnU6VRrwHNILXAFpGog6iFizExO0tqJiY3h9I9EBAQEBBE0cAosue6GCDDpYBzeUOjPG7RnCOKnnPacfBKCNPWMnHCWUCcQEBAQEBAQEGK6oCox7Dqe1zD0OEL2tuGYmHlq8UTE+LmlXJu9boNu48WlrgewrYjU4p8WNOmyx90pZN3rtVu4ek5o9pSdTijxI02Wfut8ZJvpsNS5rMp02iXBnOceAmBJ1DWov8ALi08NI3lL/iTWOK87QqeJkclUjQM18AmSBB27Vdr1hTt0lb85ZjYVGh5X3lb3jlox0j0hk37p9ZZJXrklAlAlAlBNYBlJVtOaRn0ZksJ0tnWWHZ0auhV82nrk59JWMGpti5dYXvDcetbiMyqA4+Q/mvnoOvqlZmTBenWGnjz48nSUmokwgICAgICAgICAgICAgICDxxA0kwN5QQ+I5TWlAHvge7zKfOM8TqHWVPTTZL+G3qgyanHTx39FFx3Hqt4edzabTLKYOgHe4+UVpYcFcUcurMzZ7ZZ59EFiB71U9B3sVivWFeei2Z6zdmwqtPW/wC8re8ctCOkekMm/dPrLJK9eEoEoEoEoN7BcMfd1RTYQNBc5zvJYIkxtOkaFHlyRjrxSkxYpyW4YX6xySs6Q51PlXbXVDIP4dXqWZfV5LdJ2alNJir1jf1TdGk1gDWNDWjUGgADqCrzMzO8rERERtD7Xj0QEBAQEBAQEBAQEBAQEGliGE29x46k1x36nfzDSpKZb07ZR3xUv3Qh62RFo7wTVZwa8Ef1AqeNbkjrtKvOixz03hG4nkxY2rc+tcVgPJaCzOedzRm6VNj1OXJO1ax+6LJpcWON7Wn9lHxMtLKmaCG5r80OIJAg6yAJPUtCu/Ldn2257LHn8Vn7NTdXG66n3tf3jlfr2x6R8My/dPrPy+pXrwlAlAlAlBnsrt9F7alMw9hkbuIPAiQub0i9eGXVLzS0Wh1LAccpXjJaYqAc+mTzmneN7eKxs2C2KefRs4c9cscuqUUKYQEBAQEBAQEBAQEBAQEBBTK2XzBOZbl2kwTUABGw+CVfjQT42/ZQnXx4VRl7lxdP0U206Q3gZzh1nR6lNTRY4680N9bknpyV25uX1XF1R7nuOtzjJ6OjgrVaxWNohUtabTvMtS9Pe3+i72Fdx1cysGcqGzUQU86p97X945Xa9sekfDNv3T6z8vZXrwlAlAlAlAlB9UqrmEOa4tcNIc0kEHgRqXkxExtJEzE7wsFnlreUxDiyoBte3THS0j1qtbR47dOS1XW5K9ea8YHd3dZofXpU6TTpa2XF5G8g+D6z0LOy1x1nas7tHDfJaN7RslVCmEBAQEBAQEBAQEBAQQ+Vl/3Pa1HAw545JnpP0SOgZx6lPpsfHkiEGpycGOZcolbTEJQJQYbs97f6LvYV7HUTWeqWzS3RL/Dq/fV/eOVuvbHpHwz790+s/JK6ckoEoEoEoEoPJQSWTbGOuqAqRmmo2Z1F3kjrdmhQ55mMdpjyTYIictYnzdgWG3BAQEBAQEBAQEBAQEBBzXL7FeWrCk08yjIPGqfC7NA6ZWto8XDTinx+GTrcvFfhjpHyq8q4pkoEoMV0eY/0XewpHUS2cqjRR1XxlX764965WadsekfChfvn1n5fMrpySgSgSgSgSgSgB0atewjYUF1wbL0saG3VNz40cpTjOPpNMCeIPUs/Lod53pLQxa7aNrwtmDY3SvJNFtTNboLnMhud5oM6T0f4VLLhtj7l3Fmrk7UmokogICAgICAgICAghMrMbFnRJBHLPltIcdryNw9sDarGmw/Vv+UdVfU5vpU/OejkxcTpJknSSdZO8raYpKBKBKDFcnmO9F3sK9gSPKcFU2aG7TuD32t9/ce9crFO2PSPhRyd8+s/KZw+wbfgim5rLxonNJhly0eUD5NTfsOvRpUN7zhneedfj+E1McZo5crfP8om7tqlFxZVY5jxra4QekbxxCnraLRvWd0FqzWdrRswyvXJKBKBKBKAP/A4lBbsnciqtaH3M06WsM1VH9I8gdOno1qln1la8qc5/ZewaO1ud+Ufv/DoltbspNDKbQ1jRDWgaAFl2tNp3lqVrFY2hlXj0QEBAQEBAQEBBqYpiNK2puq1XQ1uza52xrRtJXePHa9uGrjJkrSvFZyHGcVqXdV1Wpt0NbsYwamj/O0rbxYox14YYeXLOS3FLRlSIyUCUCUGO4PNd6LvYvYGzynFV9l7d8Xfjq/39x71ymp2V9I+FTJ329Z+XlKq5jg5ji1zSHNcDBBGohezETG0uYmYneHSMBxm2xRnI3VNhrtHguHh730zrad4GnqWVmw3wTxUnl/erVw5qZ68N45/3owYh8ntJ2mhWcz7Lxnt6AdBHXK6pr7R3Ru5voKz2zt+6Cuchb5ngilU9CpB/rAVmutxT13hWtossdNpaZySxH6q78yl8a7/AMrD+L5/04/xc34fj/bNQyLxB2ui1nF9Vn/EkrmdZhjx/Z1GjzT4bfqmLH5PHmDXuGgbW0mkn+d0R2FQX18fdj3T00E/en2/v/S14Tk7a2umlSGf9I/nP6idXVCp5M+TJ3SuY9Pjx9sJVQphAQEBAQEBAQEBBp4ridG1pmpWdDRoA8p7tjWjaV3jx2yW4auMmSuOvFZyfKHHat7Uzn81jZFOmDoYP3cdpW1hwVxV2jqxc2e2W289EVKmQkoEoEoEoPisea7od7EHueVFst7st8e/V/v7j3rl3j7K+kfCvl77es/LFK6cPadQtILSQ4EFpBggjUQRqKTG/KSJ25w6Hkvlw18Urshr9Ta2pj/T808dXQszUaOY+1j6eTU0+sifs5Ovmu4Kz18QEBAQEBAQEBAQEBAQEFeyjysoWctBFSvsptOhp+27yejWrODS3yc+kf3orZ9VTHy6z/ermGK4rWun8pWfnO1NA0NYNzRsH/pWvjxVxxtWGRkyWyTvZpyu3BKBKBKBKBKD5qnmnoPsXowZ642T7t7EPH3H+4ufeuTH2V9I+EeXvt6z8sErtwSgSgnsn8rLmzhs8pRH+k8+CPsO8no0jgq2bS0yc+k+axh1V8XLrHl/p0bBMqLS7gMfm1D/AKVSGvn7Ox3VKy8umyY+scvNqYtTjydJ5+SaUCcQEBAQEBAQEBAQReMZQWtoO+1Rn7KbedUP4Rq6TAUuLBfJ2wiyZ6Y+6VAx3Lq4ry2hNGmdEg99cOLvJ6tPFaWHRUpztzn9mbm1t78q8o/dVJV1TJQJQJQJQJQJQJQfNQ6D0H2INLP4psk3SmJf9Rcf7i5965cYuyvpHw8y99vWflglduCUCUCUHko8T2FZX3ttAFXlGDyK3OEcHTnDthV8mkxX8NvRZx6rLTx39Vsw/wCUag6BXovpnzmEPb+xHYVSv/x9o7Z3/Zcpr6z3Rt+6w2eUtjWjMuqUnU1zsxx/C+Cq1tPlr1rKzXUYrdLQlWuBEggjeDIUKZ6gICD5qPa0S4gDeTASI36E8kTeZUWFHwrqkSNYYc89jJU1dNlt0rPwhtqcVeto+VfxD5R6DdFCg+od7yGN6RrJ7ArVP+PtPdO37q19fWO2N/2VbFMsr64kcrybD5NEZva7wvWrePSYqeG/qp5NXlv47en93QE+vSeJVlWeSj0lAlAlAlAlAlHhKPSUHjzoPQUEevXSZxbRc3I3XFz71yjxf+OvpHw9y/8Akt6z8tWVIjJQJQJQJQJQJQEH1SquZpY5zTvaSD6l5Mb9XsTMdG2zGbtuq7uR0XFSOzOXE4sc/dj2h1GXJH3p95Zf/wBBe/W7j85/+V59DH+GPZ19fJ+Kfdifi927wrq4PTXqH/kvYxUj7se0OfqX/FPvLTqPLjLiXHe4ye0qSI26OJ59XkoEoEoEoEoEoEoEoEoEoEoEoEoPl50HoKD4+b6vmFcfUqn+nbyT2W1oaN/cCND3Nrt4io0Fx/mDx1KLSW4sMezrV14csoSVYViUCUCUCUCUCUCUCUCUCUCUCUCUCUCUCUCUCUCUCUCUCUCUCUCUH1SoOrObSb4VVzKTel5Df3XlrRWJtPg6rWbTFY8XcPmC28xfP/Ws+g+nVV/lUwcvpsumCXUeZVjWaDjoP4XepxOxW9Bl2tNJ8flT12Lirxx4fDmUrXZJK8CUCUCUCUCUCUCUCV6EoEoEoEoEoErwJQJQJQJXoSgSgSgSgSgSgunyYYKa1c3Lx3uhLaf2q7hBI4NaT1uG5Z+vzcNeCOs/C/ocO9uOfD5dVWQ1nzUptcC1wBa4FrgRILToII2hexO3OCY3cYyyyXfh9TOYC61ee9v18mT/AKbz7DtHGVuaXUxljaerE1OmnFO8dFdlWlQlAlAlAlAlAlAlAlAlAlAlAlAlAlAlAlAlB5KBKBKBKBKAglsmsArYhVzKctptI5arHNpt3De47B+ygz564q7z1WMGC2W20dHbMMsKVtSZSpNzabBDR6ySdpJkk7ysG95vabW6tylIpXhhtLl0IMdzQZVa5lRrXMcM1zXCQ4biCvYmazvDyYiY2lzbKL5N3tJfYuDm6+QqOhw4MqHX0O7VqYdfHTJ7s3NoPHH7f3/v3Ua/sq1uc2vSqUjq57CAeh2p3UtCl637Z3Z98dqd0bNcOG9duTOXgZyBnIGdxXoZw3hB5njeO1AzxvHagZ43jtQM8bx2o8OUG8dqDzlBvHagcqN47U2DlW7x2psbnKt3jtTY3OVb5w7U2NzlW+cO1Ng5VvnDtTYOVb5w7U2HnLN84dqDfscKurggUbes+draZzet55o7VHfLSndMJa4b26RK54F8mtV5Dr2oGN18lSMvPBz9TeqekKhm/wCQiOWOP1XcWgnreXR7CxpW7BTo02spt1NaNHEneeJ0lZl72vO9p5tKtYrG1YbC5dCAgICDVxPxT+hdU7nNujhGUHjnLfw9rFz9yNUqF9tXkvYbNNcy7hsU9i4lJDapriXcNqkuJdw2Grl0zMXMvWdi8dM7Fy9hs01xLpmavHrK1ePWZi5l7DOxePWdi5l1DK1cjK1HrbtfCC4t0dR1SSjdiAgICD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8" name="Picture 10" descr="http://icons.iconarchive.com/icons/fasticon/web-2/256/Twitter-icon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45720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8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502091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Set up a listserv (Syracuse University will assist us with this)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936" lvl="2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081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work on for November and December?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66260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172723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  <p:pic>
        <p:nvPicPr>
          <p:cNvPr id="8194" name="Picture 2" descr="https://encrypted-tbn3.gstatic.com/images?q=tbn:ANd9GcQu2SnN_iggDemGr_1-bUM3ho_XeV2yysIbuXlDMUVHc2irtm8Jbw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172" y="4038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71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EF16-600A-40E2-AEC7-2112FD54DF72}" type="slidenum">
              <a:rPr lang="en-US" smtClean="0">
                <a:solidFill>
                  <a:srgbClr val="404176"/>
                </a:solidFill>
              </a:rPr>
              <a:pPr/>
              <a:t>25</a:t>
            </a:fld>
            <a:endParaRPr lang="en-US">
              <a:solidFill>
                <a:srgbClr val="40417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9249" y="4333693"/>
            <a:ext cx="777239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8383AD"/>
                </a:solidFill>
                <a:ea typeface="Arial Unicode MS"/>
                <a:cs typeface="Times New Roman"/>
              </a:rPr>
              <a:t>  </a:t>
            </a:r>
            <a:endParaRPr lang="en-US" sz="1400" dirty="0">
              <a:solidFill>
                <a:srgbClr val="8383AD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3" y="3429001"/>
            <a:ext cx="777239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8383AD"/>
                </a:solidFill>
                <a:ea typeface="Calibri"/>
                <a:cs typeface="Times New Roman"/>
              </a:rPr>
              <a:t>  </a:t>
            </a:r>
            <a:endParaRPr lang="en-US" sz="1400" dirty="0">
              <a:solidFill>
                <a:srgbClr val="8383AD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2" y="2522820"/>
            <a:ext cx="777239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8383AD"/>
                </a:solidFill>
                <a:ea typeface="Calibri"/>
                <a:cs typeface="Times New Roman"/>
              </a:rPr>
              <a:t>.  </a:t>
            </a:r>
            <a:endParaRPr lang="en-US" sz="1400" dirty="0">
              <a:solidFill>
                <a:srgbClr val="8383AD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96326"/>
              </p:ext>
            </p:extLst>
          </p:nvPr>
        </p:nvGraphicFramePr>
        <p:xfrm>
          <a:off x="228600" y="609603"/>
          <a:ext cx="8686800" cy="5212080"/>
        </p:xfrm>
        <a:graphic>
          <a:graphicData uri="http://schemas.openxmlformats.org/drawingml/2006/table">
            <a:tbl>
              <a:tblPr firstRow="1" bandRow="1" bandCol="1">
                <a:tableStyleId>{912C8C85-51F0-491E-9774-3900AFEF0FD7}</a:tableStyleId>
              </a:tblPr>
              <a:tblGrid>
                <a:gridCol w="3962400"/>
                <a:gridCol w="4724400"/>
              </a:tblGrid>
              <a:tr h="1005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Our</a:t>
                      </a:r>
                      <a:r>
                        <a:rPr lang="en-U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Community United </a:t>
                      </a:r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Webinar Schedule </a:t>
                      </a:r>
                      <a:endParaRPr lang="en-US" sz="2800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November 4, 2013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PST 12:30 p.m. to 2:00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 p.m.</a:t>
                      </a:r>
                      <a:endParaRPr lang="en-US" sz="22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MST 1:30 p.m. to 3:00 p.m.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CST 2:30 p.m. to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 4:00 p.m.</a:t>
                      </a:r>
                      <a:endParaRPr lang="en-US" sz="22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EST 1:30 p.m. to 5:00 p.m.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Role of Advisors as Allies</a:t>
                      </a:r>
                      <a:endParaRPr lang="en-US" sz="4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December 2, 2013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PST 12:30 p.m. to 2:00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 p.m.</a:t>
                      </a:r>
                      <a:endParaRPr lang="en-US" sz="22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MST 1:30 p.m. to 3:00 p.m.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CST 2:30 p.m. to</a:t>
                      </a:r>
                      <a:r>
                        <a:rPr lang="en-US" sz="22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 4:00 p.m.</a:t>
                      </a:r>
                      <a:endParaRPr lang="en-US" sz="22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EST 1:30 p.m. to 5:00 p.m.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1" dirty="0" smtClean="0">
                        <a:solidFill>
                          <a:srgbClr val="0000CC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the diversity of members</a:t>
                      </a:r>
                      <a:endParaRPr lang="en-US" sz="4000" b="1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1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7772400" cy="4525963"/>
          </a:xfrm>
        </p:spPr>
        <p:txBody>
          <a:bodyPr/>
          <a:lstStyle/>
          <a:p>
            <a:r>
              <a:rPr lang="en-US" dirty="0" smtClean="0"/>
              <a:t>Next webinar will be November 19, 2013 </a:t>
            </a:r>
          </a:p>
          <a:p>
            <a:pPr marL="109728" indent="0">
              <a:buNone/>
            </a:pPr>
            <a:r>
              <a:rPr lang="en-US" dirty="0" smtClean="0"/>
              <a:t>3:30 EST</a:t>
            </a:r>
          </a:p>
          <a:p>
            <a:pPr marL="109728" indent="0">
              <a:buNone/>
            </a:pPr>
            <a:r>
              <a:rPr lang="en-US" dirty="0" smtClean="0"/>
              <a:t>2:30 CST</a:t>
            </a:r>
          </a:p>
          <a:p>
            <a:pPr marL="109728" indent="0">
              <a:buNone/>
            </a:pPr>
            <a:r>
              <a:rPr lang="en-US" dirty="0" smtClean="0"/>
              <a:t>1:30 MST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Our first Face to Face meeting will be in </a:t>
            </a:r>
            <a:r>
              <a:rPr lang="en-US" sz="3200" b="1" dirty="0" smtClean="0"/>
              <a:t>Nashville, TN </a:t>
            </a:r>
            <a:r>
              <a:rPr lang="en-US" sz="3200" b="1" dirty="0"/>
              <a:t>o</a:t>
            </a:r>
            <a:r>
              <a:rPr lang="en-US" sz="3200" b="1" dirty="0" smtClean="0"/>
              <a:t>n January 11-12, 2014</a:t>
            </a:r>
          </a:p>
          <a:p>
            <a:r>
              <a:rPr lang="en-US" dirty="0" smtClean="0"/>
              <a:t>Saturday, meet at 6:oo p.m. 8:00 p.m.</a:t>
            </a:r>
          </a:p>
          <a:p>
            <a:r>
              <a:rPr lang="en-US" dirty="0" smtClean="0"/>
              <a:t>Sunday, meet at 9:00 a.m. to 1:00 p.m.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Meeting Dates to Remember</a:t>
            </a:r>
            <a:endParaRPr lang="en-US" dirty="0"/>
          </a:p>
        </p:txBody>
      </p:sp>
      <p:pic>
        <p:nvPicPr>
          <p:cNvPr id="1026" name="Picture 2" descr="C:\Users\Juliana\AppData\Local\Microsoft\Windows\Temporary Internet Files\Content.IE5\116F6F1A\MP9004006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734670"/>
            <a:ext cx="1963271" cy="196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1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If you have any questions, please contact:</a:t>
            </a:r>
          </a:p>
          <a:p>
            <a:pPr marL="109728" indent="0">
              <a:buNone/>
            </a:pPr>
            <a:r>
              <a:rPr lang="en-US" sz="3200" b="1" dirty="0"/>
              <a:t>Self Advocates Becoming Empowered</a:t>
            </a:r>
          </a:p>
          <a:p>
            <a:pPr lvl="1"/>
            <a:r>
              <a:rPr lang="en-US" dirty="0" err="1"/>
              <a:t>Chaqueta</a:t>
            </a:r>
            <a:r>
              <a:rPr lang="en-US" dirty="0"/>
              <a:t> </a:t>
            </a:r>
            <a:r>
              <a:rPr lang="en-US" dirty="0" smtClean="0"/>
              <a:t>Stuckey-South Carolina </a:t>
            </a:r>
            <a:r>
              <a:rPr lang="en-US" dirty="0" smtClean="0">
                <a:hlinkClick r:id="rId2"/>
              </a:rPr>
              <a:t>chaquetastuckey2011@gmail.com</a:t>
            </a:r>
            <a:endParaRPr lang="en-US" dirty="0"/>
          </a:p>
          <a:p>
            <a:pPr lvl="1"/>
            <a:r>
              <a:rPr lang="en-US" dirty="0"/>
              <a:t>Glenda </a:t>
            </a:r>
            <a:r>
              <a:rPr lang="en-US" dirty="0" smtClean="0"/>
              <a:t>Hyman-Singletary-South Carolina </a:t>
            </a:r>
            <a:r>
              <a:rPr lang="en-US" dirty="0" smtClean="0">
                <a:hlinkClick r:id="rId3"/>
              </a:rPr>
              <a:t>ghsingletary@fcdsn.org</a:t>
            </a:r>
            <a:endParaRPr lang="en-US" dirty="0"/>
          </a:p>
          <a:p>
            <a:pPr lvl="1"/>
            <a:r>
              <a:rPr lang="en-US" dirty="0"/>
              <a:t>Vicki Hicks </a:t>
            </a:r>
            <a:r>
              <a:rPr lang="en-US" dirty="0" smtClean="0"/>
              <a:t>Turnage-Alabama, </a:t>
            </a:r>
            <a:r>
              <a:rPr lang="en-US" dirty="0" smtClean="0">
                <a:hlinkClick r:id="rId4"/>
              </a:rPr>
              <a:t>vturnage33@yahoo.com</a:t>
            </a:r>
            <a:endParaRPr lang="en-US" dirty="0"/>
          </a:p>
          <a:p>
            <a:pPr lvl="1"/>
            <a:r>
              <a:rPr lang="en-US" dirty="0"/>
              <a:t>Juliana </a:t>
            </a:r>
            <a:r>
              <a:rPr lang="en-US" dirty="0" smtClean="0"/>
              <a:t>Huereña-Arizona, </a:t>
            </a:r>
            <a:r>
              <a:rPr lang="en-US" dirty="0" smtClean="0">
                <a:hlinkClick r:id="rId5"/>
              </a:rPr>
              <a:t>prinzjana17@gmail.com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Thank you for attending</a:t>
            </a:r>
            <a:endParaRPr lang="en-US" sz="5400" dirty="0"/>
          </a:p>
        </p:txBody>
      </p:sp>
      <p:pic>
        <p:nvPicPr>
          <p:cNvPr id="4" name="Picture 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695" y="3662680"/>
            <a:ext cx="1322705" cy="1134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657600"/>
            <a:ext cx="1020445" cy="1139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147" y="5410200"/>
            <a:ext cx="2971800" cy="1268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19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Advisory Board Members Questions and Comments will be addressed first</a:t>
            </a:r>
          </a:p>
          <a:p>
            <a:r>
              <a:rPr lang="en-US" dirty="0" smtClean="0"/>
              <a:t>Allies and Supporters may then ask Questions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pic>
        <p:nvPicPr>
          <p:cNvPr id="1026" name="Picture 2" descr="C:\Users\ADM01\AppData\Local\Microsoft\Windows\Temporary Internet Files\Content.IE5\5W4XZLCP\MM900174020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180975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23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7772400" cy="1600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6000" b="1" dirty="0" smtClean="0"/>
              <a:t>Bryon Murray, President of SABE</a:t>
            </a:r>
          </a:p>
          <a:p>
            <a:pPr algn="l"/>
            <a:endParaRPr lang="en-US" sz="6000" b="1" dirty="0" smtClean="0"/>
          </a:p>
          <a:p>
            <a:endParaRPr lang="en-US" sz="60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9800"/>
            <a:ext cx="18288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430397"/>
              </p:ext>
            </p:extLst>
          </p:nvPr>
        </p:nvGraphicFramePr>
        <p:xfrm>
          <a:off x="838200" y="152400"/>
          <a:ext cx="8077200" cy="583685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19199"/>
                <a:gridCol w="1524000"/>
                <a:gridCol w="3276600"/>
                <a:gridCol w="2057401"/>
              </a:tblGrid>
              <a:tr h="304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Representative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Allies supporting project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Alabama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First of Alabama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Darren Morris, SABE Alt. Reg. 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Lauren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Kimbrell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Jeff Ridgeway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ADAP-P and 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Alabama DMH-DD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Alabama DD Council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Arkansas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First of Arkansas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 Treat (SABE Alt. Reg. 9)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Plumee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Burke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Fanari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DD Network  Partners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Florida/FL SAND,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Amanda Baker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Arizona Jenkins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Richard Chapman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Florida DD Council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  <a:tr h="603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Georgia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First of Georgia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Bernard Baker (SABE Rep. Reg. 6)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Marian Jackson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Teresa Coleman </a:t>
                      </a: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Carolina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 Advocacy Local Groups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Taylor Jr.(SABE Alt. Reg. 6)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Laura Newell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Ellen Perry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 of North Carolina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Oklahoma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First of Oklahoma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Oklahoma Self Advocacy Network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Nancy Ward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Brian Smith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 Carr Bart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and 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Carolina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I.M.PA.C.T South Carolina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Chaqueta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Stuckey (Co-Director, Reg.  6 Rep.)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Connie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Coleman, Glenda Singletary, support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DD Network Partners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Tennessee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First of Tennessee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Gatha Logan, Past Pres. PF Suzanne Colsey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Christy Cox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DD Council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and 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Bryon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Murray, Vicki </a:t>
                      </a:r>
                      <a:r>
                        <a:rPr lang="en-US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Turnage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(Co-Director), Juliana Huereña, support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ASAN, NYLN, Midwest States, Sibling Network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68" marR="536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8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strengthen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participating states capacity to increase and support self advocacy through relationships and partnerships at the community level.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purpose of Our Community Standing Strong (OCSS)?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7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grant is for $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100,000 a year and may be funded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more years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objectives of the project include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Peer advocacy and mentoring,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and leadership development,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Educations and outreach.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purpose of Our Community Standing Strong (OCSS)?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50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19773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our Allies 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3200400"/>
            <a:ext cx="4040188" cy="3200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DD Councils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 </a:t>
            </a:r>
            <a:r>
              <a:rPr lang="en-US" dirty="0"/>
              <a:t>an </a:t>
            </a:r>
            <a:r>
              <a:rPr lang="en-US" dirty="0" smtClean="0"/>
              <a:t>A’s,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UCEDD’s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ARC’s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Sibling Leadership Network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Youth Leadership Network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3276600"/>
            <a:ext cx="4041775" cy="2362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Other Regional Technical Assistance Grant Awards”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NEAT: New England States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Pacific Alliance: ASAN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9703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1905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Collection of 1200 surveys on what are the technical assistance needs of the state and region.</a:t>
            </a:r>
            <a:endParaRPr lang="en-US" sz="1600" dirty="0"/>
          </a:p>
          <a:p>
            <a:pPr lvl="1"/>
            <a:r>
              <a:rPr lang="en-US" dirty="0"/>
              <a:t>Each state will collect </a:t>
            </a:r>
            <a:r>
              <a:rPr lang="en-US" dirty="0" smtClean="0"/>
              <a:t>and input 150 </a:t>
            </a:r>
            <a:r>
              <a:rPr lang="en-US" dirty="0"/>
              <a:t>surveys </a:t>
            </a:r>
            <a:r>
              <a:rPr lang="en-US" dirty="0" smtClean="0"/>
              <a:t>in survey monkey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6551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we work on during the First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Year of the grant?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9703"/>
            <a:ext cx="150495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0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209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Developing </a:t>
            </a:r>
            <a:r>
              <a:rPr lang="en-US" dirty="0"/>
              <a:t>state and regional plans for peer to peer technical assistance</a:t>
            </a:r>
            <a:endParaRPr lang="en-US" sz="1600" dirty="0"/>
          </a:p>
          <a:p>
            <a:pPr lvl="1"/>
            <a:r>
              <a:rPr lang="en-US" dirty="0"/>
              <a:t>State and regional plans for Technical Assistance will be developed based on survey </a:t>
            </a:r>
            <a:r>
              <a:rPr lang="en-US" dirty="0" smtClean="0"/>
              <a:t>results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34" y="228344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we work on during the First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Year of the grant?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9703"/>
            <a:ext cx="15049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30" y="1256860"/>
            <a:ext cx="990600" cy="1008698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0303"/>
            <a:ext cx="1173480" cy="110394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42" y="1176973"/>
            <a:ext cx="869633" cy="107061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80" y="1194312"/>
            <a:ext cx="1139190" cy="106743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334" y="1219714"/>
            <a:ext cx="1086803" cy="101536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57" y="1131170"/>
            <a:ext cx="1168083" cy="11937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830" y="1093470"/>
            <a:ext cx="1106170" cy="110426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1116330"/>
            <a:ext cx="1280160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1061</Words>
  <Application>Microsoft Office PowerPoint</Application>
  <PresentationFormat>On-screen Show (4:3)</PresentationFormat>
  <Paragraphs>183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Our Community Standing Strong Advisory Committee October 29, 2013</vt:lpstr>
      <vt:lpstr>PowerPoint Presentation</vt:lpstr>
      <vt:lpstr>PowerPoint Presentation</vt:lpstr>
      <vt:lpstr>PowerPoint Presentation</vt:lpstr>
      <vt:lpstr>What is the purpose of Our Community Standing Strong (OCSS)?</vt:lpstr>
      <vt:lpstr>What is the purpose of Our Community Standing Strong (OCSS)?</vt:lpstr>
      <vt:lpstr>Who are our Allies ?</vt:lpstr>
      <vt:lpstr>What will we work on during the First Year of the grant?</vt:lpstr>
      <vt:lpstr>What will we work on during the First Year of the grant?</vt:lpstr>
      <vt:lpstr>What will we work on during the First Year of the grant?</vt:lpstr>
      <vt:lpstr>What will we work on during the First Year of the grant?</vt:lpstr>
      <vt:lpstr>How will we do this?</vt:lpstr>
      <vt:lpstr>How will we do this?</vt:lpstr>
      <vt:lpstr>How will we do this?</vt:lpstr>
      <vt:lpstr>When will the advisory committee meet?</vt:lpstr>
      <vt:lpstr>What costs will the grant pay for Advisory Board Travel for Face to Face meetings?</vt:lpstr>
      <vt:lpstr>What do we need to work on for November and December?</vt:lpstr>
      <vt:lpstr>What do we need to work on for November and December?</vt:lpstr>
      <vt:lpstr>What do we need to work on for November and December?</vt:lpstr>
      <vt:lpstr>What do we need to work on for November and December?</vt:lpstr>
      <vt:lpstr>What do we need to work on for November and December?</vt:lpstr>
      <vt:lpstr>What do we need to work on for November and December?</vt:lpstr>
      <vt:lpstr>What do we need to work on for November and December?</vt:lpstr>
      <vt:lpstr>What do we need to work on for November and December?</vt:lpstr>
      <vt:lpstr>PowerPoint Presentation</vt:lpstr>
      <vt:lpstr>Important Meeting Dates to Remember</vt:lpstr>
      <vt:lpstr>Thank you for attending</vt:lpstr>
      <vt:lpstr>Questions and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Community Standing Strong</dc:title>
  <dc:creator>ADM01</dc:creator>
  <cp:lastModifiedBy>Juliana Huerena</cp:lastModifiedBy>
  <cp:revision>36</cp:revision>
  <dcterms:created xsi:type="dcterms:W3CDTF">2013-10-24T15:46:35Z</dcterms:created>
  <dcterms:modified xsi:type="dcterms:W3CDTF">2015-03-13T00:44:26Z</dcterms:modified>
</cp:coreProperties>
</file>