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8" r:id="rId1"/>
  </p:sldMasterIdLst>
  <p:notesMasterIdLst>
    <p:notesMasterId r:id="rId35"/>
  </p:notesMasterIdLst>
  <p:sldIdLst>
    <p:sldId id="256" r:id="rId2"/>
    <p:sldId id="259" r:id="rId3"/>
    <p:sldId id="270" r:id="rId4"/>
    <p:sldId id="266" r:id="rId5"/>
    <p:sldId id="260" r:id="rId6"/>
    <p:sldId id="261" r:id="rId7"/>
    <p:sldId id="275" r:id="rId8"/>
    <p:sldId id="276" r:id="rId9"/>
    <p:sldId id="262" r:id="rId10"/>
    <p:sldId id="286" r:id="rId11"/>
    <p:sldId id="288" r:id="rId12"/>
    <p:sldId id="297" r:id="rId13"/>
    <p:sldId id="306" r:id="rId14"/>
    <p:sldId id="264" r:id="rId15"/>
    <p:sldId id="299" r:id="rId16"/>
    <p:sldId id="300" r:id="rId17"/>
    <p:sldId id="301" r:id="rId18"/>
    <p:sldId id="265" r:id="rId19"/>
    <p:sldId id="302" r:id="rId20"/>
    <p:sldId id="303" r:id="rId21"/>
    <p:sldId id="304" r:id="rId22"/>
    <p:sldId id="307" r:id="rId23"/>
    <p:sldId id="271" r:id="rId24"/>
    <p:sldId id="279" r:id="rId25"/>
    <p:sldId id="280" r:id="rId26"/>
    <p:sldId id="278" r:id="rId27"/>
    <p:sldId id="282" r:id="rId28"/>
    <p:sldId id="283" r:id="rId29"/>
    <p:sldId id="305" r:id="rId30"/>
    <p:sldId id="277" r:id="rId31"/>
    <p:sldId id="273" r:id="rId32"/>
    <p:sldId id="289"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253" y="-72"/>
      </p:cViewPr>
      <p:guideLst>
        <p:guide orient="horz" pos="2160"/>
        <p:guide pos="2880"/>
      </p:guideLst>
    </p:cSldViewPr>
  </p:slideViewPr>
  <p:notesTextViewPr>
    <p:cViewPr>
      <p:scale>
        <a:sx n="1" d="1"/>
        <a:sy n="1" d="1"/>
      </p:scale>
      <p:origin x="0" y="0"/>
    </p:cViewPr>
  </p:notesTextViewPr>
  <p:sorterViewPr>
    <p:cViewPr>
      <p:scale>
        <a:sx n="100" d="100"/>
        <a:sy n="100" d="100"/>
      </p:scale>
      <p:origin x="0" y="36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DC6AF3-E5D7-460B-8C48-F915693B81E2}" type="datetimeFigureOut">
              <a:rPr lang="en-US" smtClean="0"/>
              <a:pPr/>
              <a:t>3/12/2015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6B4638-7568-4289-A3E4-870513E627DA}" type="slidenum">
              <a:rPr lang="en-US" smtClean="0"/>
              <a:pPr/>
              <a:t>‹#›</a:t>
            </a:fld>
            <a:endParaRPr lang="en-US"/>
          </a:p>
        </p:txBody>
      </p:sp>
    </p:spTree>
    <p:extLst>
      <p:ext uri="{BB962C8B-B14F-4D97-AF65-F5344CB8AC3E}">
        <p14:creationId xmlns:p14="http://schemas.microsoft.com/office/powerpoint/2010/main" val="3854927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1</a:t>
            </a:fld>
            <a:endParaRPr lang="en-US" dirty="0"/>
          </a:p>
        </p:txBody>
      </p:sp>
    </p:spTree>
    <p:extLst>
      <p:ext uri="{BB962C8B-B14F-4D97-AF65-F5344CB8AC3E}">
        <p14:creationId xmlns:p14="http://schemas.microsoft.com/office/powerpoint/2010/main" val="1922256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14</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15</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16</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17</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18</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19</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20</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21</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22</a:t>
            </a:fld>
            <a:endParaRPr lang="en-US"/>
          </a:p>
        </p:txBody>
      </p:sp>
    </p:spTree>
    <p:extLst>
      <p:ext uri="{BB962C8B-B14F-4D97-AF65-F5344CB8AC3E}">
        <p14:creationId xmlns:p14="http://schemas.microsoft.com/office/powerpoint/2010/main" val="3828775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23</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6</a:t>
            </a:fld>
            <a:endParaRPr lang="en-US"/>
          </a:p>
        </p:txBody>
      </p:sp>
    </p:spTree>
    <p:extLst>
      <p:ext uri="{BB962C8B-B14F-4D97-AF65-F5344CB8AC3E}">
        <p14:creationId xmlns:p14="http://schemas.microsoft.com/office/powerpoint/2010/main" val="38287750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24</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25</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26</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27</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28</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29</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74D294-ED2A-41CB-8F41-BAB9575F1B53}"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787743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7</a:t>
            </a:fld>
            <a:endParaRPr lang="en-US"/>
          </a:p>
        </p:txBody>
      </p:sp>
    </p:spTree>
    <p:extLst>
      <p:ext uri="{BB962C8B-B14F-4D97-AF65-F5344CB8AC3E}">
        <p14:creationId xmlns:p14="http://schemas.microsoft.com/office/powerpoint/2010/main" val="3828775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8</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9</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10</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11</a:t>
            </a:fld>
            <a:endParaRPr lang="en-US" dirty="0"/>
          </a:p>
        </p:txBody>
      </p:sp>
    </p:spTree>
    <p:extLst>
      <p:ext uri="{BB962C8B-B14F-4D97-AF65-F5344CB8AC3E}">
        <p14:creationId xmlns:p14="http://schemas.microsoft.com/office/powerpoint/2010/main" val="3828775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12</a:t>
            </a:fld>
            <a:endParaRPr lang="en-US"/>
          </a:p>
        </p:txBody>
      </p:sp>
    </p:spTree>
    <p:extLst>
      <p:ext uri="{BB962C8B-B14F-4D97-AF65-F5344CB8AC3E}">
        <p14:creationId xmlns:p14="http://schemas.microsoft.com/office/powerpoint/2010/main" val="3828775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B4638-7568-4289-A3E4-870513E627DA}" type="slidenum">
              <a:rPr lang="en-US" smtClean="0"/>
              <a:pPr/>
              <a:t>13</a:t>
            </a:fld>
            <a:endParaRPr lang="en-US"/>
          </a:p>
        </p:txBody>
      </p:sp>
    </p:spTree>
    <p:extLst>
      <p:ext uri="{BB962C8B-B14F-4D97-AF65-F5344CB8AC3E}">
        <p14:creationId xmlns:p14="http://schemas.microsoft.com/office/powerpoint/2010/main" val="38287750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C4CEA68-FD63-46A5-8A5F-2BA6E314D5C5}" type="datetimeFigureOut">
              <a:rPr lang="en-US" smtClean="0"/>
              <a:pPr/>
              <a:t>3/12/2015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12623FC-14A4-4FF1-9799-3062C8F8E2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4CEA68-FD63-46A5-8A5F-2BA6E314D5C5}" type="datetimeFigureOut">
              <a:rPr lang="en-US" smtClean="0"/>
              <a:pPr/>
              <a:t>3/12/2015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2623FC-14A4-4FF1-9799-3062C8F8E2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4CEA68-FD63-46A5-8A5F-2BA6E314D5C5}" type="datetimeFigureOut">
              <a:rPr lang="en-US" smtClean="0"/>
              <a:pPr/>
              <a:t>3/12/2015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2623FC-14A4-4FF1-9799-3062C8F8E2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DC4CEA68-FD63-46A5-8A5F-2BA6E314D5C5}" type="datetimeFigureOut">
              <a:rPr lang="en-US" smtClean="0"/>
              <a:pPr/>
              <a:t>3/12/2015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2623FC-14A4-4FF1-9799-3062C8F8E2A0}" type="slidenum">
              <a:rPr lang="en-US" smtClean="0"/>
              <a:pPr/>
              <a:t>‹#›</a:t>
            </a:fld>
            <a:endParaRPr lang="en-US"/>
          </a:p>
        </p:txBody>
      </p:sp>
      <p:sp>
        <p:nvSpPr>
          <p:cNvPr id="7" name="Title 6"/>
          <p:cNvSpPr>
            <a:spLocks noGrp="1"/>
          </p:cNvSpPr>
          <p:nvPr>
            <p:ph type="title"/>
          </p:nvPr>
        </p:nvSpPr>
        <p:spPr/>
        <p:txBody>
          <a:bodyPr rtlCol="0">
            <a:normAutofit/>
          </a:bodyPr>
          <a:lstStyle>
            <a:lvl1pPr>
              <a:defRPr sz="3200">
                <a:effectLst/>
                <a:latin typeface="Arial" panose="020B0604020202020204" pitchFamily="34" charset="0"/>
                <a:cs typeface="Arial" panose="020B0604020202020204" pitchFamily="34" charset="0"/>
              </a:defRPr>
            </a:lvl1pPr>
            <a:extLst/>
          </a:lstStyle>
          <a:p>
            <a:r>
              <a:rPr kumimoji="0" lang="en-US" dirty="0" smtClean="0"/>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C4CEA68-FD63-46A5-8A5F-2BA6E314D5C5}" type="datetimeFigureOut">
              <a:rPr lang="en-US" smtClean="0"/>
              <a:pPr/>
              <a:t>3/12/2015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2623FC-14A4-4FF1-9799-3062C8F8E2A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C4CEA68-FD63-46A5-8A5F-2BA6E314D5C5}" type="datetimeFigureOut">
              <a:rPr lang="en-US" smtClean="0"/>
              <a:pPr/>
              <a:t>3/12/2015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12623FC-14A4-4FF1-9799-3062C8F8E2A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C4CEA68-FD63-46A5-8A5F-2BA6E314D5C5}" type="datetimeFigureOut">
              <a:rPr lang="en-US" smtClean="0"/>
              <a:pPr/>
              <a:t>3/12/2015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12623FC-14A4-4FF1-9799-3062C8F8E2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C4CEA68-FD63-46A5-8A5F-2BA6E314D5C5}" type="datetimeFigureOut">
              <a:rPr lang="en-US" smtClean="0"/>
              <a:pPr/>
              <a:t>3/12/2015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12623FC-14A4-4FF1-9799-3062C8F8E2A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C4CEA68-FD63-46A5-8A5F-2BA6E314D5C5}" type="datetimeFigureOut">
              <a:rPr lang="en-US" smtClean="0"/>
              <a:pPr/>
              <a:t>3/12/2015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12623FC-14A4-4FF1-9799-3062C8F8E2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C4CEA68-FD63-46A5-8A5F-2BA6E314D5C5}" type="datetimeFigureOut">
              <a:rPr lang="en-US" smtClean="0"/>
              <a:pPr/>
              <a:t>3/12/2015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12623FC-14A4-4FF1-9799-3062C8F8E2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C4CEA68-FD63-46A5-8A5F-2BA6E314D5C5}" type="datetimeFigureOut">
              <a:rPr lang="en-US" smtClean="0"/>
              <a:pPr/>
              <a:t>3/12/2015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12623FC-14A4-4FF1-9799-3062C8F8E2A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C4CEA68-FD63-46A5-8A5F-2BA6E314D5C5}" type="datetimeFigureOut">
              <a:rPr lang="en-US" smtClean="0"/>
              <a:pPr/>
              <a:t>3/12/2015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12623FC-14A4-4FF1-9799-3062C8F8E2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200" b="1" kern="1200">
          <a:solidFill>
            <a:schemeClr val="tx2"/>
          </a:solidFill>
          <a:effectLst/>
          <a:latin typeface="Arial" panose="020B0604020202020204" pitchFamily="34" charset="0"/>
          <a:ea typeface="+mj-ea"/>
          <a:cs typeface="Arial" panose="020B0604020202020204" pitchFamily="34" charset="0"/>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4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4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4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24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24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10.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12"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11.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12"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12.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hyperlink" Target="https://www.surveymonkey.com/s/VMHFBX7" TargetMode="External"/><Relationship Id="rId7" Type="http://schemas.openxmlformats.org/officeDocument/2006/relationships/image" Target="../media/image6.wmf"/><Relationship Id="rId12"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1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4.gi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wmf"/><Relationship Id="rId11" Type="http://schemas.openxmlformats.org/officeDocument/2006/relationships/image" Target="../media/image2.png"/><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slides/_rels/slide1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1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hyperlink" Target="http://www.sabeusa.org/" TargetMode="External"/><Relationship Id="rId7" Type="http://schemas.openxmlformats.org/officeDocument/2006/relationships/image" Target="../media/image6.wmf"/><Relationship Id="rId12"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16.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1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18.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19.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slides/_rels/slide20.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21.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2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4.gif"/><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wmf"/><Relationship Id="rId11" Type="http://schemas.openxmlformats.org/officeDocument/2006/relationships/image" Target="../media/image2.png"/><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slides/_rels/slide2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12" Type="http://schemas.openxmlformats.org/officeDocument/2006/relationships/image" Target="../media/image16.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2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2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26.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2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12"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28.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12" Type="http://schemas.openxmlformats.org/officeDocument/2006/relationships/image" Target="../media/image1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29.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mailto:ghsingletary@fcdsn.org" TargetMode="External"/><Relationship Id="rId7" Type="http://schemas.openxmlformats.org/officeDocument/2006/relationships/image" Target="../media/image21.png"/><Relationship Id="rId2" Type="http://schemas.openxmlformats.org/officeDocument/2006/relationships/hyperlink" Target="mailto:chaquetastuckey2011@gmail.com" TargetMode="Externa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hyperlink" Target="mailto:prinzjana17@gmail.com" TargetMode="External"/><Relationship Id="rId4" Type="http://schemas.openxmlformats.org/officeDocument/2006/relationships/hyperlink" Target="mailto:vturnage33@yahoo.co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6.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slides/_rels/slide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wmf"/><Relationship Id="rId11" Type="http://schemas.openxmlformats.org/officeDocument/2006/relationships/image" Target="../media/image2.png"/><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8.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9.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12"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752601"/>
            <a:ext cx="8382000" cy="1447799"/>
          </a:xfrm>
        </p:spPr>
        <p:txBody>
          <a:bodyPr>
            <a:normAutofit fontScale="90000"/>
          </a:bodyPr>
          <a:lstStyle/>
          <a:p>
            <a:pPr algn="l"/>
            <a:r>
              <a:rPr lang="en-US" sz="4000" dirty="0" smtClean="0">
                <a:latin typeface="Arial" panose="020B0604020202020204" pitchFamily="34" charset="0"/>
                <a:cs typeface="Arial" panose="020B0604020202020204" pitchFamily="34" charset="0"/>
              </a:rPr>
              <a:t>Our Community Standing Strong</a:t>
            </a:r>
            <a:br>
              <a:rPr lang="en-US" sz="4000" dirty="0" smtClean="0">
                <a:latin typeface="Arial" panose="020B0604020202020204" pitchFamily="34" charset="0"/>
                <a:cs typeface="Arial" panose="020B0604020202020204" pitchFamily="34" charset="0"/>
              </a:rPr>
            </a:br>
            <a:r>
              <a:rPr lang="en-US" sz="4000" dirty="0" smtClean="0"/>
              <a:t>Advisory Committee Webinar November 19, 2013</a:t>
            </a:r>
            <a:endParaRPr lang="en-US" sz="4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3352800"/>
            <a:ext cx="8077200" cy="1458511"/>
          </a:xfrm>
        </p:spPr>
        <p:txBody>
          <a:bodyPr>
            <a:noAutofit/>
          </a:bodyPr>
          <a:lstStyle/>
          <a:p>
            <a:endParaRPr lang="en-US" sz="16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The Southern Collaborative</a:t>
            </a:r>
          </a:p>
          <a:p>
            <a:r>
              <a:rPr lang="en-US" sz="1600" dirty="0" smtClean="0">
                <a:latin typeface="Arial" panose="020B0604020202020204" pitchFamily="34" charset="0"/>
                <a:cs typeface="Arial" panose="020B0604020202020204" pitchFamily="34" charset="0"/>
              </a:rPr>
              <a:t>Regional Self Advocacy Technical Assistance Center</a:t>
            </a:r>
          </a:p>
          <a:p>
            <a:r>
              <a:rPr lang="en-US" sz="1600" dirty="0" smtClean="0">
                <a:latin typeface="Arial" panose="020B0604020202020204" pitchFamily="34" charset="0"/>
                <a:cs typeface="Arial" panose="020B0604020202020204" pitchFamily="34" charset="0"/>
              </a:rPr>
              <a:t>Funded by the </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Administration on Intellectual and Developmental Disabilities</a:t>
            </a:r>
          </a:p>
          <a:p>
            <a:endParaRPr lang="en-US" sz="1600" dirty="0" smtClean="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070412"/>
            <a:ext cx="2362200" cy="1272988"/>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06680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033464"/>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02330" y="1050131"/>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066800"/>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307822" y="1022366"/>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421519" y="101235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589602" y="944563"/>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16221" y="1068150"/>
            <a:ext cx="1280160" cy="1137920"/>
          </a:xfrm>
          <a:prstGeom prst="rect">
            <a:avLst/>
          </a:prstGeom>
        </p:spPr>
      </p:pic>
    </p:spTree>
    <p:extLst>
      <p:ext uri="{BB962C8B-B14F-4D97-AF65-F5344CB8AC3E}">
        <p14:creationId xmlns:p14="http://schemas.microsoft.com/office/powerpoint/2010/main" val="3160888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505201"/>
            <a:ext cx="8229600" cy="1600200"/>
          </a:xfrm>
        </p:spPr>
        <p:txBody>
          <a:bodyPr>
            <a:normAutofit lnSpcReduction="10000"/>
          </a:bodyPr>
          <a:lstStyle/>
          <a:p>
            <a:pPr lvl="0"/>
            <a:r>
              <a:rPr lang="en-US" dirty="0" smtClean="0"/>
              <a:t>States will work with their membership and publicize </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5 webinars </a:t>
            </a:r>
            <a:r>
              <a:rPr lang="en-US" dirty="0" smtClean="0"/>
              <a:t>in their state</a:t>
            </a:r>
          </a:p>
          <a:p>
            <a:pPr lvl="0"/>
            <a:r>
              <a:rPr lang="en-US" dirty="0" smtClean="0">
                <a:latin typeface="Arial" panose="020B0604020202020204" pitchFamily="34" charset="0"/>
                <a:cs typeface="Arial" panose="020B0604020202020204" pitchFamily="34" charset="0"/>
              </a:rPr>
              <a:t>Webinars will address the top five topics that are identified </a:t>
            </a:r>
            <a:r>
              <a:rPr lang="en-US" dirty="0" smtClean="0"/>
              <a:t>by the survey</a:t>
            </a:r>
            <a:endParaRPr lang="en-US" dirty="0" smtClean="0">
              <a:latin typeface="Arial" panose="020B0604020202020204" pitchFamily="34" charset="0"/>
              <a:cs typeface="Arial" panose="020B0604020202020204" pitchFamily="34" charset="0"/>
            </a:endParaRPr>
          </a:p>
          <a:p>
            <a:pPr lvl="0"/>
            <a:endParaRPr lang="en-US" sz="16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343534" y="2324890"/>
            <a:ext cx="8229600" cy="1143000"/>
          </a:xfrm>
        </p:spPr>
        <p:txBody>
          <a:bodyPr>
            <a:normAutofit/>
          </a:bodyPr>
          <a:lstStyle/>
          <a:p>
            <a:pPr algn="l"/>
            <a:r>
              <a:rPr lang="en-US" sz="3200" dirty="0" smtClean="0">
                <a:latin typeface="Arial" panose="020B0604020202020204" pitchFamily="34" charset="0"/>
                <a:cs typeface="Arial" panose="020B0604020202020204" pitchFamily="34" charset="0"/>
              </a:rPr>
              <a:t>State Expectations</a:t>
            </a:r>
            <a:endParaRPr lang="en-US" sz="3200" dirty="0">
              <a:latin typeface="Arial" panose="020B0604020202020204" pitchFamily="34" charset="0"/>
              <a:cs typeface="Arial" panose="020B0604020202020204" pitchFamily="34"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159703"/>
            <a:ext cx="15049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40830" y="1093470"/>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
        <p:nvSpPr>
          <p:cNvPr id="3" name="AutoShape 2" descr="data:image/jpeg;base64,/9j/4AAQSkZJRgABAQAAAQABAAD/2wCEAAkGBg8SDxQUEhQWFBAWFxsWGBQYGCEXHhgaHxchGhgaISIbHygeIxkrHxgeHzUgJScqLS0sHh4xQTAqNSk3OCsBCQoKDgwOGQ8PGS8kHyQ1NTUvMTEsNSwtKTQuKSk0NDQsKiw0KSwpLCwpKSk1KSwsKSwsKSksKSw0NS4pNCwsKf/AABEIAEMA5AMBIgACEQEDEQH/xAAcAAEAAwEBAQEBAAAAAAAAAAAABQYHBAMBAgj/xAA9EAACAQMDAgQEBAMECwEAAAABAgMABBEFEiEGMRMiQVEHFGFxMkKBkRUjUggksuEzNkNTYnOCg6GxwRb/xAAZAQEAAwEBAAAAAAAAAAAAAAAAAgMEAQX/xAAeEQEBAAIDAAMBAAAAAAAAAAAAAQIRAxIhBDFhE//aAAwDAQACEQMRAD8A2y4uUjXc7Ki+7EKP3NVnrTqZ4vl4bdh4tyWxJ3CogG9h6FsuoA+pPpVNsFS/dru6xIzMwjU8rEgbAUD34GT6kVF61pMVrLHLB5MFiE/KGONxA7AnAzjvtHtWicOp2qHfd1FoNrMo3R3EwlHO5nLAn6g8EVbel+o1ubGOeQqhOVbJwNysVOM+mRWdXnUrC2SRVwz8c9gfeubpzp+B41eYeLgt4YfkJk+baOwye+O9Tz45lZMUMcrJvJtCSBgCCCD2I5Br9Vl2hSCx1G3SDywXTNG8WfLuClg6j+r0OO475xxqNZ88Ot0tl3NlKV43l5HFG8kjBI0UszE4AA5JNQde1KwnXf7Qd1LMYtNtgQThGcGR3+oRcY9eOT9u1c7fFzqeAeJcWREI7l7aSMfqx7UG/UqC6I6kN/YRXJQRmQHKBtwGCR3wPap2gUrHdZ626qS6nSGx3wLLIsbeCx3IHIQ/i5yADmq3p/xt1+ebwYYIpJufIsZJ478bqD+hqVm/w+6n1+4uymoWvg2/hkh/DKeYEYGST7n9q0g0ClV7ozXZbiKVLgKLu3laGYKMAkco4B52shVh9/pX7636iNlYSzIN02AkSYLb5GO1FwOTyewoJ6lcGg6wl1aw3CfhlRXH0yOR+h4qN6i12WO6s7WDHizuWckbgkEYzIe48xJVQfck+lBYaUqv2euStq1xanb4MdvFKvHO52YNk+3lFBYKUrh0drkxH5kIJd78J22bz4ff823Gfrmg7qUpQKUpQKUpQYN13ENNvZFs5PG8VjK1ooYtCWOScrnCknIBHvUHpXVNzczGKaLyYyQQ3kI7Z3f5V26NeHfOz8zmeXxc99+85B+3bHoKjOrtbkQIsTFWYk8DJwMAAfcmvWwxuPHMrfGPKzLKyT1apLgsu1uU/p9KqknW18srRrASFJAQBs4B4PlB4Pftiv1qcl8tkjAESf7QgZIXHfHbPbNd3S+tGSAM53OCVb9O37jmrbrK6x8qEnWbvq1/Cawju7r5ueVTcwKVS0wQ0JbhnbdySQMAjjmthrCunLhv45Y+H+NjIHx/utmTn6bgMfWt1ry/kY3Hkst218dlxmisz/tBX0kej7UziSZEcj0XDP8AtlQP1rTKiOrOmor+zltpDhZBww7qwOVb9CKoWM+/s76Nbrpz3CgNPJKys3qoX8KfTvu+u4ewqR6t+Ntrp95JbSQSu6YyylcHIz6nPrWY2Ka/05O4WIyW7nnymSJ8dmyvKtjj0P3wK4+r+tNR1lFiFgAyv4hMMTu7EKVAJ5O3DHj7UGqax8WYYdCS+todjTSNFDE2AA+W3MQvGPKTgd+Peq/pWjdR3Wn/AMQ/ibJIUMscGwYKjJGSPKMgceU16XvwtvpOmILYqBewSNMIsg7gzNlM5xuw+fuMVx6H8WGtdJ+Rls7gXscZgRfDIB4IUnPmBHqMf5Bbfg58SZdTiliuAPmYQpLjgSKcgHHowIwfuKzP4O/6xt/3v8VXv4D9B3NnHNc3KmN5lVUiYYZVBJJYHsSccdxiqT8IbSReomLIwX+dyVIHegtvXnxC1CbV00vTmELbgjzYBO4jc2M8BVX9TzUX1XqeudPyQO1787BLuysiYGVxlT5iwyG4IPvxX3r3QLzTdeTVYoWnti4dggJKHZsdTjtkZIY8ZNcHxB6gn6hltoLC1n2xlmZpE2gFgO5GQqgA8k8k8emQ0Wy1SNNTtruPIttUgVCfQTRgvFnjuVZx/wBJrt1H++a3DF3hsU+YkHp40mUhz9Qoc+nems9GEaItrExM9tGjwuO4liwyEce4x+tevw1sZBZm6nH95vXNzJxjAYfy055wqAAD7+9B4dFobS9vNPIxCG+atvT+XKT4kYAAGEkBx34Ye1VvUOrGjlutRUpmSZNNsmkOIxtZjNMTn8G7d2xnw/rU38VLG7RYb2xBa7h3QbAM70nwnpzlX2MOQB5q9NZ6Qe306zW1jWaWwdJBEQP5wCFJVGfzEOxHHcLQQeo9RyWsJuItahu5Yxue2cRBJR3ZU2edW9iS1e6Nd3etStZzLbxy2Nu7ylPEcKWcqEBO3dyfMcgY7GpdevdHKZEZabt8sLZjNu/p2bc5zx7VxjWorTWZZrpWt4ZrOBVZkOwMrMWj3Abdw3AYzQdU82o6dc25luGvLGeVYHMiKskMjnbGwKAKyFjtIIyMjvUa/VGomztGicNcS6lNbnfgK0atOFU4H4QEU8cnb35qQvtYOqXFvDZqxs4p0nnuipVD4TB44o9w87FgCSOFA9zUNp0ZFvp2QQf4xcHt6ZuaCW1+31XT7Z7wXxuTCPElt5IkSN0zlwhQb0IGcElvrmrBqun3Mz7/AJ1ra1CggRKgcnHJZ5VZdvI4Cjt3rw+JSk6NegcnwH4/Sqxc3Fn/ABKUat/okSE2ayqTEV2fzGUcqZt/ByMgbcdzQdmk9UXBtdUjM6zyWeRHdKFG9TDvUkKSpcHIJGAfYV0WlnrF5bx3Au/lGMaNHD4SuD5QSZSeTuPom3aD+b0q+narEW1xI4ZY/GQPGhgaPCLb7dzAqNoLds8nnHY1qOgj+6W//Jj/AMAoOCa41UOwWK3ZAQFYswLDaMkj0827jJ4xSp6lBTOpvhXZXk5nDy287DDtCVAk9iwZSCR7jB59azv4h/D+HTPk7iLxJIxI6zzyNuOWC+FnAChAQw7DBI7k1u9eV1aRyoySKrxsMMrDII9iDVmPJljZ+I3GV/P9zrCiMliAgGc+mKsXRXwfgn0y3llaa2umUlmjYDchYmMOrqRkKRzgH71dbP4T6LFKJVtV3g5AZmZQc5yFYlR29BVuq7m+R/TXWa0hhx9d79VnpL4fWenlnj3yTuMNNK25iM52jACqv0AHpnNWalKzW2/a0pSlcClKUClKUClKUClKUClKUClKUClKZoFKUoFKUoFKUoFKUoFKUoFKUoFKUoFKUoFKUoFKUoFKUoFKUoFKUoFK49XjZoHC53cYxye4PH1rkhuJ/EVcnaxJ8wAYIpHmIA9c7ef+H60H3qHqOK0jDPlmY4VB3bHf9Bkc/UVVdd6kS7spllimhMZjJGAfxNhR5sffBqW620SeUwTwAPJAxOw/m5Uj/wAr2+tReqzajd2k4e1KZMexQPMSH83B5IxznA/Wg6U64WBY4vl528ihGPd/KDx79/Sveb4hKrMvy0xKqGfGMqCB3Hp39a89S0udptMIjYiJR4hx+DhO/wCx/aofqXpy8lvLl40fYQMY4EgwoKj398fSui2//rYjPbxKrH5hN6t2AHPf1/LUbN8RYkLq8MizIwXw+CT3zjH2H3yKj5Ef52wfwGjEcRBi9QQGGACcnuOfrXHdaRqUsjXvh7ZlkXZDjJ2j/wCDge55PFBfrK/d3KtE8eFDZPIyfy5HqK7a8bOcvGrFShIyUbup9RXtXApSlApSlApSlApSlApSlApSlApSlApSlApSlApSlAr5tGc+vbNKUH2lKUClKUFQ121Q6xZkjkqx7n8ucf8AurfSlApSlApSlB//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4100" name="Picture 4" descr="http://cdn1.hubspot.com/hub/172139/GoToWebinar-logo-with-icon-horizontal-for-web-19547.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458334" y="5257800"/>
            <a:ext cx="3847943" cy="1134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4254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505201"/>
            <a:ext cx="8229600" cy="1600200"/>
          </a:xfrm>
        </p:spPr>
        <p:txBody>
          <a:bodyPr>
            <a:normAutofit lnSpcReduction="10000"/>
          </a:bodyPr>
          <a:lstStyle/>
          <a:p>
            <a:pPr lvl="0"/>
            <a:r>
              <a:rPr lang="en-US" dirty="0" smtClean="0"/>
              <a:t>Each </a:t>
            </a:r>
            <a:r>
              <a:rPr lang="en-US" dirty="0"/>
              <a:t>state will receive a grant to complete surveys, develop a plan for technical assistance and begin implementation of the plan.</a:t>
            </a:r>
          </a:p>
          <a:p>
            <a:pPr lvl="0"/>
            <a:r>
              <a:rPr lang="en-US" dirty="0" smtClean="0"/>
              <a:t>States </a:t>
            </a:r>
            <a:r>
              <a:rPr lang="en-US" dirty="0"/>
              <a:t>will receive a total of $</a:t>
            </a:r>
            <a:r>
              <a:rPr lang="en-US" dirty="0" smtClean="0"/>
              <a:t>6250.00 </a:t>
            </a:r>
            <a:r>
              <a:rPr lang="en-US" dirty="0"/>
              <a:t>for the first year</a:t>
            </a:r>
          </a:p>
          <a:p>
            <a:pPr lvl="0"/>
            <a:endParaRPr lang="en-US" sz="16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343534" y="2324890"/>
            <a:ext cx="8229600" cy="1143000"/>
          </a:xfrm>
        </p:spPr>
        <p:txBody>
          <a:bodyPr>
            <a:normAutofit/>
          </a:bodyPr>
          <a:lstStyle/>
          <a:p>
            <a:pPr algn="l"/>
            <a:r>
              <a:rPr lang="en-US" sz="3200" dirty="0" smtClean="0">
                <a:latin typeface="Arial" panose="020B0604020202020204" pitchFamily="34" charset="0"/>
                <a:cs typeface="Arial" panose="020B0604020202020204" pitchFamily="34" charset="0"/>
              </a:rPr>
              <a:t>What will the states receive to help us with the things that we will have to do?</a:t>
            </a:r>
            <a:endParaRPr lang="en-US" sz="3200" dirty="0">
              <a:latin typeface="Arial" panose="020B0604020202020204" pitchFamily="34" charset="0"/>
              <a:cs typeface="Arial" panose="020B0604020202020204" pitchFamily="34"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159703"/>
            <a:ext cx="15049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40830" y="1093470"/>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
        <p:nvSpPr>
          <p:cNvPr id="3" name="AutoShape 2" descr="data:image/jpeg;base64,/9j/4AAQSkZJRgABAQAAAQABAAD/2wCEAAkGBg8SDxQUEhQWFBAWFxsWGBQYGCEXHhgaHxchGhgaISIbHygeIxkrHxgeHzUgJScqLS0sHh4xQTAqNSk3OCsBCQoKDgwOGQ8PGS8kHyQ1NTUvMTEsNSwtKTQuKSk0NDQsKiw0KSwpLCwpKSk1KSwsKSwsKSksKSw0NS4pNCwsKf/AABEIAEMA5AMBIgACEQEDEQH/xAAcAAEAAwEBAQEBAAAAAAAAAAAABQYHBAMBAgj/xAA9EAACAQMDAgQEBAMECwEAAAABAgMABBEFEiEGMRMiQVEHFGFxMkKBkRUjUggksuEzNkNTYnOCg6GxwRb/xAAZAQEAAwEBAAAAAAAAAAAAAAAAAgMEAQX/xAAeEQEBAAIDAAMBAAAAAAAAAAAAAQIRAxIhBDFhE//aAAwDAQACEQMRAD8A2y4uUjXc7Ki+7EKP3NVnrTqZ4vl4bdh4tyWxJ3CogG9h6FsuoA+pPpVNsFS/dru6xIzMwjU8rEgbAUD34GT6kVF61pMVrLHLB5MFiE/KGONxA7AnAzjvtHtWicOp2qHfd1FoNrMo3R3EwlHO5nLAn6g8EVbel+o1ubGOeQqhOVbJwNysVOM+mRWdXnUrC2SRVwz8c9gfeubpzp+B41eYeLgt4YfkJk+baOwye+O9Tz45lZMUMcrJvJtCSBgCCCD2I5Br9Vl2hSCx1G3SDywXTNG8WfLuClg6j+r0OO475xxqNZ88Ot0tl3NlKV43l5HFG8kjBI0UszE4AA5JNQde1KwnXf7Qd1LMYtNtgQThGcGR3+oRcY9eOT9u1c7fFzqeAeJcWREI7l7aSMfqx7UG/UqC6I6kN/YRXJQRmQHKBtwGCR3wPap2gUrHdZ626qS6nSGx3wLLIsbeCx3IHIQ/i5yADmq3p/xt1+ebwYYIpJufIsZJ478bqD+hqVm/w+6n1+4uymoWvg2/hkh/DKeYEYGST7n9q0g0ClV7ozXZbiKVLgKLu3laGYKMAkco4B52shVh9/pX7636iNlYSzIN02AkSYLb5GO1FwOTyewoJ6lcGg6wl1aw3CfhlRXH0yOR+h4qN6i12WO6s7WDHizuWckbgkEYzIe48xJVQfck+lBYaUqv2euStq1xanb4MdvFKvHO52YNk+3lFBYKUrh0drkxH5kIJd78J22bz4ff823Gfrmg7qUpQKUpQKUpQYN13ENNvZFs5PG8VjK1ooYtCWOScrnCknIBHvUHpXVNzczGKaLyYyQQ3kI7Z3f5V26NeHfOz8zmeXxc99+85B+3bHoKjOrtbkQIsTFWYk8DJwMAAfcmvWwxuPHMrfGPKzLKyT1apLgsu1uU/p9KqknW18srRrASFJAQBs4B4PlB4Pftiv1qcl8tkjAESf7QgZIXHfHbPbNd3S+tGSAM53OCVb9O37jmrbrK6x8qEnWbvq1/Cawju7r5ueVTcwKVS0wQ0JbhnbdySQMAjjmthrCunLhv45Y+H+NjIHx/utmTn6bgMfWt1ry/kY3Hkst218dlxmisz/tBX0kej7UziSZEcj0XDP8AtlQP1rTKiOrOmor+zltpDhZBww7qwOVb9CKoWM+/s76Nbrpz3CgNPJKys3qoX8KfTvu+u4ewqR6t+Ntrp95JbSQSu6YyylcHIz6nPrWY2Ka/05O4WIyW7nnymSJ8dmyvKtjj0P3wK4+r+tNR1lFiFgAyv4hMMTu7EKVAJ5O3DHj7UGqax8WYYdCS+todjTSNFDE2AA+W3MQvGPKTgd+Peq/pWjdR3Wn/AMQ/ibJIUMscGwYKjJGSPKMgceU16XvwtvpOmILYqBewSNMIsg7gzNlM5xuw+fuMVx6H8WGtdJ+Rls7gXscZgRfDIB4IUnPmBHqMf5Bbfg58SZdTiliuAPmYQpLjgSKcgHHowIwfuKzP4O/6xt/3v8VXv4D9B3NnHNc3KmN5lVUiYYZVBJJYHsSccdxiqT8IbSReomLIwX+dyVIHegtvXnxC1CbV00vTmELbgjzYBO4jc2M8BVX9TzUX1XqeudPyQO1787BLuysiYGVxlT5iwyG4IPvxX3r3QLzTdeTVYoWnti4dggJKHZsdTjtkZIY8ZNcHxB6gn6hltoLC1n2xlmZpE2gFgO5GQqgA8k8k8emQ0Wy1SNNTtruPIttUgVCfQTRgvFnjuVZx/wBJrt1H++a3DF3hsU+YkHp40mUhz9Qoc+nems9GEaItrExM9tGjwuO4liwyEce4x+tevw1sZBZm6nH95vXNzJxjAYfy055wqAAD7+9B4dFobS9vNPIxCG+atvT+XKT4kYAAGEkBx34Ye1VvUOrGjlutRUpmSZNNsmkOIxtZjNMTn8G7d2xnw/rU38VLG7RYb2xBa7h3QbAM70nwnpzlX2MOQB5q9NZ6Qe306zW1jWaWwdJBEQP5wCFJVGfzEOxHHcLQQeo9RyWsJuItahu5Yxue2cRBJR3ZU2edW9iS1e6Nd3etStZzLbxy2Nu7ylPEcKWcqEBO3dyfMcgY7GpdevdHKZEZabt8sLZjNu/p2bc5zx7VxjWorTWZZrpWt4ZrOBVZkOwMrMWj3Abdw3AYzQdU82o6dc25luGvLGeVYHMiKskMjnbGwKAKyFjtIIyMjvUa/VGomztGicNcS6lNbnfgK0atOFU4H4QEU8cnb35qQvtYOqXFvDZqxs4p0nnuipVD4TB44o9w87FgCSOFA9zUNp0ZFvp2QQf4xcHt6ZuaCW1+31XT7Z7wXxuTCPElt5IkSN0zlwhQb0IGcElvrmrBqun3Mz7/AJ1ra1CggRKgcnHJZ5VZdvI4Cjt3rw+JSk6NegcnwH4/Sqxc3Fn/ABKUat/okSE2ayqTEV2fzGUcqZt/ByMgbcdzQdmk9UXBtdUjM6zyWeRHdKFG9TDvUkKSpcHIJGAfYV0WlnrF5bx3Au/lGMaNHD4SuD5QSZSeTuPom3aD+b0q+narEW1xI4ZY/GQPGhgaPCLb7dzAqNoLds8nnHY1qOgj+6W//Jj/AMAoOCa41UOwWK3ZAQFYswLDaMkj0827jJ4xSp6lBTOpvhXZXk5nDy287DDtCVAk9iwZSCR7jB59azv4h/D+HTPk7iLxJIxI6zzyNuOWC+FnAChAQw7DBI7k1u9eV1aRyoySKrxsMMrDII9iDVmPJljZ+I3GV/P9zrCiMliAgGc+mKsXRXwfgn0y3llaa2umUlmjYDchYmMOrqRkKRzgH71dbP4T6LFKJVtV3g5AZmZQc5yFYlR29BVuq7m+R/TXWa0hhx9d79VnpL4fWenlnj3yTuMNNK25iM52jACqv0AHpnNWalKzW2/a0pSlcClKUClKUClKUClKUClKUClKUClKZoFKUoFKUoFKUoFKUoFKUoFKUoFKUoFKUoFKUoFKUoFKUoFKUoFKUoFK49XjZoHC53cYxye4PH1rkhuJ/EVcnaxJ8wAYIpHmIA9c7ef+H60H3qHqOK0jDPlmY4VB3bHf9Bkc/UVVdd6kS7spllimhMZjJGAfxNhR5sffBqW620SeUwTwAPJAxOw/m5Uj/wAr2+tReqzajd2k4e1KZMexQPMSH83B5IxznA/Wg6U64WBY4vl528ihGPd/KDx79/Sveb4hKrMvy0xKqGfGMqCB3Hp39a89S0udptMIjYiJR4hx+DhO/wCx/aofqXpy8lvLl40fYQMY4EgwoKj398fSui2//rYjPbxKrH5hN6t2AHPf1/LUbN8RYkLq8MizIwXw+CT3zjH2H3yKj5Ef52wfwGjEcRBi9QQGGACcnuOfrXHdaRqUsjXvh7ZlkXZDjJ2j/wCDge55PFBfrK/d3KtE8eFDZPIyfy5HqK7a8bOcvGrFShIyUbup9RXtXApSlApSlApSlApSlApSlApSlApSlApSlApSlApSlAr5tGc+vbNKUH2lKUClKUFQ121Q6xZkjkqx7n8ucf8AurfSlApSlApSlB//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6" name="Picture 2" descr="C:\Users\ADM01\AppData\Local\Microsoft\Windows\Temporary Internet Files\Content.IE5\JQWO5LXK\MC900059822[1].wm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657600" y="5202503"/>
            <a:ext cx="1895157" cy="1199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2815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810000"/>
            <a:ext cx="8229600" cy="1905000"/>
          </a:xfrm>
        </p:spPr>
        <p:txBody>
          <a:bodyPr>
            <a:normAutofit/>
          </a:bodyPr>
          <a:lstStyle/>
          <a:p>
            <a:pPr lvl="0"/>
            <a:r>
              <a:rPr lang="en-US" sz="4000" dirty="0">
                <a:hlinkClick r:id="rId3"/>
              </a:rPr>
              <a:t>https://</a:t>
            </a:r>
            <a:r>
              <a:rPr lang="en-US" sz="4000" dirty="0" smtClean="0">
                <a:hlinkClick r:id="rId3"/>
              </a:rPr>
              <a:t>www.surveymonkey.com/s/VMHFBX7</a:t>
            </a:r>
            <a:endParaRPr lang="en-US" sz="4000" dirty="0" smtClean="0"/>
          </a:p>
          <a:p>
            <a:pPr lvl="0"/>
            <a:endParaRPr lang="en-US" sz="4000" dirty="0"/>
          </a:p>
        </p:txBody>
      </p:sp>
      <p:sp>
        <p:nvSpPr>
          <p:cNvPr id="2" name="Title 1"/>
          <p:cNvSpPr>
            <a:spLocks noGrp="1"/>
          </p:cNvSpPr>
          <p:nvPr>
            <p:ph type="title"/>
          </p:nvPr>
        </p:nvSpPr>
        <p:spPr>
          <a:xfrm>
            <a:off x="343534" y="2265513"/>
            <a:ext cx="8229600" cy="1143000"/>
          </a:xfrm>
        </p:spPr>
        <p:txBody>
          <a:bodyPr>
            <a:normAutofit/>
          </a:bodyPr>
          <a:lstStyle/>
          <a:p>
            <a:pPr algn="l"/>
            <a:r>
              <a:rPr lang="en-US" sz="3200" dirty="0" smtClean="0">
                <a:latin typeface="Arial" panose="020B0604020202020204" pitchFamily="34" charset="0"/>
                <a:cs typeface="Arial" panose="020B0604020202020204" pitchFamily="34" charset="0"/>
              </a:rPr>
              <a:t>Draft State Survey</a:t>
            </a:r>
            <a:endParaRPr lang="en-US" sz="3200" dirty="0">
              <a:latin typeface="Arial" panose="020B0604020202020204" pitchFamily="34" charset="0"/>
              <a:cs typeface="Arial" panose="020B0604020202020204" pitchFamily="34" charset="0"/>
            </a:endParaRPr>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40830" y="1093470"/>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pic>
        <p:nvPicPr>
          <p:cNvPr id="16" name="Picture 15"/>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467600" y="159703"/>
            <a:ext cx="1504950" cy="990600"/>
          </a:xfrm>
          <a:prstGeom prst="rect">
            <a:avLst/>
          </a:prstGeom>
          <a:noFill/>
          <a:ln>
            <a:noFill/>
          </a:ln>
        </p:spPr>
      </p:pic>
    </p:spTree>
    <p:extLst>
      <p:ext uri="{BB962C8B-B14F-4D97-AF65-F5344CB8AC3E}">
        <p14:creationId xmlns:p14="http://schemas.microsoft.com/office/powerpoint/2010/main" val="2898706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124200"/>
            <a:ext cx="8229600" cy="2590800"/>
          </a:xfrm>
        </p:spPr>
        <p:txBody>
          <a:bodyPr>
            <a:normAutofit/>
          </a:bodyPr>
          <a:lstStyle/>
          <a:p>
            <a:pPr lvl="0"/>
            <a:r>
              <a:rPr lang="en-US" sz="3600" dirty="0" smtClean="0"/>
              <a:t>Questions And Comments</a:t>
            </a:r>
          </a:p>
          <a:p>
            <a:pPr lvl="1"/>
            <a:r>
              <a:rPr lang="en-US" sz="3600" dirty="0" smtClean="0"/>
              <a:t>Advisory Committee Members- First</a:t>
            </a:r>
          </a:p>
          <a:p>
            <a:pPr lvl="1"/>
            <a:r>
              <a:rPr lang="en-US" sz="3600" dirty="0" smtClean="0"/>
              <a:t>Allies-Second</a:t>
            </a:r>
            <a:endParaRPr lang="en-US" sz="3600" dirty="0"/>
          </a:p>
        </p:txBody>
      </p:sp>
      <p:sp>
        <p:nvSpPr>
          <p:cNvPr id="2" name="Title 1"/>
          <p:cNvSpPr>
            <a:spLocks noGrp="1"/>
          </p:cNvSpPr>
          <p:nvPr>
            <p:ph type="title"/>
          </p:nvPr>
        </p:nvSpPr>
        <p:spPr>
          <a:xfrm>
            <a:off x="343534" y="2265513"/>
            <a:ext cx="8229600" cy="1143000"/>
          </a:xfrm>
        </p:spPr>
        <p:txBody>
          <a:bodyPr>
            <a:normAutofit/>
          </a:bodyPr>
          <a:lstStyle/>
          <a:p>
            <a:pPr algn="l"/>
            <a:r>
              <a:rPr lang="en-US" sz="3200" dirty="0" smtClean="0">
                <a:latin typeface="Arial" panose="020B0604020202020204" pitchFamily="34" charset="0"/>
                <a:cs typeface="Arial" panose="020B0604020202020204" pitchFamily="34" charset="0"/>
              </a:rPr>
              <a:t>Draft State Survey</a:t>
            </a:r>
            <a:endParaRPr lang="en-US" sz="3200" dirty="0">
              <a:latin typeface="Arial" panose="020B0604020202020204" pitchFamily="34" charset="0"/>
              <a:cs typeface="Arial" panose="020B0604020202020204" pitchFamily="34" charset="0"/>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6"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7"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8"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9" cstate="print">
            <a:extLst>
              <a:ext uri="{28A0092B-C50C-407E-A947-70E740481C1C}">
                <a14:useLocalDpi xmlns:a14="http://schemas.microsoft.com/office/drawing/2010/main" val="0"/>
              </a:ext>
            </a:extLst>
          </a:blip>
          <a:stretch>
            <a:fillRect/>
          </a:stretch>
        </p:blipFill>
        <p:spPr>
          <a:xfrm>
            <a:off x="6640830" y="1093470"/>
            <a:ext cx="1106170" cy="1104265"/>
          </a:xfrm>
          <a:prstGeom prst="rect">
            <a:avLst/>
          </a:prstGeom>
        </p:spPr>
      </p:pic>
      <p:pic>
        <p:nvPicPr>
          <p:cNvPr id="15" name="Picture 14"/>
          <p:cNvPicPr/>
          <p:nvPr/>
        </p:nvPicPr>
        <p:blipFill>
          <a:blip r:embed="rId10"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pic>
        <p:nvPicPr>
          <p:cNvPr id="16" name="Picture 15"/>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467600" y="159703"/>
            <a:ext cx="1504950" cy="990600"/>
          </a:xfrm>
          <a:prstGeom prst="rect">
            <a:avLst/>
          </a:prstGeom>
          <a:noFill/>
          <a:ln>
            <a:noFill/>
          </a:ln>
        </p:spPr>
      </p:pic>
      <p:pic>
        <p:nvPicPr>
          <p:cNvPr id="17" name="Picture 2" descr="C:\Users\ADM01\AppData\Local\Microsoft\Windows\Temporary Internet Files\Content.IE5\5W4XZLCP\MM900174020[1].gif"/>
          <p:cNvPicPr>
            <a:picLocks noChangeAspect="1" noChangeArrowheads="1" noCrop="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305842" y="4495800"/>
            <a:ext cx="2515950" cy="2343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060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843280"/>
          </a:xfrm>
        </p:spPr>
        <p:txBody>
          <a:bodyPr>
            <a:normAutofit fontScale="90000"/>
          </a:bodyPr>
          <a:lstStyle/>
          <a:p>
            <a:pPr algn="l"/>
            <a:r>
              <a:rPr lang="en-US" dirty="0" smtClean="0"/>
              <a:t>What will my state agree to in the contract with SABE?</a:t>
            </a:r>
            <a:endParaRPr lang="en-US" sz="3200"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p:txBody>
          <a:bodyPr/>
          <a:lstStyle/>
          <a:p>
            <a:r>
              <a:rPr lang="en-US" dirty="0" smtClean="0"/>
              <a:t>State Agreements</a:t>
            </a:r>
            <a:endParaRPr lang="en-US" dirty="0"/>
          </a:p>
        </p:txBody>
      </p:sp>
      <p:sp>
        <p:nvSpPr>
          <p:cNvPr id="7" name="Text Placeholder 6"/>
          <p:cNvSpPr>
            <a:spLocks noGrp="1"/>
          </p:cNvSpPr>
          <p:nvPr>
            <p:ph type="body" sz="half" idx="3"/>
          </p:nvPr>
        </p:nvSpPr>
        <p:spPr/>
        <p:txBody>
          <a:bodyPr/>
          <a:lstStyle/>
          <a:p>
            <a:r>
              <a:rPr lang="en-US" dirty="0" smtClean="0"/>
              <a:t>State Agreements</a:t>
            </a:r>
            <a:endParaRPr lang="en-US" dirty="0"/>
          </a:p>
        </p:txBody>
      </p:sp>
      <p:sp>
        <p:nvSpPr>
          <p:cNvPr id="6" name="Content Placeholder 5"/>
          <p:cNvSpPr>
            <a:spLocks noGrp="1"/>
          </p:cNvSpPr>
          <p:nvPr>
            <p:ph sz="quarter" idx="2"/>
          </p:nvPr>
        </p:nvSpPr>
        <p:spPr>
          <a:xfrm>
            <a:off x="418145" y="2503725"/>
            <a:ext cx="4040188" cy="3526949"/>
          </a:xfrm>
        </p:spPr>
        <p:txBody>
          <a:bodyPr>
            <a:normAutofit/>
          </a:bodyPr>
          <a:lstStyle/>
          <a:p>
            <a:r>
              <a:rPr lang="en-US" dirty="0" smtClean="0"/>
              <a:t>Your </a:t>
            </a:r>
            <a:r>
              <a:rPr lang="en-US" dirty="0"/>
              <a:t>state agrees to </a:t>
            </a:r>
            <a:r>
              <a:rPr lang="en-US" dirty="0" smtClean="0"/>
              <a:t>appoint 2 Self Advocate and one Alternate to the advisory committee</a:t>
            </a:r>
          </a:p>
          <a:p>
            <a:r>
              <a:rPr lang="en-US" dirty="0" smtClean="0"/>
              <a:t>At least one of your DD Network Partners agree to work with you </a:t>
            </a:r>
          </a:p>
          <a:p>
            <a:pPr marL="109728" indent="0">
              <a:buNone/>
            </a:pPr>
            <a:endParaRPr lang="en-US" dirty="0" smtClean="0">
              <a:latin typeface="Arial" panose="020B0604020202020204" pitchFamily="34" charset="0"/>
              <a:cs typeface="Arial" panose="020B0604020202020204" pitchFamily="34" charset="0"/>
            </a:endParaRPr>
          </a:p>
          <a:p>
            <a:pPr lvl="0"/>
            <a:endParaRPr lang="en-US" sz="1600" dirty="0" smtClean="0">
              <a:latin typeface="Arial" panose="020B0604020202020204" pitchFamily="34" charset="0"/>
              <a:cs typeface="Arial" panose="020B0604020202020204" pitchFamily="34" charset="0"/>
            </a:endParaRPr>
          </a:p>
        </p:txBody>
      </p:sp>
      <p:sp>
        <p:nvSpPr>
          <p:cNvPr id="8" name="Content Placeholder 7"/>
          <p:cNvSpPr>
            <a:spLocks noGrp="1"/>
          </p:cNvSpPr>
          <p:nvPr>
            <p:ph sz="quarter" idx="4"/>
          </p:nvPr>
        </p:nvSpPr>
        <p:spPr>
          <a:xfrm>
            <a:off x="4645025" y="2590801"/>
            <a:ext cx="4041775" cy="2795256"/>
          </a:xfrm>
        </p:spPr>
        <p:txBody>
          <a:bodyPr>
            <a:normAutofit fontScale="92500" lnSpcReduction="20000"/>
          </a:bodyPr>
          <a:lstStyle/>
          <a:p>
            <a:pPr lvl="0"/>
            <a:r>
              <a:rPr lang="en-US" dirty="0"/>
              <a:t>Completion or 150 surveys to develop a state needs assessment]</a:t>
            </a:r>
            <a:endParaRPr lang="en-US" sz="3200" dirty="0"/>
          </a:p>
          <a:p>
            <a:pPr lvl="1"/>
            <a:r>
              <a:rPr lang="en-US" dirty="0"/>
              <a:t>At least 75% of these surveys must be from self advocates</a:t>
            </a:r>
            <a:endParaRPr lang="en-US" sz="2800" dirty="0"/>
          </a:p>
          <a:p>
            <a:pPr lvl="1"/>
            <a:r>
              <a:rPr lang="en-US" dirty="0"/>
              <a:t>The survey must be representative of all parts of your state</a:t>
            </a:r>
            <a:endParaRPr lang="en-US" sz="2800" dirty="0"/>
          </a:p>
          <a:p>
            <a:pPr lvl="1"/>
            <a:r>
              <a:rPr lang="en-US" dirty="0"/>
              <a:t>Input 150 surveys in survey monkey</a:t>
            </a:r>
            <a:endParaRPr lang="en-US" sz="2800" dirty="0"/>
          </a:p>
          <a:p>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88067" y="3276600"/>
            <a:ext cx="1102677" cy="10668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40830" y="1093470"/>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Tree>
    <p:extLst>
      <p:ext uri="{BB962C8B-B14F-4D97-AF65-F5344CB8AC3E}">
        <p14:creationId xmlns:p14="http://schemas.microsoft.com/office/powerpoint/2010/main" val="156304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820420"/>
          </a:xfrm>
        </p:spPr>
        <p:txBody>
          <a:bodyPr>
            <a:normAutofit fontScale="90000"/>
          </a:bodyPr>
          <a:lstStyle/>
          <a:p>
            <a:r>
              <a:rPr lang="en-US" dirty="0"/>
              <a:t>What will my state agree to in the </a:t>
            </a:r>
            <a:r>
              <a:rPr lang="en-US" dirty="0" smtClean="0"/>
              <a:t>contract with SABE?</a:t>
            </a:r>
            <a:endParaRPr lang="en-US" sz="3200"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p:txBody>
          <a:bodyPr/>
          <a:lstStyle/>
          <a:p>
            <a:r>
              <a:rPr lang="en-US" dirty="0" smtClean="0"/>
              <a:t>State Agreements</a:t>
            </a:r>
            <a:endParaRPr lang="en-US" dirty="0"/>
          </a:p>
        </p:txBody>
      </p:sp>
      <p:sp>
        <p:nvSpPr>
          <p:cNvPr id="7" name="Text Placeholder 6"/>
          <p:cNvSpPr>
            <a:spLocks noGrp="1"/>
          </p:cNvSpPr>
          <p:nvPr>
            <p:ph type="body" sz="half" idx="3"/>
          </p:nvPr>
        </p:nvSpPr>
        <p:spPr/>
        <p:txBody>
          <a:bodyPr/>
          <a:lstStyle/>
          <a:p>
            <a:r>
              <a:rPr lang="en-US" dirty="0" smtClean="0"/>
              <a:t>State Agreements</a:t>
            </a:r>
            <a:endParaRPr lang="en-US" dirty="0"/>
          </a:p>
        </p:txBody>
      </p:sp>
      <p:sp>
        <p:nvSpPr>
          <p:cNvPr id="6" name="Content Placeholder 5"/>
          <p:cNvSpPr>
            <a:spLocks noGrp="1"/>
          </p:cNvSpPr>
          <p:nvPr>
            <p:ph sz="quarter" idx="2"/>
          </p:nvPr>
        </p:nvSpPr>
        <p:spPr>
          <a:xfrm>
            <a:off x="293687" y="1905001"/>
            <a:ext cx="4040188" cy="3505200"/>
          </a:xfrm>
        </p:spPr>
        <p:txBody>
          <a:bodyPr>
            <a:normAutofit fontScale="92500" lnSpcReduction="10000"/>
          </a:bodyPr>
          <a:lstStyle/>
          <a:p>
            <a:pPr marL="109728" indent="0">
              <a:buNone/>
            </a:pPr>
            <a:endParaRPr lang="en-US" dirty="0" smtClean="0">
              <a:latin typeface="Arial" panose="020B0604020202020204" pitchFamily="34" charset="0"/>
              <a:cs typeface="Arial" panose="020B0604020202020204" pitchFamily="34" charset="0"/>
            </a:endParaRPr>
          </a:p>
          <a:p>
            <a:pPr lvl="0"/>
            <a:r>
              <a:rPr lang="en-US" dirty="0"/>
              <a:t>Publish 2 Blogs from your state  on issues of concern</a:t>
            </a:r>
          </a:p>
          <a:p>
            <a:pPr lvl="0"/>
            <a:r>
              <a:rPr lang="en-US" dirty="0"/>
              <a:t>Post the activities of your self-advocacy organizations on SABE website, Facebook and Twitter</a:t>
            </a:r>
          </a:p>
          <a:p>
            <a:pPr lvl="0"/>
            <a:r>
              <a:rPr lang="en-US" dirty="0"/>
              <a:t>Develop and implement state training and technical assistance (T/TA) plan</a:t>
            </a:r>
          </a:p>
          <a:p>
            <a:pPr lvl="0"/>
            <a:endParaRPr lang="en-US" dirty="0" smtClean="0"/>
          </a:p>
        </p:txBody>
      </p:sp>
      <p:sp>
        <p:nvSpPr>
          <p:cNvPr id="8" name="Content Placeholder 7"/>
          <p:cNvSpPr>
            <a:spLocks noGrp="1"/>
          </p:cNvSpPr>
          <p:nvPr>
            <p:ph sz="quarter" idx="4"/>
          </p:nvPr>
        </p:nvSpPr>
        <p:spPr>
          <a:xfrm>
            <a:off x="4645025" y="2197735"/>
            <a:ext cx="4041775" cy="3188322"/>
          </a:xfrm>
        </p:spPr>
        <p:txBody>
          <a:bodyPr>
            <a:normAutofit fontScale="92500"/>
          </a:bodyPr>
          <a:lstStyle/>
          <a:p>
            <a:pPr lvl="0"/>
            <a:r>
              <a:rPr lang="en-US" dirty="0"/>
              <a:t>Support through your state participation in at least five  T/TA events held statewide and regionally;  </a:t>
            </a:r>
          </a:p>
          <a:p>
            <a:pPr lvl="0"/>
            <a:r>
              <a:rPr lang="en-US" dirty="0" smtClean="0"/>
              <a:t>Commit </a:t>
            </a:r>
            <a:r>
              <a:rPr lang="en-US" dirty="0"/>
              <a:t>to  publically share </a:t>
            </a:r>
            <a:r>
              <a:rPr lang="en-US" dirty="0" smtClean="0"/>
              <a:t>your </a:t>
            </a:r>
            <a:r>
              <a:rPr lang="en-US" dirty="0"/>
              <a:t>successes and lessons learned, training plans and products on </a:t>
            </a:r>
            <a:r>
              <a:rPr lang="en-US" dirty="0" smtClean="0">
                <a:hlinkClick r:id="rId3"/>
              </a:rPr>
              <a:t>www.sabeusa.org</a:t>
            </a:r>
            <a:endParaRPr lang="en-US" dirty="0" smtClean="0"/>
          </a:p>
          <a:p>
            <a:pPr lvl="0"/>
            <a:endParaRPr lang="en-US" dirty="0"/>
          </a:p>
          <a:p>
            <a:endParaRPr lang="en-US"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40830" y="1093470"/>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pic>
        <p:nvPicPr>
          <p:cNvPr id="16" name="Picture 15"/>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856107" y="3859923"/>
            <a:ext cx="1143000" cy="838200"/>
          </a:xfrm>
          <a:prstGeom prst="rect">
            <a:avLst/>
          </a:prstGeom>
          <a:noFill/>
          <a:ln>
            <a:noFill/>
          </a:ln>
        </p:spPr>
      </p:pic>
    </p:spTree>
    <p:extLst>
      <p:ext uri="{BB962C8B-B14F-4D97-AF65-F5344CB8AC3E}">
        <p14:creationId xmlns:p14="http://schemas.microsoft.com/office/powerpoint/2010/main" val="286236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983810"/>
          </a:xfrm>
        </p:spPr>
        <p:txBody>
          <a:bodyPr>
            <a:normAutofit fontScale="90000"/>
          </a:bodyPr>
          <a:lstStyle/>
          <a:p>
            <a:r>
              <a:rPr lang="en-US" dirty="0"/>
              <a:t>What will my state agree to in the contract with SABE?</a:t>
            </a:r>
            <a:endParaRPr lang="en-US" sz="3200"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p:txBody>
          <a:bodyPr/>
          <a:lstStyle/>
          <a:p>
            <a:r>
              <a:rPr lang="en-US" dirty="0" smtClean="0"/>
              <a:t>State Agreements</a:t>
            </a:r>
            <a:endParaRPr lang="en-US" dirty="0"/>
          </a:p>
        </p:txBody>
      </p:sp>
      <p:sp>
        <p:nvSpPr>
          <p:cNvPr id="7" name="Text Placeholder 6"/>
          <p:cNvSpPr>
            <a:spLocks noGrp="1"/>
          </p:cNvSpPr>
          <p:nvPr>
            <p:ph type="body" sz="half" idx="3"/>
          </p:nvPr>
        </p:nvSpPr>
        <p:spPr/>
        <p:txBody>
          <a:bodyPr/>
          <a:lstStyle/>
          <a:p>
            <a:r>
              <a:rPr lang="en-US" dirty="0" smtClean="0"/>
              <a:t>State Agreements</a:t>
            </a:r>
            <a:endParaRPr lang="en-US" dirty="0"/>
          </a:p>
        </p:txBody>
      </p:sp>
      <p:sp>
        <p:nvSpPr>
          <p:cNvPr id="6" name="Content Placeholder 5"/>
          <p:cNvSpPr>
            <a:spLocks noGrp="1"/>
          </p:cNvSpPr>
          <p:nvPr>
            <p:ph sz="quarter" idx="2"/>
          </p:nvPr>
        </p:nvSpPr>
        <p:spPr>
          <a:xfrm>
            <a:off x="293687" y="1905000"/>
            <a:ext cx="4040188" cy="4495800"/>
          </a:xfrm>
        </p:spPr>
        <p:txBody>
          <a:bodyPr>
            <a:normAutofit/>
          </a:bodyPr>
          <a:lstStyle/>
          <a:p>
            <a:pPr marL="109728" lvl="0" indent="0">
              <a:buNone/>
            </a:pPr>
            <a:endParaRPr lang="en-US" dirty="0" smtClean="0"/>
          </a:p>
          <a:p>
            <a:pPr lvl="0"/>
            <a:r>
              <a:rPr lang="en-US" dirty="0" smtClean="0"/>
              <a:t>Obtain commitments from DD Network partners to assist </a:t>
            </a:r>
            <a:r>
              <a:rPr lang="en-US" dirty="0"/>
              <a:t>with the development of the project’s sustainability plan to continue the regional self advocacy collaboration efforts</a:t>
            </a:r>
            <a:endParaRPr lang="en-US" dirty="0" smtClean="0"/>
          </a:p>
        </p:txBody>
      </p:sp>
      <p:sp>
        <p:nvSpPr>
          <p:cNvPr id="8" name="Content Placeholder 7"/>
          <p:cNvSpPr>
            <a:spLocks noGrp="1"/>
          </p:cNvSpPr>
          <p:nvPr>
            <p:ph sz="quarter" idx="4"/>
          </p:nvPr>
        </p:nvSpPr>
        <p:spPr>
          <a:xfrm>
            <a:off x="4645025" y="2197735"/>
            <a:ext cx="4041775" cy="3188322"/>
          </a:xfrm>
        </p:spPr>
        <p:txBody>
          <a:bodyPr>
            <a:normAutofit/>
          </a:bodyPr>
          <a:lstStyle/>
          <a:p>
            <a:pPr lvl="0"/>
            <a:endParaRPr lang="en-US" dirty="0"/>
          </a:p>
          <a:p>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3800" y="3505200"/>
            <a:ext cx="13525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40830" y="1093470"/>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Tree>
    <p:extLst>
      <p:ext uri="{BB962C8B-B14F-4D97-AF65-F5344CB8AC3E}">
        <p14:creationId xmlns:p14="http://schemas.microsoft.com/office/powerpoint/2010/main" val="2653681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983810"/>
          </a:xfrm>
        </p:spPr>
        <p:txBody>
          <a:bodyPr>
            <a:normAutofit/>
          </a:bodyPr>
          <a:lstStyle/>
          <a:p>
            <a:r>
              <a:rPr lang="en-US" dirty="0" smtClean="0"/>
              <a:t>?</a:t>
            </a:r>
            <a:endParaRPr lang="en-US" sz="3200"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p:txBody>
          <a:bodyPr/>
          <a:lstStyle/>
          <a:p>
            <a:r>
              <a:rPr lang="en-US" dirty="0" smtClean="0"/>
              <a:t>State Agreements</a:t>
            </a:r>
            <a:endParaRPr lang="en-US" dirty="0"/>
          </a:p>
        </p:txBody>
      </p:sp>
      <p:sp>
        <p:nvSpPr>
          <p:cNvPr id="7" name="Text Placeholder 6"/>
          <p:cNvSpPr>
            <a:spLocks noGrp="1"/>
          </p:cNvSpPr>
          <p:nvPr>
            <p:ph type="body" sz="half" idx="3"/>
          </p:nvPr>
        </p:nvSpPr>
        <p:spPr/>
        <p:txBody>
          <a:bodyPr/>
          <a:lstStyle/>
          <a:p>
            <a:r>
              <a:rPr lang="en-US" dirty="0" smtClean="0"/>
              <a:t>State Agreements</a:t>
            </a:r>
            <a:endParaRPr lang="en-US" dirty="0"/>
          </a:p>
        </p:txBody>
      </p:sp>
      <p:sp>
        <p:nvSpPr>
          <p:cNvPr id="6" name="Content Placeholder 5"/>
          <p:cNvSpPr>
            <a:spLocks noGrp="1"/>
          </p:cNvSpPr>
          <p:nvPr>
            <p:ph sz="quarter" idx="2"/>
          </p:nvPr>
        </p:nvSpPr>
        <p:spPr>
          <a:xfrm>
            <a:off x="293687" y="1905000"/>
            <a:ext cx="4040188" cy="4495800"/>
          </a:xfrm>
        </p:spPr>
        <p:txBody>
          <a:bodyPr>
            <a:normAutofit/>
          </a:bodyPr>
          <a:lstStyle/>
          <a:p>
            <a:pPr marL="109728" lvl="0" indent="0">
              <a:buNone/>
            </a:pPr>
            <a:endParaRPr lang="en-US" dirty="0" smtClean="0"/>
          </a:p>
          <a:p>
            <a:pPr lvl="0"/>
            <a:r>
              <a:rPr lang="en-US" dirty="0" smtClean="0"/>
              <a:t>Obtain commitments from DD Network partners to assist </a:t>
            </a:r>
            <a:r>
              <a:rPr lang="en-US" dirty="0"/>
              <a:t>with the development of </a:t>
            </a:r>
            <a:r>
              <a:rPr lang="en-US" dirty="0" smtClean="0"/>
              <a:t>a plan to continue the regional technical </a:t>
            </a:r>
            <a:r>
              <a:rPr lang="en-US" dirty="0"/>
              <a:t>a</a:t>
            </a:r>
            <a:r>
              <a:rPr lang="en-US" dirty="0" smtClean="0"/>
              <a:t>ssistance efforts</a:t>
            </a:r>
          </a:p>
        </p:txBody>
      </p:sp>
      <p:sp>
        <p:nvSpPr>
          <p:cNvPr id="8" name="Content Placeholder 7"/>
          <p:cNvSpPr>
            <a:spLocks noGrp="1"/>
          </p:cNvSpPr>
          <p:nvPr>
            <p:ph sz="quarter" idx="4"/>
          </p:nvPr>
        </p:nvSpPr>
        <p:spPr>
          <a:xfrm>
            <a:off x="4645025" y="2197735"/>
            <a:ext cx="4041775" cy="3188322"/>
          </a:xfrm>
        </p:spPr>
        <p:txBody>
          <a:bodyPr>
            <a:normAutofit/>
          </a:bodyPr>
          <a:lstStyle/>
          <a:p>
            <a:pPr lvl="0"/>
            <a:endParaRPr lang="en-US" dirty="0"/>
          </a:p>
          <a:p>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3800" y="3505200"/>
            <a:ext cx="13525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40830" y="1093470"/>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Tree>
    <p:extLst>
      <p:ext uri="{BB962C8B-B14F-4D97-AF65-F5344CB8AC3E}">
        <p14:creationId xmlns:p14="http://schemas.microsoft.com/office/powerpoint/2010/main" val="2364907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505200"/>
            <a:ext cx="8229600" cy="2502091"/>
          </a:xfrm>
        </p:spPr>
        <p:txBody>
          <a:bodyPr>
            <a:normAutofit/>
          </a:bodyPr>
          <a:lstStyle/>
          <a:p>
            <a:pPr lvl="0"/>
            <a:r>
              <a:rPr lang="en-US" dirty="0" smtClean="0"/>
              <a:t>If all states agree to the requirements each state will receive $6250.00 </a:t>
            </a:r>
          </a:p>
        </p:txBody>
      </p:sp>
      <p:sp>
        <p:nvSpPr>
          <p:cNvPr id="2" name="Title 1"/>
          <p:cNvSpPr>
            <a:spLocks noGrp="1"/>
          </p:cNvSpPr>
          <p:nvPr>
            <p:ph type="title"/>
          </p:nvPr>
        </p:nvSpPr>
        <p:spPr>
          <a:xfrm>
            <a:off x="343534" y="2293514"/>
            <a:ext cx="8229600" cy="1143000"/>
          </a:xfrm>
        </p:spPr>
        <p:txBody>
          <a:bodyPr>
            <a:normAutofit/>
          </a:bodyPr>
          <a:lstStyle/>
          <a:p>
            <a:pPr algn="l"/>
            <a:r>
              <a:rPr lang="en-US" dirty="0" smtClean="0"/>
              <a:t>How much will states receive?</a:t>
            </a:r>
            <a:endParaRPr lang="en-US" sz="3200"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82655"/>
            <a:ext cx="15049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67500" y="1172723"/>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Tree>
    <p:extLst>
      <p:ext uri="{BB962C8B-B14F-4D97-AF65-F5344CB8AC3E}">
        <p14:creationId xmlns:p14="http://schemas.microsoft.com/office/powerpoint/2010/main" val="3316847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990600"/>
          </a:xfrm>
        </p:spPr>
        <p:txBody>
          <a:bodyPr>
            <a:normAutofit fontScale="90000"/>
          </a:bodyPr>
          <a:lstStyle/>
          <a:p>
            <a:pPr algn="l"/>
            <a:r>
              <a:rPr lang="en-US" dirty="0" smtClean="0"/>
              <a:t>How and when will we be paid?</a:t>
            </a:r>
            <a:endParaRPr lang="en-US" sz="3200" dirty="0"/>
          </a:p>
        </p:txBody>
      </p:sp>
      <p:sp>
        <p:nvSpPr>
          <p:cNvPr id="6" name="Content Placeholder 5"/>
          <p:cNvSpPr>
            <a:spLocks noGrp="1"/>
          </p:cNvSpPr>
          <p:nvPr>
            <p:ph type="subTitle" idx="1"/>
          </p:nvPr>
        </p:nvSpPr>
        <p:spPr/>
        <p:txBody>
          <a:bodyPr>
            <a:normAutofit/>
          </a:bodyPr>
          <a:lstStyle/>
          <a:p>
            <a:pPr marL="342900" lvl="0" indent="-342900" algn="l">
              <a:buFont typeface="Arial" panose="020B0604020202020204" pitchFamily="34" charset="0"/>
              <a:buChar char="•"/>
            </a:pPr>
            <a:r>
              <a:rPr lang="en-US" b="1" dirty="0" smtClean="0"/>
              <a:t>You will submit an request to SABE for the money</a:t>
            </a:r>
          </a:p>
          <a:p>
            <a:pPr marL="342900" lvl="0" indent="-342900" algn="l">
              <a:buFont typeface="Arial" panose="020B0604020202020204" pitchFamily="34" charset="0"/>
              <a:buChar char="•"/>
            </a:pPr>
            <a:r>
              <a:rPr lang="en-US" b="1" dirty="0" smtClean="0"/>
              <a:t>We will provide you with a form to use for this </a:t>
            </a:r>
            <a:endParaRPr lang="en-US" b="1" dirty="0"/>
          </a:p>
          <a:p>
            <a:pPr lvl="1" algn="l"/>
            <a:endParaRPr lang="en-US" b="1" dirty="0" smtClean="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82655"/>
            <a:ext cx="15049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67500" y="1172723"/>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Tree>
    <p:extLst>
      <p:ext uri="{BB962C8B-B14F-4D97-AF65-F5344CB8AC3E}">
        <p14:creationId xmlns:p14="http://schemas.microsoft.com/office/powerpoint/2010/main" val="3244198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6000" b="1" dirty="0"/>
              <a:t>Introductions</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819400"/>
            <a:ext cx="2971800" cy="1828800"/>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6"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7"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8"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9" cstate="print">
            <a:extLst>
              <a:ext uri="{28A0092B-C50C-407E-A947-70E740481C1C}">
                <a14:useLocalDpi xmlns:a14="http://schemas.microsoft.com/office/drawing/2010/main" val="0"/>
              </a:ext>
            </a:extLst>
          </a:blip>
          <a:stretch>
            <a:fillRect/>
          </a:stretch>
        </p:blipFill>
        <p:spPr>
          <a:xfrm>
            <a:off x="6640830" y="1093470"/>
            <a:ext cx="1106170" cy="1104265"/>
          </a:xfrm>
          <a:prstGeom prst="rect">
            <a:avLst/>
          </a:prstGeom>
        </p:spPr>
      </p:pic>
      <p:pic>
        <p:nvPicPr>
          <p:cNvPr id="15" name="Picture 14"/>
          <p:cNvPicPr/>
          <p:nvPr/>
        </p:nvPicPr>
        <p:blipFill>
          <a:blip r:embed="rId10"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Tree>
    <p:extLst>
      <p:ext uri="{BB962C8B-B14F-4D97-AF65-F5344CB8AC3E}">
        <p14:creationId xmlns:p14="http://schemas.microsoft.com/office/powerpoint/2010/main" val="31972778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When will states receive payment?</a:t>
            </a:r>
            <a:endParaRPr lang="en-US" sz="3200" dirty="0"/>
          </a:p>
        </p:txBody>
      </p:sp>
      <p:sp>
        <p:nvSpPr>
          <p:cNvPr id="3" name="Text Placeholder 2"/>
          <p:cNvSpPr>
            <a:spLocks noGrp="1"/>
          </p:cNvSpPr>
          <p:nvPr>
            <p:ph type="body" idx="1"/>
          </p:nvPr>
        </p:nvSpPr>
        <p:spPr/>
        <p:txBody>
          <a:bodyPr>
            <a:normAutofit lnSpcReduction="10000"/>
          </a:bodyPr>
          <a:lstStyle/>
          <a:p>
            <a:r>
              <a:rPr lang="en-US" dirty="0" smtClean="0"/>
              <a:t>Proposed Payment Plan for States</a:t>
            </a:r>
            <a:endParaRPr lang="en-US" dirty="0"/>
          </a:p>
        </p:txBody>
      </p:sp>
      <p:sp>
        <p:nvSpPr>
          <p:cNvPr id="7" name="Text Placeholder 6"/>
          <p:cNvSpPr>
            <a:spLocks noGrp="1"/>
          </p:cNvSpPr>
          <p:nvPr>
            <p:ph type="body" sz="half" idx="3"/>
          </p:nvPr>
        </p:nvSpPr>
        <p:spPr/>
        <p:txBody>
          <a:bodyPr>
            <a:normAutofit lnSpcReduction="10000"/>
          </a:bodyPr>
          <a:lstStyle/>
          <a:p>
            <a:r>
              <a:rPr lang="en-US" dirty="0" smtClean="0"/>
              <a:t>Proposed Payment Plan for States</a:t>
            </a:r>
            <a:endParaRPr lang="en-US" dirty="0"/>
          </a:p>
        </p:txBody>
      </p:sp>
      <p:sp>
        <p:nvSpPr>
          <p:cNvPr id="6" name="Content Placeholder 5"/>
          <p:cNvSpPr>
            <a:spLocks noGrp="1"/>
          </p:cNvSpPr>
          <p:nvPr>
            <p:ph sz="quarter" idx="2"/>
          </p:nvPr>
        </p:nvSpPr>
        <p:spPr>
          <a:xfrm>
            <a:off x="446370" y="2590800"/>
            <a:ext cx="4040188" cy="2871457"/>
          </a:xfrm>
        </p:spPr>
        <p:txBody>
          <a:bodyPr>
            <a:normAutofit lnSpcReduction="10000"/>
          </a:bodyPr>
          <a:lstStyle/>
          <a:p>
            <a:pPr lvl="0"/>
            <a:r>
              <a:rPr lang="en-US" dirty="0" smtClean="0"/>
              <a:t>We are proposing that states be paid in three payments.</a:t>
            </a:r>
          </a:p>
          <a:p>
            <a:pPr lvl="1"/>
            <a:r>
              <a:rPr lang="en-US" dirty="0"/>
              <a:t>One payment upon completion of your state organizations demographic information by the Advisory Meeting in Nashville in January, 2014</a:t>
            </a:r>
          </a:p>
          <a:p>
            <a:pPr lvl="1"/>
            <a:endParaRPr lang="en-US" dirty="0" smtClean="0"/>
          </a:p>
        </p:txBody>
      </p:sp>
      <p:sp>
        <p:nvSpPr>
          <p:cNvPr id="8" name="Content Placeholder 7"/>
          <p:cNvSpPr>
            <a:spLocks noGrp="1"/>
          </p:cNvSpPr>
          <p:nvPr>
            <p:ph sz="quarter" idx="4"/>
          </p:nvPr>
        </p:nvSpPr>
        <p:spPr>
          <a:xfrm>
            <a:off x="4645025" y="2438400"/>
            <a:ext cx="4041775" cy="2947657"/>
          </a:xfrm>
        </p:spPr>
        <p:txBody>
          <a:bodyPr>
            <a:normAutofit/>
          </a:bodyPr>
          <a:lstStyle/>
          <a:p>
            <a:pPr marL="603504" lvl="2" indent="-256032">
              <a:spcBef>
                <a:spcPts val="0"/>
              </a:spcBef>
              <a:buSzPct val="68000"/>
              <a:buFont typeface="Wingdings 3"/>
              <a:buChar char=""/>
            </a:pPr>
            <a:r>
              <a:rPr lang="en-US" dirty="0"/>
              <a:t>One payment upon completion and input into of 150 surveys and one blog from your state, update on your state and local activities on Social Media by May, </a:t>
            </a:r>
            <a:r>
              <a:rPr lang="en-US" dirty="0" smtClean="0"/>
              <a:t>2014</a:t>
            </a:r>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82655"/>
            <a:ext cx="15049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67500" y="1172723"/>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Tree>
    <p:extLst>
      <p:ext uri="{BB962C8B-B14F-4D97-AF65-F5344CB8AC3E}">
        <p14:creationId xmlns:p14="http://schemas.microsoft.com/office/powerpoint/2010/main" val="3257083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When will states receive payment?</a:t>
            </a:r>
            <a:endParaRPr lang="en-US" sz="3200" dirty="0"/>
          </a:p>
        </p:txBody>
      </p:sp>
      <p:sp>
        <p:nvSpPr>
          <p:cNvPr id="3" name="Text Placeholder 2"/>
          <p:cNvSpPr>
            <a:spLocks noGrp="1"/>
          </p:cNvSpPr>
          <p:nvPr>
            <p:ph type="body" idx="1"/>
          </p:nvPr>
        </p:nvSpPr>
        <p:spPr/>
        <p:txBody>
          <a:bodyPr>
            <a:normAutofit lnSpcReduction="10000"/>
          </a:bodyPr>
          <a:lstStyle/>
          <a:p>
            <a:r>
              <a:rPr lang="en-US" dirty="0" smtClean="0"/>
              <a:t>Proposed Payment Plan for States</a:t>
            </a:r>
            <a:endParaRPr lang="en-US" dirty="0"/>
          </a:p>
        </p:txBody>
      </p:sp>
      <p:sp>
        <p:nvSpPr>
          <p:cNvPr id="7" name="Text Placeholder 6"/>
          <p:cNvSpPr>
            <a:spLocks noGrp="1"/>
          </p:cNvSpPr>
          <p:nvPr>
            <p:ph type="body" sz="half" idx="3"/>
          </p:nvPr>
        </p:nvSpPr>
        <p:spPr/>
        <p:txBody>
          <a:bodyPr>
            <a:normAutofit lnSpcReduction="10000"/>
          </a:bodyPr>
          <a:lstStyle/>
          <a:p>
            <a:r>
              <a:rPr lang="en-US" dirty="0" smtClean="0"/>
              <a:t>Proposed Payment Plan for States</a:t>
            </a:r>
            <a:endParaRPr lang="en-US" dirty="0"/>
          </a:p>
        </p:txBody>
      </p:sp>
      <p:sp>
        <p:nvSpPr>
          <p:cNvPr id="6" name="Content Placeholder 5"/>
          <p:cNvSpPr>
            <a:spLocks noGrp="1"/>
          </p:cNvSpPr>
          <p:nvPr>
            <p:ph sz="quarter" idx="2"/>
          </p:nvPr>
        </p:nvSpPr>
        <p:spPr>
          <a:xfrm>
            <a:off x="457200" y="2514600"/>
            <a:ext cx="4040188" cy="2871457"/>
          </a:xfrm>
        </p:spPr>
        <p:txBody>
          <a:bodyPr>
            <a:normAutofit lnSpcReduction="10000"/>
          </a:bodyPr>
          <a:lstStyle/>
          <a:p>
            <a:pPr lvl="1"/>
            <a:r>
              <a:rPr lang="en-US" dirty="0"/>
              <a:t>One payment after completion of technical assistance plan and work plan for your state,  progress report on Technical assistance plan, completion of second blog and posting of your state and local activities on social media for your state by August, 2014.</a:t>
            </a:r>
            <a:endParaRPr lang="en-US" sz="2800" dirty="0"/>
          </a:p>
          <a:p>
            <a:pPr lvl="1"/>
            <a:endParaRPr lang="en-US" dirty="0" smtClean="0"/>
          </a:p>
        </p:txBody>
      </p:sp>
      <p:sp>
        <p:nvSpPr>
          <p:cNvPr id="8" name="Content Placeholder 7"/>
          <p:cNvSpPr>
            <a:spLocks noGrp="1"/>
          </p:cNvSpPr>
          <p:nvPr>
            <p:ph sz="quarter" idx="4"/>
          </p:nvPr>
        </p:nvSpPr>
        <p:spPr>
          <a:xfrm>
            <a:off x="4645025" y="2438400"/>
            <a:ext cx="4041775" cy="2947657"/>
          </a:xfrm>
        </p:spPr>
        <p:txBody>
          <a:bodyPr>
            <a:normAutofit/>
          </a:bodyPr>
          <a:lstStyle/>
          <a:p>
            <a:pPr marL="365760" lvl="1" indent="-256032">
              <a:spcBef>
                <a:spcPts val="0"/>
              </a:spcBef>
              <a:buSzPct val="68000"/>
              <a:buFont typeface="Wingdings 3"/>
              <a:buChar char=""/>
            </a:pPr>
            <a:r>
              <a:rPr lang="en-US" dirty="0"/>
              <a:t>In addition to the payments outlined in a-c, SABE will pay for two nights shared rooms for two advisory committee members and one support to attend the face to face advisory committee meetings.</a:t>
            </a:r>
            <a:endParaRPr lang="en-US" sz="2800" dirty="0"/>
          </a:p>
          <a:p>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82655"/>
            <a:ext cx="15049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67500" y="1172723"/>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Tree>
    <p:extLst>
      <p:ext uri="{BB962C8B-B14F-4D97-AF65-F5344CB8AC3E}">
        <p14:creationId xmlns:p14="http://schemas.microsoft.com/office/powerpoint/2010/main" val="667905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124200"/>
            <a:ext cx="8229600" cy="2590800"/>
          </a:xfrm>
        </p:spPr>
        <p:txBody>
          <a:bodyPr>
            <a:normAutofit/>
          </a:bodyPr>
          <a:lstStyle/>
          <a:p>
            <a:pPr lvl="0"/>
            <a:r>
              <a:rPr lang="en-US" sz="3200" dirty="0" smtClean="0"/>
              <a:t>Questions And Comments</a:t>
            </a:r>
          </a:p>
          <a:p>
            <a:pPr lvl="1"/>
            <a:r>
              <a:rPr lang="en-US" sz="3200" dirty="0" smtClean="0"/>
              <a:t>Advisory Committee Members- First</a:t>
            </a:r>
          </a:p>
          <a:p>
            <a:pPr lvl="1"/>
            <a:r>
              <a:rPr lang="en-US" sz="3200" dirty="0" smtClean="0"/>
              <a:t>Allies-Second</a:t>
            </a:r>
            <a:endParaRPr lang="en-US" sz="3200" dirty="0"/>
          </a:p>
        </p:txBody>
      </p:sp>
      <p:sp>
        <p:nvSpPr>
          <p:cNvPr id="2" name="Title 1"/>
          <p:cNvSpPr>
            <a:spLocks noGrp="1"/>
          </p:cNvSpPr>
          <p:nvPr>
            <p:ph type="title"/>
          </p:nvPr>
        </p:nvSpPr>
        <p:spPr>
          <a:xfrm>
            <a:off x="343534" y="2265513"/>
            <a:ext cx="8229600" cy="1143000"/>
          </a:xfrm>
        </p:spPr>
        <p:txBody>
          <a:bodyPr>
            <a:normAutofit/>
          </a:bodyPr>
          <a:lstStyle/>
          <a:p>
            <a:pPr algn="l"/>
            <a:r>
              <a:rPr lang="en-US" dirty="0" smtClean="0"/>
              <a:t>State Contracts and Payments</a:t>
            </a:r>
            <a:endParaRPr lang="en-US" sz="3200" dirty="0">
              <a:latin typeface="Arial" panose="020B0604020202020204" pitchFamily="34" charset="0"/>
              <a:cs typeface="Arial" panose="020B0604020202020204" pitchFamily="34" charset="0"/>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6"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7"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8"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9" cstate="print">
            <a:extLst>
              <a:ext uri="{28A0092B-C50C-407E-A947-70E740481C1C}">
                <a14:useLocalDpi xmlns:a14="http://schemas.microsoft.com/office/drawing/2010/main" val="0"/>
              </a:ext>
            </a:extLst>
          </a:blip>
          <a:stretch>
            <a:fillRect/>
          </a:stretch>
        </p:blipFill>
        <p:spPr>
          <a:xfrm>
            <a:off x="6640830" y="1093470"/>
            <a:ext cx="1106170" cy="1104265"/>
          </a:xfrm>
          <a:prstGeom prst="rect">
            <a:avLst/>
          </a:prstGeom>
        </p:spPr>
      </p:pic>
      <p:pic>
        <p:nvPicPr>
          <p:cNvPr id="15" name="Picture 14"/>
          <p:cNvPicPr/>
          <p:nvPr/>
        </p:nvPicPr>
        <p:blipFill>
          <a:blip r:embed="rId10"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pic>
        <p:nvPicPr>
          <p:cNvPr id="16" name="Picture 15"/>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467600" y="159703"/>
            <a:ext cx="1504950" cy="990600"/>
          </a:xfrm>
          <a:prstGeom prst="rect">
            <a:avLst/>
          </a:prstGeom>
          <a:noFill/>
          <a:ln>
            <a:noFill/>
          </a:ln>
        </p:spPr>
      </p:pic>
      <p:pic>
        <p:nvPicPr>
          <p:cNvPr id="17" name="Picture 2" descr="C:\Users\ADM01\AppData\Local\Microsoft\Windows\Temporary Internet Files\Content.IE5\5W4XZLCP\MM900174020[1].gif"/>
          <p:cNvPicPr>
            <a:picLocks noChangeAspect="1" noChangeArrowheads="1" noCrop="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305842" y="4495800"/>
            <a:ext cx="2515950" cy="2343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67764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581400"/>
            <a:ext cx="5181600" cy="2425891"/>
          </a:xfrm>
        </p:spPr>
        <p:txBody>
          <a:bodyPr>
            <a:normAutofit/>
          </a:bodyPr>
          <a:lstStyle/>
          <a:p>
            <a:pPr lvl="0"/>
            <a:r>
              <a:rPr lang="en-US" dirty="0" smtClean="0">
                <a:latin typeface="Arial" panose="020B0604020202020204" pitchFamily="34" charset="0"/>
                <a:cs typeface="Arial" panose="020B0604020202020204" pitchFamily="34" charset="0"/>
              </a:rPr>
              <a:t> Approval of Draft Survey</a:t>
            </a:r>
          </a:p>
          <a:p>
            <a:pPr lvl="0"/>
            <a:r>
              <a:rPr lang="en-US" dirty="0" smtClean="0"/>
              <a:t>Approval of the Grants Contract and Grant Payment recommendations</a:t>
            </a:r>
            <a:endParaRPr lang="en-US" dirty="0" smtClean="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343534" y="2235078"/>
            <a:ext cx="8229600" cy="1143000"/>
          </a:xfrm>
        </p:spPr>
        <p:txBody>
          <a:bodyPr>
            <a:normAutofit/>
          </a:bodyPr>
          <a:lstStyle/>
          <a:p>
            <a:pPr algn="l"/>
            <a:r>
              <a:rPr lang="en-US" dirty="0" smtClean="0"/>
              <a:t>Actions needed by the Advisory Committee</a:t>
            </a:r>
            <a:endParaRPr lang="en-US" sz="3200" dirty="0">
              <a:latin typeface="Arial" panose="020B0604020202020204" pitchFamily="34" charset="0"/>
              <a:cs typeface="Arial" panose="020B0604020202020204" pitchFamily="34"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125730"/>
            <a:ext cx="15049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67500" y="1172723"/>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pic>
        <p:nvPicPr>
          <p:cNvPr id="5124" name="Picture 4" descr="https://encrypted-tbn1.gstatic.com/images?q=tbn:ANd9GcRWbeUt7fLpyBPTaGr0ypRihsbnesj1Gb5nE0BV4g90YmESVuDcC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319202" y="3352800"/>
            <a:ext cx="1743075" cy="261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6080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657600"/>
            <a:ext cx="8229600" cy="2349691"/>
          </a:xfrm>
        </p:spPr>
        <p:txBody>
          <a:bodyPr>
            <a:normAutofit/>
          </a:bodyPr>
          <a:lstStyle/>
          <a:p>
            <a:pPr lvl="0"/>
            <a:r>
              <a:rPr lang="en-US" dirty="0" smtClean="0">
                <a:latin typeface="Arial" panose="020B0604020202020204" pitchFamily="34" charset="0"/>
                <a:cs typeface="Arial" panose="020B0604020202020204" pitchFamily="34" charset="0"/>
              </a:rPr>
              <a:t>Write Contracts for the States </a:t>
            </a:r>
            <a:endParaRPr lang="en-US" dirty="0"/>
          </a:p>
          <a:p>
            <a:pPr lvl="0"/>
            <a:r>
              <a:rPr lang="en-US" dirty="0" smtClean="0">
                <a:latin typeface="Arial" panose="020B0604020202020204" pitchFamily="34" charset="0"/>
                <a:cs typeface="Arial" panose="020B0604020202020204" pitchFamily="34" charset="0"/>
              </a:rPr>
              <a:t>Include at least one partner </a:t>
            </a:r>
            <a:r>
              <a:rPr lang="en-US" dirty="0" smtClean="0"/>
              <a:t>in our advisory committee webinars and meetings. </a:t>
            </a:r>
          </a:p>
          <a:p>
            <a:pPr lvl="1"/>
            <a:r>
              <a:rPr lang="en-US" dirty="0" smtClean="0">
                <a:latin typeface="Arial" panose="020B0604020202020204" pitchFamily="34" charset="0"/>
                <a:cs typeface="Arial" panose="020B0604020202020204" pitchFamily="34" charset="0"/>
              </a:rPr>
              <a:t>(Self advocacy groups will need to contact partners to encourage them to participate in discussions with us).</a:t>
            </a:r>
          </a:p>
          <a:p>
            <a:pPr lvl="0"/>
            <a:endParaRPr lang="en-US" sz="1800" dirty="0" smtClean="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343534" y="2235078"/>
            <a:ext cx="8229600" cy="1143000"/>
          </a:xfrm>
        </p:spPr>
        <p:txBody>
          <a:bodyPr>
            <a:normAutofit/>
          </a:bodyPr>
          <a:lstStyle/>
          <a:p>
            <a:pPr algn="l"/>
            <a:r>
              <a:rPr lang="en-US" sz="3200" dirty="0" smtClean="0">
                <a:latin typeface="Arial" panose="020B0604020202020204" pitchFamily="34" charset="0"/>
                <a:cs typeface="Arial" panose="020B0604020202020204" pitchFamily="34" charset="0"/>
              </a:rPr>
              <a:t>What do we need to work on for November. December?</a:t>
            </a:r>
            <a:endParaRPr lang="en-US" sz="3200" dirty="0">
              <a:latin typeface="Arial" panose="020B0604020202020204" pitchFamily="34" charset="0"/>
              <a:cs typeface="Arial" panose="020B0604020202020204" pitchFamily="34"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125730"/>
            <a:ext cx="15049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67500" y="1172723"/>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Tree>
    <p:extLst>
      <p:ext uri="{BB962C8B-B14F-4D97-AF65-F5344CB8AC3E}">
        <p14:creationId xmlns:p14="http://schemas.microsoft.com/office/powerpoint/2010/main" val="36928816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581400"/>
            <a:ext cx="8229600" cy="2425891"/>
          </a:xfrm>
        </p:spPr>
        <p:txBody>
          <a:bodyPr>
            <a:normAutofit/>
          </a:bodyPr>
          <a:lstStyle/>
          <a:p>
            <a:pPr lvl="0"/>
            <a:r>
              <a:rPr lang="en-US" dirty="0" smtClean="0"/>
              <a:t>Complete a state demographic survey with each state</a:t>
            </a:r>
            <a:r>
              <a:rPr lang="en-US" dirty="0"/>
              <a:t> </a:t>
            </a:r>
            <a:r>
              <a:rPr lang="en-US" dirty="0" smtClean="0"/>
              <a:t>to be presented at the January meeting</a:t>
            </a:r>
          </a:p>
        </p:txBody>
      </p:sp>
      <p:sp>
        <p:nvSpPr>
          <p:cNvPr id="2" name="Title 1"/>
          <p:cNvSpPr>
            <a:spLocks noGrp="1"/>
          </p:cNvSpPr>
          <p:nvPr>
            <p:ph type="title"/>
          </p:nvPr>
        </p:nvSpPr>
        <p:spPr>
          <a:xfrm>
            <a:off x="343534" y="2235078"/>
            <a:ext cx="8229600" cy="1143000"/>
          </a:xfrm>
        </p:spPr>
        <p:txBody>
          <a:bodyPr>
            <a:normAutofit/>
          </a:bodyPr>
          <a:lstStyle/>
          <a:p>
            <a:pPr algn="l"/>
            <a:r>
              <a:rPr lang="en-US" sz="3200" dirty="0" smtClean="0">
                <a:latin typeface="Arial" panose="020B0604020202020204" pitchFamily="34" charset="0"/>
                <a:cs typeface="Arial" panose="020B0604020202020204" pitchFamily="34" charset="0"/>
              </a:rPr>
              <a:t>What do we need to work on for November and December?</a:t>
            </a:r>
            <a:endParaRPr lang="en-US" sz="3200" dirty="0">
              <a:latin typeface="Arial" panose="020B0604020202020204" pitchFamily="34" charset="0"/>
              <a:cs typeface="Arial" panose="020B0604020202020204" pitchFamily="34"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125730"/>
            <a:ext cx="15049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67500" y="1172723"/>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Tree>
    <p:extLst>
      <p:ext uri="{BB962C8B-B14F-4D97-AF65-F5344CB8AC3E}">
        <p14:creationId xmlns:p14="http://schemas.microsoft.com/office/powerpoint/2010/main" val="27958810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505200"/>
            <a:ext cx="8229600" cy="2502091"/>
          </a:xfrm>
        </p:spPr>
        <p:txBody>
          <a:bodyPr>
            <a:normAutofit/>
          </a:bodyPr>
          <a:lstStyle/>
          <a:p>
            <a:pPr lvl="0"/>
            <a:r>
              <a:rPr lang="en-US" dirty="0" smtClean="0">
                <a:latin typeface="Arial" panose="020B0604020202020204" pitchFamily="34" charset="0"/>
                <a:cs typeface="Arial" panose="020B0604020202020204" pitchFamily="34" charset="0"/>
              </a:rPr>
              <a:t>Establish a Southern Collaborative Page on SABE website</a:t>
            </a:r>
          </a:p>
          <a:p>
            <a:pPr marL="630936" lvl="2" indent="0">
              <a:buNone/>
            </a:pPr>
            <a:endParaRPr lang="en-US" sz="1000" dirty="0" smtClean="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343534" y="2216208"/>
            <a:ext cx="8229600" cy="1143000"/>
          </a:xfrm>
        </p:spPr>
        <p:txBody>
          <a:bodyPr>
            <a:normAutofit/>
          </a:bodyPr>
          <a:lstStyle/>
          <a:p>
            <a:pPr algn="l"/>
            <a:r>
              <a:rPr lang="en-US" sz="3200" dirty="0" smtClean="0">
                <a:latin typeface="Arial" panose="020B0604020202020204" pitchFamily="34" charset="0"/>
                <a:cs typeface="Arial" panose="020B0604020202020204" pitchFamily="34" charset="0"/>
              </a:rPr>
              <a:t>What do we need to work on for November and December?</a:t>
            </a:r>
            <a:endParaRPr lang="en-US" sz="3200" dirty="0">
              <a:latin typeface="Arial" panose="020B0604020202020204" pitchFamily="34" charset="0"/>
              <a:cs typeface="Arial" panose="020B0604020202020204" pitchFamily="34"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2883" y="82924"/>
            <a:ext cx="15049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67500" y="1172723"/>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Tree>
    <p:extLst>
      <p:ext uri="{BB962C8B-B14F-4D97-AF65-F5344CB8AC3E}">
        <p14:creationId xmlns:p14="http://schemas.microsoft.com/office/powerpoint/2010/main" val="13921364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733800"/>
            <a:ext cx="8229600" cy="2273491"/>
          </a:xfrm>
        </p:spPr>
        <p:txBody>
          <a:bodyPr>
            <a:normAutofit/>
          </a:bodyPr>
          <a:lstStyle/>
          <a:p>
            <a:pPr lvl="0"/>
            <a:r>
              <a:rPr lang="en-US" dirty="0" smtClean="0">
                <a:latin typeface="Arial" panose="020B0604020202020204" pitchFamily="34" charset="0"/>
                <a:cs typeface="Arial" panose="020B0604020202020204" pitchFamily="34" charset="0"/>
              </a:rPr>
              <a:t>Set up a Facebook page for the Southern Collaborate</a:t>
            </a:r>
          </a:p>
          <a:p>
            <a:pPr marL="630936" lvl="2" indent="0">
              <a:buNone/>
            </a:pPr>
            <a:endParaRPr lang="en-US" sz="1000" dirty="0" smtClean="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343534" y="2235078"/>
            <a:ext cx="8229600" cy="1143000"/>
          </a:xfrm>
        </p:spPr>
        <p:txBody>
          <a:bodyPr>
            <a:normAutofit/>
          </a:bodyPr>
          <a:lstStyle/>
          <a:p>
            <a:pPr algn="l"/>
            <a:r>
              <a:rPr lang="en-US" sz="3200" dirty="0" smtClean="0">
                <a:latin typeface="Arial" panose="020B0604020202020204" pitchFamily="34" charset="0"/>
                <a:cs typeface="Arial" panose="020B0604020202020204" pitchFamily="34" charset="0"/>
              </a:rPr>
              <a:t>What do we need to work on for November and December?</a:t>
            </a:r>
            <a:endParaRPr lang="en-US" sz="3200" dirty="0">
              <a:latin typeface="Arial" panose="020B0604020202020204" pitchFamily="34" charset="0"/>
              <a:cs typeface="Arial" panose="020B0604020202020204" pitchFamily="34"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1195" y="266260"/>
            <a:ext cx="15049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67500" y="1172723"/>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
        <p:nvSpPr>
          <p:cNvPr id="3" name="AutoShape 2" descr="data:image/jpeg;base64,/9j/4AAQSkZJRgABAQAAAQABAAD/2wCEAAkGBxAHEhMSERQWEhQQEBQSEhgVFhgSFBITFREXGBQSFRUaKCggGBomIBQYITEhJSkrLi8uGB83ODMsNygtLjcBCgoKDg0OGxAQGzQkICQ4Nyw3LDc3LS0sLCw0NzQsLCwsLCwuLCwsLCwsLCwvLCw0LywsLCwsLCwvLTQsLCwsMv/AABEIAOEA4AMBIgACEQEDEQH/xAAcAAEAAgIDAQAAAAAAAAAAAAAABgcEBQIDCAH/xABNEAABAwADBg8NBwMEAwAAAAABAAIDBAURBgcSIVFzExUxMzRBVGFxgZGSsrPSFhciMjVSU3SUoaPB0SNCcoKTscNDosIUYuHwJESD/8QAGQEBAAMBAQAAAAAAAAAAAAAAAAEDBAUC/8QAKhEAAgIABAUEAwADAAAAAAAAAAECAxESMTIEEzNRUiFTgaEUIkFCYbH/2gAMAwEAAhEDEQA/ALxRFxe8RglxAABJJxAAapJ2ggOS1lb3QUSptflaw2WhvjPIyhjbXEb9ir+66+I+YuioRwGDE6b7z8uh2+KP92rks1TgXP3AUquftaQ4wMecIl9rppLdvBOpbldj3itUeHSWax4f9KnZi8I+pJqXfRosZIjilks2zgsB4MZPKFhG+u0f+qf1h2VI6tuDq6gAWxaMdt0p0S38vi8gW5jqijQixsETRkEbAPcFDlQtItjCzuQLvsN3L8YdlO+w3cvxh2VP9LqP6KPmN+iaXUf0UfMb9FGerw+ycs+5AO+w3cvxh2U77Ddy/GHZU/0uo/oo+Y36JpdR/RR8xv0TPV4fYyz7kA77Ddy/GHZTvsN3L8YdlT/S6j+ij5jfoml1H9FHzG/RM9Xh9jLPuQDvsN3L8YdlO+w3cvxh2VP9LqP6KPmN+iaXUf0UfMb9Ez1eH2Ms+5AO+w3cvxh2U77Ddy/GHZU/0uo/oo+Y36JpdR/RR8xv0TPV4fYyz7kA77Ddy/GHZTvsN3L8YdlT/S6j+ij5jfoml1H9FHzG/RM9Xh9jLPuQDvsN3L8YdlO+w3cvxh2VP9LqP6KPmN+iaXUf0UfMb9Ez1eH2Ms+5AO+w3cvxh2U77Ddy/GHZU/0uo/oo+Y36JpdR/RR8xv0TPV4fYyz7kA767dy/GHZWVRr6dHdrkErPwlr7OUtU0dVdHeLDDERvxtI/Zaqn3E1dThjgbGdoxfZEb9jbAeMFSp0vWJGFncyKnupoVckCGZpefuOtY/ia6zC4rVuVU10N7WahgvortHaMeA6xsosyEYn+45AV03L3ez1Q4RUrCliBwSXW6NFYbDq43AbbTj38Vil8OpLGt4/6IVjTwki30XTQ6VHTWNkjcHseLWuGMELuWUuCqq+ddSaQ91DhdZHGftyPvvH9P8LdvfxbWOf3VVrpLRZZh4zW2R7f2jjgsxbYtIJ3gVWN7Wo9OKSZpfCZRyHm3HhyuJLActlhcd8NyrVw8Uk7Jfwpsbf6r+kluAuKFDDaTSm2ymx0THDFENpzh5/R4VKroLoKPc+zDmdjNuAxuN8hHmj5mwC3VX26Wu46ggdM/GR4MbbbC+Q+K0chJO0AVRNaVjLW0rppnYT38jRtMaNpoyfO1eq65XyzS0IlJVrBElru+HTawJERFHZtBnhPI35DqflAUVpNKkpZtle+Q5Xuc88rrV0ot0YRjojO5N6nHQ25ByJobcg5FyReyDjobcg5E0NuQci5IgOOhtyDkTQ25ByLkiA46G3IORNDbkHIuSIDjobcg5E0NuQci5IgOOhtyDkTQ25ByLkiA46G3IORNDbkHIuSN8I2DGTtDGeRAcdDbkHImhtyDkWa2raQ/UhlPBG8/JfHVbSG6sMo4Y3j5KMy7jA6YJnUY2xucw5WktPKFJKmu8p9WEBz9HYNVsvhGzek8a3hJ4FGZWGHxgW/iFn7riDaolCMtUSm1oXvcxdXR7ohYw4ErRa6N3jAbbmn7zd8b1oFq1929xzK9aZYgGUhoxHUEoA8R+/kd8lTtGpD6I9skbix7DhNc3EWnKFd1xV0jbo4LTYJorGzNGpadR7R5rrDwEEbVqwW1Ol54aGiE1NZZFd3B3SvuenME1rYZH4Mgdi0GS2zDsOpjFjhx7SuZVdfYqEQubTIxikIjmA8+zwH8YFh4G5VKL3NbmtaG0ONr4DoLidUhoBY7mkC3KCovSnFWx+Sa24vIzS34qVgRUeLz5XyH/5tA/l9y3d7egCg0CI2eFOXTO38I2M/tDVF78p8Oi/gm6UasC59giotGaNRtGiA4o2qJvCiK7iPrYyrL6NbGn0vQQfAowwd4yOAL3dFv5TlUNWRWNI/1cssnpJZH855PzWOuhXHLFIzyeLxCIi9nkIiIAiIgCIiAIiIAiIgC31zVydJuhNsYwIgbDI/xd8NGq88GLKQs64K5TugkMktoo8RsdtGV+roYO0NQk74A1bRc0MTYGhrAGtaAGgCwNA1AANQLJfxGT9Y6l1dWb1ZFKoveUGgAGRppD9syeLxRjFZw28KlFGosdEGDGxsYyMaGjkC7kXPlOUtWaVFLQIiLySNVU3fVaG04AAD/wAaPUFmPDkxq5FTN9Q20870EY6R+a1cJ1Cq7aRBb64itzU9MifbYyRwilyYDyBaeA2O4jlWhRwtXRlFSWDMqeDxPQN09X6aUSeKy0vidg/jb4TDzgFXl56l4M88W1JA2TjjeB/L7lZlU0j/AFkEMh/qQxv5zAfmqrvYM0GsXtGo2GZvEJGD5LnVdOcWaZ7oszr8uuUXNzdKNWJUmxoMxF1YVd35dcoubm6UasSpNjQZiLqwos6MPkmO+R53CIEXUMgREQBERAEREAREQBERAF20aB1KeyNgtdI9rGjK5xAHvK6lKr2dEFLp8ZOpCx8vIMAe94PEvM5ZYtkxWLwLeqarWVRBHBH4sbQLdtztVzzvkknjWaiLit4vFm8Iiwq3rSGp4nTTOwWN4y4nUa0bZKJY+iBmoq0pV9XH9lRvB2i+Sxx4WtBA5Sunvqy7mZ+oeyr/AMW3sV82HctFUrfPdbWEm9HEP7Lfmtz31ZdzM/VPZUOuirc17SHzloYXhowQcIDBYG6tgyK/h6ZwnjJFVtkZLBGsREW4oPQVzGw6J6pB1TVWt7fynLm5+tarKuY2HRPVIOqaq1vb+U5c3P1rVza9LDVLWJmX5dcoubm6UasSpNjQZiLqwq7vy65Rc3N0o1YlSbGgzEXVhebOjD5JjvkedwiBF1DIEREAREQBERAEREAREQBTq9C22lynJRiOWVn0UFU8vQbKm9X/AJGqm/ps917kWyiIuQbQqzvx0k20aK3wbJJCMrvBa08QLuVWYqsvxa9Rs0/phaOF6qK7djK9REXVMYREQBERAegrmNh0T1SDqmqtb2/lOXNz9a1WVcxsOieqQdU1Vre38py5ufrWrm16WGqWsTMvy65Rc3N0o1YlSbGgzEXVhV3fl1yi5ubpRqxKk2NBmIurC82dGHyTHfI87hECLqGQIiIAiIgCIiAIiIAi5wxmZzWjVe4NHCTYP3Uq73VY+ZH+oF4lOMdWSot6ESU8vQbKm9X/AJGrA73VY+ZH+oFKb3ly1KqKeSSdrQ18OAMFwdjw2nU4lTdbB1tJllcJKS9CfoiLlmsKrL8WvUbNP6YVpqCXxbmKVX0kLoGtIjjc12E4NxlwI/ZX8PJRsTZXam4+hUqKW97qsfMj/UCd7qsfMj/UC6POr7oy5JdiJIpb3uqx8yP9QLRV3U01RyCKcAPLBIME4QwS5wGPhaV6jZGTwTDi1qjXoiL2eT0FcxsOieqQdU1Vre38py5ufrWqyrmNh0T1SDqmqtb2/lOXNz9a1c2vSw1S1iZl+XXKLm5ulGrEqTY0GYi6sKu78uuUXNzdKNWJUmxoMxF1YXmzow+SY75HncIgRdQyBERAEREAREQBERAZVWa9Dno+sC9FrzpVmvQ56PrAvRa5/G6o00f0IiLEXhERAEREAREQBU5fXdhU7go8Y/uefmrjVKXzX4VYSjzWRD4YPzWrhOoU3bSKoiLpmU9BXMbDonqkHVNVa3t/Kcubn61qsq5jYdE9Ug6pqrW9v5Tlzc/WtXNr0sNUtYmZfl1yi5ubpRqxKk2NBmIurCru/LrlFzc3SjViVJsaDMRdWF5s6MPkmO+R53CIEXUMgREQBERAEREAREQGVVmvQ56PrAvRa83QSmBzXjVY4OFupa02i3kUu75dYZIf03dpZeIplY1gXVTUdS40VOd8usMkP6bu0pRcBdbSroJ5I5hHgshwxgNLTbhtGO0nFjWSXDTisWXK2LeBO0RFnLAiKEXwbqqTc9JC2DQ7JGOc7DaXG0OAFlhGVe4Qc3lREpKKxZN0VOd8usMkP6bu0nfLrDJD+m7tK/8AEsK+dEuNUbfEdhVjSd4xjko8az++XWGSH9N3aUYrSnvrSV80lmHIQXYIsGJoGIY9oBX8PRKuTbKrbFJYIxERFsKT0FcxsOieqQdU1Vre38py5ufrWqyrmNh0T1SDqmqtb2/lOXNz9a1c2vSw1S1iZl+XXKLm5ulGrEqTY0GYi6sKu78uuUXNzdKNWJUmxoMxF1YXmzow+SY75HncIgRdQyBERAEREAREQBERAEREAU8vQbKm9X/kaoGp5eg2VN6v/I1U39Nnuvci2URFyDaFVl+LXqNmn9MK01Vl+LXqNmn9MLRwvURXbsK9REXVMYREQBERAegrmNh0T1SDqmqtb2/lOXNz9a1WVcxsOieqQdU1Vre38py5ufrWrm16WGqWsTMvy65Rc3N0o1YlSbGgzEXVhV3fl1yi5ubpRqxKk2NBmIurC82dGHyTHfI872WIpDNR2T+MLd/UPKsGWqvNdxH6hdFTRlwNYiypKBIz7tvBj/5WO9hZqgjhFi9YkHFERSAiIgCIiAIiIAp5eg2VN6v/ACNUDU8vQbKm9X/kaqb+mz3XuRbKIi5BtCqy/Fr1GzT+mFaaqy/Fr1GzT+mFo4XqIrt2FeoiLqmMIvoFq7mUSR+o08eL91AOhFsI6rcfGIHvKzIaBHFtYR38fuUOSJwLmuX2HRPVIOqaq1vb+U5c3P1rVZ9RbGo/q8XVhVhe38py5ufrWrn17bDTLWJmX5dcoubm6UasSpNjQZiLqwq7vy65Rc3N0o1YlSbGgzEXVhebOjD5JjvkU6iItpQEREB1ugY/Va08QXU6gRO+7yEhZKJiwYTqsjPnDjXA1U3zj7lsEU5mRgjWmqf9/wDb/wAriapPnDkW0RMzGCNVpU7zhyFfNKnecPetsinMxgjU6VO84e9TW9VQjRqTKSQbaPZizjVoFLL3GvyZn/Nqquk8jPUF+yLDREXMNYVc30qI2kSwF1uKN+p+IKxlAL5OuQ5t3SCu4fqIrs2kFbV8Q2reMrsbRY2/dHJb+67kXQxZnwPjQG6mJfURAEREBcNRbGo/q8XVhVhe38py5ufrWqz6i2NR/V4urCrC9v5Tlzc/WtWOvbYXT1iZl+Xx6Lm5ulGrDqFwfRqORqGjxEfptUHvx0YllFl2mvkjPC9rXDqypJe/poptAgO3GzQXb2hnBHuDTxpP1oiyY9RlbUiLQHuYdVj3NP5SR8l1rfXa0A0KlPNngzfaN4T444bbT+YLQrVF4pMpaweAREXogIiIAiIgCIiAIiIApZe41+TM/wCbVE1LL3GvyZn/ADaqrtjPUNyLDREXONQUAvk65Dm3dIKfqAXydchzbukFdRvR4s2kPREXQMwREQBfDiX1bCoaAazpEcdloLgX/gbjd7sXCQobwWI1LVqqIwQQtOq2GNp4QwBVXe0dh1lIRqGKcjgMjFaFeU4VbR5pj/Sie4b7g3wRxmwcarK8/RS6kyybUdHwON72ke6NyyVdOcmXT3RRPbuKpNcUOWNote0CWPKXsx4I3yLW/mUEvUV4KJK6jPNjaR4ceQSgYx+ZoHNA21bKpy+Hc46pJ/8AURAiKZ+G0txaDNbhFtu1j8JvGNoKeHalF1v+ixNNSRZl09TCuYS0WCRnhRk5dtp3j9DtKqponQOLXgtc02OB1QRtKwbhrrmV+wRyENpDB4Q1NFA/qM+Y2uCxbC6G5uKuhheJKBYHgW2jI8bY94UQm6nkmTKKmsUVWi2daVDSarJ0RhLR99vhMsy27XHYtXbataafqihrA+oiKQEREAREQBERAFLL3GvyZn/Nqia2VQ1y+pXuexocXMwbHW2WWg24uBeLE3FpHqLweJbqKvu76f0UfK5O76f0UfK5Yvx5l/MiWCoBfJ1yHNu6QXHu+n9FHyuWlr6u3125jnta3AaQMG3HabdtW1VSjLFnic01gjVoiLWUhEWbVtU0iszZFG5w87UYOFxxcWqobS1BhAW8asy42ojVUZfIPtZQLR5jNpnDtniyL5c5cnHVREkhEko1PMZ+EHVO+fcu+6y6aK5yLCdY6V4OhR243HzjkaNs/NZLLHY8kC6McvqyL32q7DGMobDjeRJNvMB8Bp4SML8oyrZ3raqNAomiuFjqS7RN/QwLI+XG786gNzVUTXY0tz5SXNwtEpL9TEdRjchNlgG0BvK7mMEYAAAAAAAxAAagAU3YVwVa+RD9pZmcl0U2iR0+N0UrQ9jxY5p1CPkdu3aXeiyFxTN1Fx1Iubfo0Bc+FpwmyNxSQ2amHZjFnnDFlsW5ubvmYADKa0u2tFYMfC9g/dvIrNUXrq4Og1qS7AMLzjLorG2nfYbWnhst31rV8ZrCxfJS63F4xNzVtdUatRbBMyTeDhhDhacY4wuc9VUekm18MbjlLGk8tiremXqphrU8b8mG10dnGMJcWXBVvHibSWAb1ImA5MFRy69YzJzy/sSxNIaHueLmNTSGh7ni5jVXncNXO6m+0z9lO4aud1N9pn7Kcte4RmfiWHpDQ9zxcxqaQ0Pc8XMaq87hq53U32mfsp3DVzupvtM/ZTlr3BmfiWHpDQ9zxcxqaQ0Pc8XMaq87hq53U32mfsp3DVzupvtM/ZTlr3BmfiWHpDQ9zxcxqaQ0Pc8XMaq87hq53U32mfsp3DVzupvtM/ZTlr3BmfiWHpDQ9zxcxqaQ0Pc8XMaq87hq53U32mfsp3DVzupvtM/ZTlr3BmfiWHpDQ9zxcxqaQ0Pc8XMaq87hq53U32mfsp3DVzupvtM/ZTlr3BmfiWHpDQ9zxcxqaQ0Pc8XMaq87hq53U32mfsp3DVzupvtM/ZTlr3BmfiWHpDQ9zxcxqaQ0Pc8XMaq87hq53U32mfsp3DVzupvtM/ZTlr3BmfiWPFU9FhNrYIgcojbby2LnTqxgq0WzSMiG1huDeIA6vEq0dcJXDsRpLDw0ic/4r5Rr1lJkNss8TLdUtDpT78FOVD/KZOeX8ibS6G+ZHECyht0R2pojwWsG+1p8Jx4bBwqJ1Lc/TbsZTK9zsFx+0mfqYvusH3jvDEN5T+p73VCoBDpA6kOHpLMAHNjERvOtUvY0MAAFgAsAGIADUACnnQrWFa+SMkpbjCqaqYalibDC3Ba3GScbnuOq9x2yf+4gFnIiyttvFl2gREUAIiIAiIgCIiAIiIAiIgCIiAIiIAiIgCIiAIiIAiIgCIiAIiID/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6148" name="Picture 4" descr="http://www.elixor.com/wp-content/uploads/2013/08/Facebook-Icon.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792657" y="4648200"/>
            <a:ext cx="1520199"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71816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505200"/>
            <a:ext cx="8229600" cy="2502091"/>
          </a:xfrm>
        </p:spPr>
        <p:txBody>
          <a:bodyPr>
            <a:normAutofit/>
          </a:bodyPr>
          <a:lstStyle/>
          <a:p>
            <a:pPr lvl="0"/>
            <a:r>
              <a:rPr lang="en-US" dirty="0" smtClean="0">
                <a:latin typeface="Arial" panose="020B0604020202020204" pitchFamily="34" charset="0"/>
                <a:cs typeface="Arial" panose="020B0604020202020204" pitchFamily="34" charset="0"/>
              </a:rPr>
              <a:t>Set up a Twitter feed for the collaborative</a:t>
            </a:r>
          </a:p>
          <a:p>
            <a:pPr lvl="2"/>
            <a:endParaRPr lang="en-US" sz="1000" dirty="0" smtClean="0">
              <a:latin typeface="Arial" panose="020B0604020202020204" pitchFamily="34" charset="0"/>
              <a:cs typeface="Arial" panose="020B0604020202020204" pitchFamily="34" charset="0"/>
            </a:endParaRPr>
          </a:p>
          <a:p>
            <a:pPr marL="630936" lvl="2" indent="0">
              <a:buNone/>
            </a:pPr>
            <a:endParaRPr lang="en-US" sz="1000" dirty="0" smtClean="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343534" y="2293124"/>
            <a:ext cx="8229600" cy="1143000"/>
          </a:xfrm>
        </p:spPr>
        <p:txBody>
          <a:bodyPr>
            <a:normAutofit/>
          </a:bodyPr>
          <a:lstStyle/>
          <a:p>
            <a:pPr algn="l"/>
            <a:r>
              <a:rPr lang="en-US" sz="3200" dirty="0" smtClean="0">
                <a:latin typeface="Arial" panose="020B0604020202020204" pitchFamily="34" charset="0"/>
                <a:cs typeface="Arial" panose="020B0604020202020204" pitchFamily="34" charset="0"/>
              </a:rPr>
              <a:t>What do we need to work on for November and December?</a:t>
            </a:r>
            <a:endParaRPr lang="en-US" sz="3200" dirty="0">
              <a:latin typeface="Arial" panose="020B0604020202020204" pitchFamily="34" charset="0"/>
              <a:cs typeface="Arial" panose="020B0604020202020204" pitchFamily="34"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0585" y="258249"/>
            <a:ext cx="15049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67500" y="1172723"/>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
        <p:nvSpPr>
          <p:cNvPr id="3" name="AutoShape 2" descr="data:image/jpeg;base64,/9j/4AAQSkZJRgABAQAAAQABAAD/2wCEAAkGBw8PEhQTEA8RFBASFRAQEBISEBUXFBAPFRQWFhQVFRQYHCghGBolGxYUITEhJykrLi4uGCszODYuNygtOisBCgoKDg0OGxAQGywkICQsLTQ0NDQsLC0vLCwsLCwsLDQsLC8sLCwvLywvLCwsLCwsLC8sLCwsLCwsLC8sLCwsLP/AABEIAOEA4QMBEQACEQEDEQH/xAAbAAEAAgMBAQAAAAAAAAAAAAAABQYDBAcBAv/EAEkQAAEDAgEHBQsKBQMFAQAAAAEAAhEDBAUGEiExQVFhEyJxgZEUIzIzQlJyobGz0gcVU1Ric4KTlMFjkqKy0UN0wjRE4fDxFv/EABoBAQADAQEBAAAAAAAAAAAAAAADBAUCAQb/xAAyEQEAAgECBAUBCAICAwAAAAAAAQIDBBESITEyQVFxkbETIkJSYYGh4fAU0QXBM0Ni/9oADAMBAAIRAxEAPwDuKAgqmK5a02uNO0pm4qDQ54dm0GHjU8o8Gz0hXMWjtaN78o/f2U8usrXlXnP7IC4xTEa3jLzkgfItqbWgfjfLlbrgxV+7v6qdtVlt47ejVNCodd5ek8bup+xUnDX8Me0IvqX/ABT7y87mf9avP1dX4k2r+GPaDjv+KfeTuV31m7/V1fiTav4Y9oOO/nPvJ3KfrF3+rq/Em1fwx7QcdvOfeXnch+sXX6qr8S92jyj2g47ec+8ncf8AHuf1VX4k5eUe0HHbzn3l53EPprn9VV+JOXlHtDzit5z7ydwj6W4/U1fiTl5R7QcVvOfeTuBv0lf9TV+JOXlHtBxW8595efN7PPr/AKmr8ScvKPaDit5z7yfN1Pzq36ir8Sb/AJR7Qbz5z7y8+bae+r+oq/Evd/yj2h5vPnPvJ82Uv4n59X4k39PaDefOfeT5ro/xPz6vxJv/AHaHu8+c+7z5qo7n/nVfiTef7BvPmfNNDzHfm1PiTil5vLz5ot/MP5lT4k4pD5ntvo/63/EnHI8+Zbb6IfzO/wAr3jsAwe2GqnB3te8HtDk45G1QNzR00L24Zua9/K0/5Kk+pR2pS3dWPj4SVzZK9LT8/Kcw7LWpSIbf0gG6u6aIJYPvKZ5zOkSOhVcmi3545/SVzFrfDJH6rnRrNqNDmOa5jgHNc0gtcDqII1hUJiYnaV6JiY3h9rx6IPCYQc6ygx1+IOdTpOLbFpLXOaYddkaCAdlL+5auDTxjjit3fH8srUanj+zXp8/w1KbGtAa0ANGgACAAp1V9ygSgSgSgSgSgSgSgSgSgSgSgSgSg8lAlAlAlAlAlAlAlAKBhOJvw1+cyXWbjNaiNPJTrq0hs4t2qPNhjNH/1/eqfBnnFO3g6XQrNqNa9jg5jgHNcDIc0iQQd0LImJidpa8TExvDIvHqn/KBiZhlnTcQ6uC+uRrZagwR0vPN6AVe0eLefqT4dPX+FLWZdo4I8fj+VdY0NAAAAAAAGoAagrzNeygSgSgSgSgSgSgSgSgSgSgSgSgSgSgSgSgSgSgSgSgSgSgSgIJnIC/NJ77Nx5kGvazsYT3yn1OII4OO5U9bj3iMkek/9L+iy9cc/ovCz2g5ZeXPL3VzWOrlTQp8KdHmaOBdnHrW1irwY6x+W/uxc9+LJM/p7ErtCSgSgSgSgSgSgSgSgSgSgSgSgSgSgSgSgSg8lAlAlAlAlAlAlAlBjNxyNa3rjRyVannH+FUPJ1PU71Lm9eKlq/l/KTFbhvWfzdYWI3HHcIfNJrjrcajz0ue4n2rftG07Pn99+bclchKBKBKBKBKBKBKBKBKBKBKBKBKBKBKBKBKBKBKBKBKBKBKBKBKDRxvxFX0Z6wQV3Tuh5PR1Xuxyw+GG9xOU4Me8s6Hf3FblurCbsrkJQJQJQJQJQJQJQJQJQJQJQJQJQJQZLei+o4MY0uc7QAFza0VjeXtazadoWcZKHMa3OHKOINSppzabB5LG+USY08Nm2l/l89/D5Xv8AD5RHj5+XolbXBLegObS5R+90Ek9fNaoLZ736ztCxTT46dI3lpXGTlS4ealeqGzADKYkNaNQDjHsUtdTFK8NI90VtLbJbivPshcosIp2pZmVC4umWuiQBt0bFY0+acm+8K2ow1xbbShpVlWJQJQJQJQJQaWMnvFX0Cuqd0PJ6Ok5yxm45rhHiW/j/AL3LZt1YjclcvCUCUHkoEoPZQJQJQJQeSgSgSgSgSg+mNLiA0EuJAAGsk6gEmducvYiZnaHQsn8HbbMkwarhz3bvst4e3sWTnzTkn8mvp8EY4/NLKBYa93VqNHe6We7i8NHbr9S6rFZ6zs5tNo7Y3V7ErvFYMUQxu+kA93tJ9QVvHTT+M7+vJTyX1PhG3pzVKu95cTULi/ys+c6eM6VfrEbcujPtM78+rHK9ckoEoEoEoEoNPGPEVfQcuqd0PJ6OjSsZuOc4X4pvS/8AvctmerFnq2pXLwlAlBvYJVDbikTqz2g9Zj91HmjfHMfklwTtkrP5rzf5PW1bSaeY7zqfNPWNR6ws2moyU8Wpk02O/hsreIZI12aaThUG7wX9h0HtVumsrPdyUsmivHbzV+tSfTOa9rmuGxwIPYVaiYmN4VJrNZ2l8SvXhKBKBKBKBKBKC35F4V/3DxvbSB7HP/YdaoavL9yP1aOjw/8Asn9FtVFfEBAQat/h1GuIqsDtx1OHQ4aQu6ZLUn7MuL463ja0KXjuTdS3l9Ml9IaT5zB9oDWOIWjh1MX5Tylm59LNOdecIGVZVCUCUCUCUGpix7zU9By6p3Q8no6FnLI2bm7nuG+LHpVPeOWvLFnrLZlePCUCUCUHTcBxIXNFr5545tQbnjX1HX1rGzY/p32beDL9Sm/ikVElYbq1p1Rm1GNc3c4THRuXVbWrO9Zc2pW0bWjdWsSyNaZNu/NPmPkt6nax1yrePWTHK8KeTRRPOkqtf4dWtzFWmW7na2nocNCu0yUv2yo3xXp3Q1ZUiMlAlAlBt4TZG4qspjyjzj5rBpcez1qPLeKVmyTFjnJeKuo0qbWNDWiGtAa0DYBoAWNMzM7y24iIjaH0vHogICAgIKRlXgApTWojvZ8YweQT5Q+zw2dGrR02o4vsW6s3Vafh+3XorEq6okoEoEoNTFT3mp6DvYuq90PJ6L7n8VkNpQrHwPxVfeOWsx7dZbErx4SgSgSg38HxWpa1M9mkHQ9h1Pb+x3FR5cUZK7Slw5Zx23h0bDMSpXLM6k6fOafCYdzgsjJjtjnazXx5a5I3q3FwkEHzUYHAhwBadBBEgjiCkTMc4JiJ5SreK5IUqkuoHk3eadLD+7ersVzHrLRytzU8ujrbnXl8KhiOG1rcxVYRsDtbXdDv21q/jy1vH2ZZ+TFfHP2oacrtGSgvOQuH5tN1Zw51Tms4U2nT2u/tCzdZk3twR4NPRY9q8c+K0KmuiAgICAgIPl7A4EEAgggg6iDrBSJ2Jjfk5lj+Gm1rFnkHnUzvYdnSNI/+rZwZfqU38WLnxfTvt4I2VKhJQJQauJnvNT0HexdV6w8novGcsrZs7qRZnmn06vvHLU8mRbun1Z5R4SgSgSgnMmMGp3heH1HNzM0gNiXAzOkzqgbNqrajNbFEbR1WdNgrlmd56LdY5M21Fwczlc8ancq4HrzYBHBUb6m942nb2X6aXHSd4339Uyq6wICAg+K1Jr2lr2hzToLSJBHQvYmYneHkxExtKkZRZLGlNS3BdT1up63MG8ec31jjs0cGq4vs36s3UaSa/ap0Vu0oOqvbTb4T3Bo4SdfQNat2tFYmZ8FOlZtaKx4utW1FtNjWNENYA1vQBAWHa02neW9WsViIhkXj0QEBAQEBAQV3Lex5ShygHOonO/AYDh7D1K1o78N9vNU1lOLHxeTn0rVZRKBKDWxI96qeg72LqvWHk9FzzllthTbXUfTre8ctLwj9GTbun1ZpRySgSgSgkMAxPuWs2ppzPAqAbWHX2QD1KLPi+pTZNgy/TvFnU6VRrwHNILXAFpGog6iFizExO0tqJiY3h9I9EBAQEBBE0cAosue6GCDDpYBzeUOjPG7RnCOKnnPacfBKCNPWMnHCWUCcQEBAQEBAQEGK6oCox7Dqe1zD0OEL2tuGYmHlq8UTE+LmlXJu9boNu48WlrgewrYjU4p8WNOmyx90pZN3rtVu4ek5o9pSdTijxI02Wfut8ZJvpsNS5rMp02iXBnOceAmBJ1DWov8ALi08NI3lL/iTWOK87QqeJkclUjQM18AmSBB27Vdr1hTt0lb85ZjYVGh5X3lb3jlox0j0hk37p9ZZJXrklAlAlAlBNYBlJVtOaRn0ZksJ0tnWWHZ0auhV82nrk59JWMGpti5dYXvDcetbiMyqA4+Q/mvnoOvqlZmTBenWGnjz48nSUmokwgICAgICAgICAgICAgICDxxA0kwN5QQ+I5TWlAHvge7zKfOM8TqHWVPTTZL+G3qgyanHTx39FFx3Hqt4edzabTLKYOgHe4+UVpYcFcUcurMzZ7ZZ59EFiB71U9B3sVivWFeei2Z6zdmwqtPW/wC8re8ctCOkekMm/dPrLJK9eEoEoEoEoN7BcMfd1RTYQNBc5zvJYIkxtOkaFHlyRjrxSkxYpyW4YX6xySs6Q51PlXbXVDIP4dXqWZfV5LdJ2alNJir1jf1TdGk1gDWNDWjUGgADqCrzMzO8rERERtD7Xj0QEBAQEBAQEBAQEBAQEGliGE29x46k1x36nfzDSpKZb07ZR3xUv3Qh62RFo7wTVZwa8Ef1AqeNbkjrtKvOixz03hG4nkxY2rc+tcVgPJaCzOedzRm6VNj1OXJO1ax+6LJpcWON7Wn9lHxMtLKmaCG5r80OIJAg6yAJPUtCu/Ldn2257LHn8Vn7NTdXG66n3tf3jlfr2x6R8My/dPrPy+pXrwlAlAlAlBnsrt9F7alMw9hkbuIPAiQub0i9eGXVLzS0Wh1LAccpXjJaYqAc+mTzmneN7eKxs2C2KefRs4c9cscuqUUKYQEBAQEBAQEBAQEBAQEBBTK2XzBOZbl2kwTUABGw+CVfjQT42/ZQnXx4VRl7lxdP0U206Q3gZzh1nR6lNTRY4680N9bknpyV25uX1XF1R7nuOtzjJ6OjgrVaxWNohUtabTvMtS9Pe3+i72Fdx1cysGcqGzUQU86p97X945Xa9sekfDNv3T6z8vZXrwlAlAlAlAlB9UqrmEOa4tcNIc0kEHgRqXkxExtJEzE7wsFnlreUxDiyoBte3THS0j1qtbR47dOS1XW5K9ea8YHd3dZofXpU6TTpa2XF5G8g+D6z0LOy1x1nas7tHDfJaN7RslVCmEBAQEBAQEBAQEBAQQ+Vl/3Pa1HAw545JnpP0SOgZx6lPpsfHkiEGpycGOZcolbTEJQJQYbs97f6LvYV7HUTWeqWzS3RL/Dq/fV/eOVuvbHpHwz790+s/JK6ckoEoEoEoEoPJQSWTbGOuqAqRmmo2Z1F3kjrdmhQ55mMdpjyTYIictYnzdgWG3BAQEBAQEBAQEBAQEBBzXL7FeWrCk08yjIPGqfC7NA6ZWto8XDTinx+GTrcvFfhjpHyq8q4pkoEoMV0eY/0XewpHUS2cqjRR1XxlX764965WadsekfChfvn1n5fMrpySgSgSgSgSgSgB0atewjYUF1wbL0saG3VNz40cpTjOPpNMCeIPUs/Lod53pLQxa7aNrwtmDY3SvJNFtTNboLnMhud5oM6T0f4VLLhtj7l3Fmrk7UmokogICAgICAgICAghMrMbFnRJBHLPltIcdryNw9sDarGmw/Vv+UdVfU5vpU/OejkxcTpJknSSdZO8raYpKBKBKDFcnmO9F3sK9gSPKcFU2aG7TuD32t9/ce9crFO2PSPhRyd8+s/KZw+wbfgim5rLxonNJhly0eUD5NTfsOvRpUN7zhneedfj+E1McZo5crfP8om7tqlFxZVY5jxra4QekbxxCnraLRvWd0FqzWdrRswyvXJKBKBKBKAP/A4lBbsnciqtaH3M06WsM1VH9I8gdOno1qln1la8qc5/ZewaO1ud+Ufv/DoltbspNDKbQ1jRDWgaAFl2tNp3lqVrFY2hlXj0QEBAQEBAQEBBqYpiNK2puq1XQ1uza52xrRtJXePHa9uGrjJkrSvFZyHGcVqXdV1Wpt0NbsYwamj/O0rbxYox14YYeXLOS3FLRlSIyUCUCUGO4PNd6LvYvYGzynFV9l7d8Xfjq/39x71ymp2V9I+FTJ329Z+XlKq5jg5ji1zSHNcDBBGohezETG0uYmYneHSMBxm2xRnI3VNhrtHguHh730zrad4GnqWVmw3wTxUnl/erVw5qZ68N45/3owYh8ntJ2mhWcz7Lxnt6AdBHXK6pr7R3Ru5voKz2zt+6Cuchb5ngilU9CpB/rAVmutxT13hWtossdNpaZySxH6q78yl8a7/AMrD+L5/04/xc34fj/bNQyLxB2ui1nF9Vn/EkrmdZhjx/Z1GjzT4bfqmLH5PHmDXuGgbW0mkn+d0R2FQX18fdj3T00E/en2/v/S14Tk7a2umlSGf9I/nP6idXVCp5M+TJ3SuY9Pjx9sJVQphAQEBAQEBAQEBBp4ridG1pmpWdDRoA8p7tjWjaV3jx2yW4auMmSuOvFZyfKHHat7Uzn81jZFOmDoYP3cdpW1hwVxV2jqxc2e2W289EVKmQkoEoEoEoPisea7od7EHueVFst7st8e/V/v7j3rl3j7K+kfCvl77es/LFK6cPadQtILSQ4EFpBggjUQRqKTG/KSJ25w6Hkvlw18Urshr9Ta2pj/T808dXQszUaOY+1j6eTU0+sifs5Ovmu4Kz18QEBAQEBAQEBAQEBAQEFeyjysoWctBFSvsptOhp+27yejWrODS3yc+kf3orZ9VTHy6z/ermGK4rWun8pWfnO1NA0NYNzRsH/pWvjxVxxtWGRkyWyTvZpyu3BKBKBKBKBKD5qnmnoPsXowZ642T7t7EPH3H+4ufeuTH2V9I+EeXvt6z8sErtwSgSgnsn8rLmzhs8pRH+k8+CPsO8no0jgq2bS0yc+k+axh1V8XLrHl/p0bBMqLS7gMfm1D/AKVSGvn7Ox3VKy8umyY+scvNqYtTjydJ5+SaUCcQEBAQEBAQEBAQReMZQWtoO+1Rn7KbedUP4Rq6TAUuLBfJ2wiyZ6Y+6VAx3Lq4ry2hNGmdEg99cOLvJ6tPFaWHRUpztzn9mbm1t78q8o/dVJV1TJQJQJQJQJQJQJQfNQ6D0H2INLP4psk3SmJf9Rcf7i5965cYuyvpHw8y99vWflglduCUCUCUHko8T2FZX3ttAFXlGDyK3OEcHTnDthV8mkxX8NvRZx6rLTx39Vsw/wCUag6BXovpnzmEPb+xHYVSv/x9o7Z3/Zcpr6z3Rt+6w2eUtjWjMuqUnU1zsxx/C+Cq1tPlr1rKzXUYrdLQlWuBEggjeDIUKZ6gICD5qPa0S4gDeTASI36E8kTeZUWFHwrqkSNYYc89jJU1dNlt0rPwhtqcVeto+VfxD5R6DdFCg+od7yGN6RrJ7ArVP+PtPdO37q19fWO2N/2VbFMsr64kcrybD5NEZva7wvWrePSYqeG/qp5NXlv47en93QE+vSeJVlWeSj0lAlAlAlAlAlHhKPSUHjzoPQUEevXSZxbRc3I3XFz71yjxf+OvpHw9y/8Akt6z8tWVIjJQJQJQJQJQJQEH1SquZpY5zTvaSD6l5Mb9XsTMdG2zGbtuq7uR0XFSOzOXE4sc/dj2h1GXJH3p95Zf/wBBe/W7j85/+V59DH+GPZ19fJ+Kfdifi927wrq4PTXqH/kvYxUj7se0OfqX/FPvLTqPLjLiXHe4ye0qSI26OJ59XkoEoEoEoEoEoEoEoEoEoEoEoEoPl50HoKD4+b6vmFcfUqn+nbyT2W1oaN/cCND3Nrt4io0Fx/mDx1KLSW4sMezrV14csoSVYViUCUCUCUCUCUCUCUCUCUCUCUCUCUCUCUCUCUCUCUCUCUCUCUCUH1SoOrObSb4VVzKTel5Df3XlrRWJtPg6rWbTFY8XcPmC28xfP/Ws+g+nVV/lUwcvpsumCXUeZVjWaDjoP4XepxOxW9Bl2tNJ8flT12Lirxx4fDmUrXZJK8CUCUCUCUCUCUCUCV6EoEoEoEoEoErwJQJQJQJXoSgSgSgSgSgSgunyYYKa1c3Lx3uhLaf2q7hBI4NaT1uG5Z+vzcNeCOs/C/ocO9uOfD5dVWQ1nzUptcC1wBa4FrgRILToII2hexO3OCY3cYyyyXfh9TOYC61ee9v18mT/AKbz7DtHGVuaXUxljaerE1OmnFO8dFdlWlQlAlAlAlAlAlAlAlAlAlAlAlAlAlAlAlAlB5KBKBKBKBKAglsmsArYhVzKctptI5arHNpt3De47B+ygz564q7z1WMGC2W20dHbMMsKVtSZSpNzabBDR6ySdpJkk7ysG95vabW6tylIpXhhtLl0IMdzQZVa5lRrXMcM1zXCQ4biCvYmazvDyYiY2lzbKL5N3tJfYuDm6+QqOhw4MqHX0O7VqYdfHTJ7s3NoPHH7f3/v3Ua/sq1uc2vSqUjq57CAeh2p3UtCl637Z3Z98dqd0bNcOG9duTOXgZyBnIGdxXoZw3hB5njeO1AzxvHagZ43jtQM8bx2o8OUG8dqDzlBvHagcqN47U2DlW7x2psbnKt3jtTY3OVb5w7U2NzlW+cO1Ng5VvnDtTYOVb5w7U2HnLN84dqDfscKurggUbes+draZzet55o7VHfLSndMJa4b26RK54F8mtV5Dr2oGN18lSMvPBz9TeqekKhm/wCQiOWOP1XcWgnreXR7CxpW7BTo02spt1NaNHEneeJ0lZl72vO9p5tKtYrG1YbC5dCAgICDVxPxT+hdU7nNujhGUHjnLfw9rFz9yNUqF9tXkvYbNNcy7hsU9i4lJDapriXcNqkuJdw2Grl0zMXMvWdi8dM7Fy9hs01xLpmavHrK1ePWZi5l7DOxePWdi5l1DK1cjK1HrbtfCC4t0dR1SSjdiAgICD//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4" descr="data:image/jpeg;base64,/9j/4AAQSkZJRgABAQAAAQABAAD/2wCEAAkGBw8PEhQTEA8RFBASFRAQEBISEBUXFBAPFRQWFhQVFRQYHCghGBolGxYUITEhJykrLi4uGCszODYuNygtOisBCgoKDg0OGxAQGywkICQsLTQ0NDQsLC0vLCwsLCwsLDQsLC8sLCwvLywvLCwsLCwsLC8sLCwsLCwsLC8sLCwsLP/AABEIAOEA4QMBEQACEQEDEQH/xAAbAAEAAgMBAQAAAAAAAAAAAAAABQYDBAcBAv/EAEkQAAEDAgEHBQsKBQMFAQAAAAEAAhEDBAUGEiExQVFhEyJxgZEUIzIzQlJyobGz0gcVU1Ric4KTlMFjkqKy0UN0wjRE4fDxFv/EABoBAQADAQEBAAAAAAAAAAAAAAADBAUCAQb/xAAyEQEAAgECBAUBCAICAwAAAAAAAQIDBBESITEyQVFxkbETIkJSYYGh4fAU0QXBM0Ni/9oADAMBAAIRAxEAPwDuKAgqmK5a02uNO0pm4qDQ54dm0GHjU8o8Gz0hXMWjtaN78o/f2U8usrXlXnP7IC4xTEa3jLzkgfItqbWgfjfLlbrgxV+7v6qdtVlt47ejVNCodd5ek8bup+xUnDX8Me0IvqX/ABT7y87mf9avP1dX4k2r+GPaDjv+KfeTuV31m7/V1fiTav4Y9oOO/nPvJ3KfrF3+rq/Em1fwx7QcdvOfeXnch+sXX6qr8S92jyj2g47ec+8ncf8AHuf1VX4k5eUe0HHbzn3l53EPprn9VV+JOXlHtDzit5z7ydwj6W4/U1fiTl5R7QcVvOfeTuBv0lf9TV+JOXlHtBxW8595efN7PPr/AKmr8ScvKPaDit5z7yfN1Pzq36ir8Sb/AJR7Qbz5z7y8+bae+r+oq/Evd/yj2h5vPnPvJ82Uv4n59X4k39PaDefOfeT5ro/xPz6vxJv/AHaHu8+c+7z5qo7n/nVfiTef7BvPmfNNDzHfm1PiTil5vLz5ot/MP5lT4k4pD5ntvo/63/EnHI8+Zbb6IfzO/wAr3jsAwe2GqnB3te8HtDk45G1QNzR00L24Zua9/K0/5Kk+pR2pS3dWPj4SVzZK9LT8/Kcw7LWpSIbf0gG6u6aIJYPvKZ5zOkSOhVcmi3545/SVzFrfDJH6rnRrNqNDmOa5jgHNc0gtcDqII1hUJiYnaV6JiY3h9rx6IPCYQc6ygx1+IOdTpOLbFpLXOaYddkaCAdlL+5auDTxjjit3fH8srUanj+zXp8/w1KbGtAa0ANGgACAAp1V9ygSgSgSgSgSgSgSgSgSgSgSgSgSg8lAlAlAlAlAlAlAlAKBhOJvw1+cyXWbjNaiNPJTrq0hs4t2qPNhjNH/1/eqfBnnFO3g6XQrNqNa9jg5jgHNcDIc0iQQd0LImJidpa8TExvDIvHqn/KBiZhlnTcQ6uC+uRrZagwR0vPN6AVe0eLefqT4dPX+FLWZdo4I8fj+VdY0NAAAAAAAGoAagrzNeygSgSgSgSgSgSgSgSgSgSgSgSgSgSgSgSgSgSgSgSgSgSgSgIJnIC/NJ77Nx5kGvazsYT3yn1OII4OO5U9bj3iMkek/9L+iy9cc/ovCz2g5ZeXPL3VzWOrlTQp8KdHmaOBdnHrW1irwY6x+W/uxc9+LJM/p7ErtCSgSgSgSgSgSgSgSgSgSgSgSgSgSgSgSgSg8lAlAlAlAlAlAlAlBjNxyNa3rjRyVannH+FUPJ1PU71Lm9eKlq/l/KTFbhvWfzdYWI3HHcIfNJrjrcajz0ue4n2rftG07Pn99+bclchKBKBKBKBKBKBKBKBKBKBKBKBKBKBKBKBKBKBKBKBKBKBKBKBKDRxvxFX0Z6wQV3Tuh5PR1Xuxyw+GG9xOU4Me8s6Hf3FblurCbsrkJQJQJQJQJQJQJQJQJQJQJQJQJQJQZLei+o4MY0uc7QAFza0VjeXtazadoWcZKHMa3OHKOINSppzabB5LG+USY08Nm2l/l89/D5Xv8AD5RHj5+XolbXBLegObS5R+90Ek9fNaoLZ736ztCxTT46dI3lpXGTlS4ealeqGzADKYkNaNQDjHsUtdTFK8NI90VtLbJbivPshcosIp2pZmVC4umWuiQBt0bFY0+acm+8K2ow1xbbShpVlWJQJQJQJQJQaWMnvFX0Cuqd0PJ6Ok5yxm45rhHiW/j/AL3LZt1YjclcvCUCUHkoEoPZQJQJQJQeSgSgSgSgSg+mNLiA0EuJAAGsk6gEmducvYiZnaHQsn8HbbMkwarhz3bvst4e3sWTnzTkn8mvp8EY4/NLKBYa93VqNHe6We7i8NHbr9S6rFZ6zs5tNo7Y3V7ErvFYMUQxu+kA93tJ9QVvHTT+M7+vJTyX1PhG3pzVKu95cTULi/ys+c6eM6VfrEbcujPtM78+rHK9ckoEoEoEoEoNPGPEVfQcuqd0PJ6OjSsZuOc4X4pvS/8AvctmerFnq2pXLwlAlBvYJVDbikTqz2g9Zj91HmjfHMfklwTtkrP5rzf5PW1bSaeY7zqfNPWNR6ws2moyU8Wpk02O/hsreIZI12aaThUG7wX9h0HtVumsrPdyUsmivHbzV+tSfTOa9rmuGxwIPYVaiYmN4VJrNZ2l8SvXhKBKBKBKBKBKC35F4V/3DxvbSB7HP/YdaoavL9yP1aOjw/8Asn9FtVFfEBAQat/h1GuIqsDtx1OHQ4aQu6ZLUn7MuL463ja0KXjuTdS3l9Ml9IaT5zB9oDWOIWjh1MX5Tylm59LNOdecIGVZVCUCUCUCUGpix7zU9By6p3Q8no6FnLI2bm7nuG+LHpVPeOWvLFnrLZlePCUCUCUHTcBxIXNFr5545tQbnjX1HX1rGzY/p32beDL9Sm/ikVElYbq1p1Rm1GNc3c4THRuXVbWrO9Zc2pW0bWjdWsSyNaZNu/NPmPkt6nax1yrePWTHK8KeTRRPOkqtf4dWtzFWmW7na2nocNCu0yUv2yo3xXp3Q1ZUiMlAlAlBt4TZG4qspjyjzj5rBpcez1qPLeKVmyTFjnJeKuo0qbWNDWiGtAa0DYBoAWNMzM7y24iIjaH0vHogICAgIKRlXgApTWojvZ8YweQT5Q+zw2dGrR02o4vsW6s3Vafh+3XorEq6okoEoEoNTFT3mp6DvYuq90PJ6L7n8VkNpQrHwPxVfeOWsx7dZbErx4SgSgSg38HxWpa1M9mkHQ9h1Pb+x3FR5cUZK7Slw5Zx23h0bDMSpXLM6k6fOafCYdzgsjJjtjnazXx5a5I3q3FwkEHzUYHAhwBadBBEgjiCkTMc4JiJ5SreK5IUqkuoHk3eadLD+7ersVzHrLRytzU8ujrbnXl8KhiOG1rcxVYRsDtbXdDv21q/jy1vH2ZZ+TFfHP2oacrtGSgvOQuH5tN1Zw51Tms4U2nT2u/tCzdZk3twR4NPRY9q8c+K0KmuiAgICAgIPl7A4EEAgggg6iDrBSJ2Jjfk5lj+Gm1rFnkHnUzvYdnSNI/+rZwZfqU38WLnxfTvt4I2VKhJQJQauJnvNT0HexdV6w8novGcsrZs7qRZnmn06vvHLU8mRbun1Z5R4SgSgSgnMmMGp3heH1HNzM0gNiXAzOkzqgbNqrajNbFEbR1WdNgrlmd56LdY5M21Fwczlc8ancq4HrzYBHBUb6m942nb2X6aXHSd4339Uyq6wICAg+K1Jr2lr2hzToLSJBHQvYmYneHkxExtKkZRZLGlNS3BdT1up63MG8ec31jjs0cGq4vs36s3UaSa/ap0Vu0oOqvbTb4T3Bo4SdfQNat2tFYmZ8FOlZtaKx4utW1FtNjWNENYA1vQBAWHa02neW9WsViIhkXj0QEBAQEBAQV3Lex5ShygHOonO/AYDh7D1K1o78N9vNU1lOLHxeTn0rVZRKBKDWxI96qeg72LqvWHk9FzzllthTbXUfTre8ctLwj9GTbun1ZpRySgSgSgkMAxPuWs2ppzPAqAbWHX2QD1KLPi+pTZNgy/TvFnU6VRrwHNILXAFpGog6iFizExO0tqJiY3h9I9EBAQEBBE0cAosue6GCDDpYBzeUOjPG7RnCOKnnPacfBKCNPWMnHCWUCcQEBAQEBAQEGK6oCox7Dqe1zD0OEL2tuGYmHlq8UTE+LmlXJu9boNu48WlrgewrYjU4p8WNOmyx90pZN3rtVu4ek5o9pSdTijxI02Wfut8ZJvpsNS5rMp02iXBnOceAmBJ1DWov8ALi08NI3lL/iTWOK87QqeJkclUjQM18AmSBB27Vdr1hTt0lb85ZjYVGh5X3lb3jlox0j0hk37p9ZZJXrklAlAlAlBNYBlJVtOaRn0ZksJ0tnWWHZ0auhV82nrk59JWMGpti5dYXvDcetbiMyqA4+Q/mvnoOvqlZmTBenWGnjz48nSUmokwgICAgICAgICAgICAgICDxxA0kwN5QQ+I5TWlAHvge7zKfOM8TqHWVPTTZL+G3qgyanHTx39FFx3Hqt4edzabTLKYOgHe4+UVpYcFcUcurMzZ7ZZ59EFiB71U9B3sVivWFeei2Z6zdmwqtPW/wC8re8ctCOkekMm/dPrLJK9eEoEoEoEoN7BcMfd1RTYQNBc5zvJYIkxtOkaFHlyRjrxSkxYpyW4YX6xySs6Q51PlXbXVDIP4dXqWZfV5LdJ2alNJir1jf1TdGk1gDWNDWjUGgADqCrzMzO8rERERtD7Xj0QEBAQEBAQEBAQEBAQEGliGE29x46k1x36nfzDSpKZb07ZR3xUv3Qh62RFo7wTVZwa8Ef1AqeNbkjrtKvOixz03hG4nkxY2rc+tcVgPJaCzOedzRm6VNj1OXJO1ax+6LJpcWON7Wn9lHxMtLKmaCG5r80OIJAg6yAJPUtCu/Ldn2257LHn8Vn7NTdXG66n3tf3jlfr2x6R8My/dPrPy+pXrwlAlAlAlBnsrt9F7alMw9hkbuIPAiQub0i9eGXVLzS0Wh1LAccpXjJaYqAc+mTzmneN7eKxs2C2KefRs4c9cscuqUUKYQEBAQEBAQEBAQEBAQEBBTK2XzBOZbl2kwTUABGw+CVfjQT42/ZQnXx4VRl7lxdP0U206Q3gZzh1nR6lNTRY4680N9bknpyV25uX1XF1R7nuOtzjJ6OjgrVaxWNohUtabTvMtS9Pe3+i72Fdx1cysGcqGzUQU86p97X945Xa9sekfDNv3T6z8vZXrwlAlAlAlAlB9UqrmEOa4tcNIc0kEHgRqXkxExtJEzE7wsFnlreUxDiyoBte3THS0j1qtbR47dOS1XW5K9ea8YHd3dZofXpU6TTpa2XF5G8g+D6z0LOy1x1nas7tHDfJaN7RslVCmEBAQEBAQEBAQEBAQQ+Vl/3Pa1HAw545JnpP0SOgZx6lPpsfHkiEGpycGOZcolbTEJQJQYbs97f6LvYV7HUTWeqWzS3RL/Dq/fV/eOVuvbHpHwz790+s/JK6ckoEoEoEoEoPJQSWTbGOuqAqRmmo2Z1F3kjrdmhQ55mMdpjyTYIictYnzdgWG3BAQEBAQEBAQEBAQEBBzXL7FeWrCk08yjIPGqfC7NA6ZWto8XDTinx+GTrcvFfhjpHyq8q4pkoEoMV0eY/0XewpHUS2cqjRR1XxlX764965WadsekfChfvn1n5fMrpySgSgSgSgSgSgB0atewjYUF1wbL0saG3VNz40cpTjOPpNMCeIPUs/Lod53pLQxa7aNrwtmDY3SvJNFtTNboLnMhud5oM6T0f4VLLhtj7l3Fmrk7UmokogICAgICAgICAghMrMbFnRJBHLPltIcdryNw9sDarGmw/Vv+UdVfU5vpU/OejkxcTpJknSSdZO8raYpKBKBKDFcnmO9F3sK9gSPKcFU2aG7TuD32t9/ce9crFO2PSPhRyd8+s/KZw+wbfgim5rLxonNJhly0eUD5NTfsOvRpUN7zhneedfj+E1McZo5crfP8om7tqlFxZVY5jxra4QekbxxCnraLRvWd0FqzWdrRswyvXJKBKBKBKAP/A4lBbsnciqtaH3M06WsM1VH9I8gdOno1qln1la8qc5/ZewaO1ud+Ufv/DoltbspNDKbQ1jRDWgaAFl2tNp3lqVrFY2hlXj0QEBAQEBAQEBBqYpiNK2puq1XQ1uza52xrRtJXePHa9uGrjJkrSvFZyHGcVqXdV1Wpt0NbsYwamj/O0rbxYox14YYeXLOS3FLRlSIyUCUCUGO4PNd6LvYvYGzynFV9l7d8Xfjq/39x71ymp2V9I+FTJ329Z+XlKq5jg5ji1zSHNcDBBGohezETG0uYmYneHSMBxm2xRnI3VNhrtHguHh730zrad4GnqWVmw3wTxUnl/erVw5qZ68N45/3owYh8ntJ2mhWcz7Lxnt6AdBHXK6pr7R3Ru5voKz2zt+6Cuchb5ngilU9CpB/rAVmutxT13hWtossdNpaZySxH6q78yl8a7/AMrD+L5/04/xc34fj/bNQyLxB2ui1nF9Vn/EkrmdZhjx/Z1GjzT4bfqmLH5PHmDXuGgbW0mkn+d0R2FQX18fdj3T00E/en2/v/S14Tk7a2umlSGf9I/nP6idXVCp5M+TJ3SuY9Pjx9sJVQphAQEBAQEBAQEBBp4ridG1pmpWdDRoA8p7tjWjaV3jx2yW4auMmSuOvFZyfKHHat7Uzn81jZFOmDoYP3cdpW1hwVxV2jqxc2e2W289EVKmQkoEoEoEoPisea7od7EHueVFst7st8e/V/v7j3rl3j7K+kfCvl77es/LFK6cPadQtILSQ4EFpBggjUQRqKTG/KSJ25w6Hkvlw18Urshr9Ta2pj/T808dXQszUaOY+1j6eTU0+sifs5Ovmu4Kz18QEBAQEBAQEBAQEBAQEFeyjysoWctBFSvsptOhp+27yejWrODS3yc+kf3orZ9VTHy6z/ermGK4rWun8pWfnO1NA0NYNzRsH/pWvjxVxxtWGRkyWyTvZpyu3BKBKBKBKBKD5qnmnoPsXowZ642T7t7EPH3H+4ufeuTH2V9I+EeXvt6z8sErtwSgSgnsn8rLmzhs8pRH+k8+CPsO8no0jgq2bS0yc+k+axh1V8XLrHl/p0bBMqLS7gMfm1D/AKVSGvn7Ox3VKy8umyY+scvNqYtTjydJ5+SaUCcQEBAQEBAQEBAQReMZQWtoO+1Rn7KbedUP4Rq6TAUuLBfJ2wiyZ6Y+6VAx3Lq4ry2hNGmdEg99cOLvJ6tPFaWHRUpztzn9mbm1t78q8o/dVJV1TJQJQJQJQJQJQJQfNQ6D0H2INLP4psk3SmJf9Rcf7i5965cYuyvpHw8y99vWflglduCUCUCUHko8T2FZX3ttAFXlGDyK3OEcHTnDthV8mkxX8NvRZx6rLTx39Vsw/wCUag6BXovpnzmEPb+xHYVSv/x9o7Z3/Zcpr6z3Rt+6w2eUtjWjMuqUnU1zsxx/C+Cq1tPlr1rKzXUYrdLQlWuBEggjeDIUKZ6gICD5qPa0S4gDeTASI36E8kTeZUWFHwrqkSNYYc89jJU1dNlt0rPwhtqcVeto+VfxD5R6DdFCg+od7yGN6RrJ7ArVP+PtPdO37q19fWO2N/2VbFMsr64kcrybD5NEZva7wvWrePSYqeG/qp5NXlv47en93QE+vSeJVlWeSj0lAlAlAlAlAlHhKPSUHjzoPQUEevXSZxbRc3I3XFz71yjxf+OvpHw9y/8Akt6z8tWVIjJQJQJQJQJQJQEH1SquZpY5zTvaSD6l5Mb9XsTMdG2zGbtuq7uR0XFSOzOXE4sc/dj2h1GXJH3p95Zf/wBBe/W7j85/+V59DH+GPZ19fJ+Kfdifi927wrq4PTXqH/kvYxUj7se0OfqX/FPvLTqPLjLiXHe4ye0qSI26OJ59XkoEoEoEoEoEoEoEoEoEoEoEoEoPl50HoKD4+b6vmFcfUqn+nbyT2W1oaN/cCND3Nrt4io0Fx/mDx1KLSW4sMezrV14csoSVYViUCUCUCUCUCUCUCUCUCUCUCUCUCUCUCUCUCUCUCUCUCUCUCUCUH1SoOrObSb4VVzKTel5Df3XlrRWJtPg6rWbTFY8XcPmC28xfP/Ws+g+nVV/lUwcvpsumCXUeZVjWaDjoP4XepxOxW9Bl2tNJ8flT12Lirxx4fDmUrXZJK8CUCUCUCUCUCUCUCV6EoEoEoEoEoErwJQJQJQJXoSgSgSgSgSgSgunyYYKa1c3Lx3uhLaf2q7hBI4NaT1uG5Z+vzcNeCOs/C/ocO9uOfD5dVWQ1nzUptcC1wBa4FrgRILToII2hexO3OCY3cYyyyXfh9TOYC61ee9v18mT/AKbz7DtHGVuaXUxljaerE1OmnFO8dFdlWlQlAlAlAlAlAlAlAlAlAlAlAlAlAlAlAlAlB5KBKBKBKBKAglsmsArYhVzKctptI5arHNpt3De47B+ygz564q7z1WMGC2W20dHbMMsKVtSZSpNzabBDR6ySdpJkk7ysG95vabW6tylIpXhhtLl0IMdzQZVa5lRrXMcM1zXCQ4biCvYmazvDyYiY2lzbKL5N3tJfYuDm6+QqOhw4MqHX0O7VqYdfHTJ7s3NoPHH7f3/v3Ua/sq1uc2vSqUjq57CAeh2p3UtCl637Z3Z98dqd0bNcOG9duTOXgZyBnIGdxXoZw3hB5njeO1AzxvHagZ43jtQM8bx2o8OUG8dqDzlBvHagcqN47U2DlW7x2psbnKt3jtTY3OVb5w7U2NzlW+cO1Ng5VvnDtTYOVb5w7U2HnLN84dqDfscKurggUbes+draZzet55o7VHfLSndMJa4b26RK54F8mtV5Dr2oGN18lSMvPBz9TeqekKhm/wCQiOWOP1XcWgnreXR7CxpW7BTo02spt1NaNHEneeJ0lZl72vO9p5tKtYrG1YbC5dCAgICDVxPxT+hdU7nNujhGUHjnLfw9rFz9yNUqF9tXkvYbNNcy7hsU9i4lJDapriXcNqkuJdw2Grl0zMXMvWdi8dM7Fy9hs01xLpmavHrK1ePWZi5l7DOxePWdi5l1DK1cjK1HrbtfCC4t0dR1SSjdiAgICD//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6" descr="data:image/jpeg;base64,/9j/4AAQSkZJRgABAQAAAQABAAD/2wCEAAkGBxIRDxAREREQFhEQEBUXERAXERIRFRASGB0WFhcYExQZHCggGBomHRQTITIiJSksLjouFx8/ODMsOjQtLisBCgoKDg0OGxAQGy0kHyUsNCw0NCw3Ny0tLCwvMjcsLywsLCw3LywsLC0sLCwsLCwsLCw0LCwsLCwsLSwsLCwsLP/AABEIAOAA4QMBEQACEQEDEQH/xAAbAAEAAgMBAQAAAAAAAAAAAAAABQYDBAcCAf/EAEcQAAIBAQIFDwkHAwUBAQAAAAABAgMEEQUGITGREhMVMjRBUVJhcXKBk7HRBxYiU1SSobLBFEJzdIKD8CMzYiQ1Q6LC4Rf/xAAbAQEAAgMBAQAAAAAAAAAAAAAABAUCAwYBB//EADgRAAECAgUICgMBAQADAQAAAAABAgMEERITMVEFITIzQVJxkRQVNGGBobHB0fAiU+FyQiMk8Qb/2gAMAwEAAhEDEQA/AO02+206FKdWrJRpwV8pPuS328ySMmMV61W3mL3tY2s645bjBj/aKzcbO3RpbzV2uyX+Uvu80cvKy2gyTG53Z18iojTz3LQzMnn9+0lc1i01/S1Npq3/AH7qtW/9WUlUsbmzIRPzdivmfdh7T7NaOyn4C0ZigqOwGw9p9mtHZT8BaMxQVHYDYe0+zWjsp+AtGYoKjsBsPafZrR2U/AWjMUFR2A2HtPs1o7KfgLRmKCo7AbD2n2a0dlPwFozFBUdgNh7T7NaOyn4C0ZigqOwGw9p9mtHZT8BaMxQVHYDYe0+zWjsp+AtGYoKjsBsPafZrR2U/AWjMUFR2A2HtPs1o7KfgLRmKCo7AbD2n2a0dlPwFozFBUdgNh7T7NaOyn4C0ZigqOwGw9p9mtHZT8BaMxQVHYDYe0+zWjsp+AtGYoKjsBsPafZrR2U/AWjMUFR2A2HtPs1o7KfgLRmKCo7AbD2n2a0dlPwFozFBUdgNh7T7NaOyn4C0ZigqOwGw9p9mtHZT8BaMxQVHYDYe0+zWjsp+AtGYoKjsBsPafZrR2U/AWjMUFR2A+xWml6WtWmF33lCpC79SWQVmOzUoooe3FCZwFjzarO0pzdalvxm75Jf41M9/PeuYjxZOG+7Mv3YSIU5EZetKd/wAnVMC4WpWuiqtGV8XkaeSUJb8Zref8WQqYsJ0N1VxcQorYjazTfNZsOS+UnDbrWl2eL/pWd3Nb0q13pN81+p59UXElBqsrLevoU09GV76iXJ6/fc2cU8WoKEa9eKlOSTp02r1CO85Lfk8+XNznsaMtNVprhQkopUtxFJAAAAAAAAAAAAAAAAAAAAAAAAAAAAAAAAAAAK9jJi1CvGVSlFRrrLkyKrySXDy6TfCjK1aFuNUSEjs6XlYxKw3KyWuF7apVWoVovJcm7lJ8Di3fzao3zMFIjO9LjXKxlhxEwXMv3uO1lEXxwKz/ANe1x1X/AD2lavl1c/S72dEv4szbEOb0n8V9TrRWE8jbVhF33QuuX3s9/MSGQs1KkSJMLTQ019kKnG+C8DOyaa7d+I+31ON8I+Asm4C3fifPt1TjfCPgLNuB5bPxPn22pxnoXge2bcBbPxH2ypxn8BZtwFq/E+fa6nHkKjcDy1fiPtU+PLSKjcBavxPn2mfHlpYqNwPLR+Knz7RPjz95ntRuAtHYqNfnx5+8xVbgK7sVPmvy40veYqpgK7sVGvS40veYqpgeV3YjXZcaWliqmArOxGuy40tLFVMBWdiNdlxpaWKqYCs7Ea7LjS0sVUwFZ2I16XGl7zFVMBXdiNelxpe8xVTA9ruxU+/aJ8efvMVW4Cu7FT6rVPjy0s8qNwPbR+J6Vsqcd/AWbcBavxPSt9TjfCPgeWTcDK3fiZqOE5X+kk1wrIzF0FNhm2YX/ok4yTSazPMyOqUExFpSlDl2NdBQttoiszkpdc4xk/jJljBWliKQYqfkqEv571+F6SP0NpK6a4gcB7rs35in8yJMTQXgRGaScTqGEK2pg7s8si+pAhtpcSoz6reJCksrwAAAAACRseBK1RX6nUxe/LJfzLOR3zMNmamngS4UnFiZ6KE7yRhis9+roh/9NCzuDSUmTF2u8v6eKuK8vu1YvkcXH4ps9SdTahi7JrtjiLtuDatLbxd3GWWOne6yTDjMfcpDiy8SFpJmNQ2mgAAAAAAAAAAAAAAAAAAAAAk8E1b04cGVc2//ADlI8ZuekmSzs1UoWOe7637fyQJMDVoa42mpCm41m9gPddm/MU/mRhE0F4GTNJOJ0HCdXVTu3o5Ovf8A5yEaE2hp7HdS6jA1DaaAAAAAWjAGB1FKrUV83ljF/cW82uErpmYVVqtuLiTlEaiPff6f0niEWQAAB8avyPM94C8rGH8DKCdWkvR+/Di8q5OT+Kxlpit+LrynnJRGJXZdtTAgSaVoAAAAAAAAAAAAAAAAAAAM1kq6icXvZnzMwe2ltBshuquRSn457vrft/JA2QNWhsjaakKbjWbeCJ3Wmg+CtTeiSMXpS1UCLQtJeW78vCaTAHp4AAAbmB7NrlenF5r75cyy+C6zTHfUhqpIlYdpFRFuL0U50RAYx4cdFqnTu1xq9yz6hb1y4SdKSqRPydcVOUZ9YP8A44el6f0qda2VJu+VSbfLJ/BbxaNhsbciFA+PFetLnKviZLLhOtTd8Ks+ZtyXuvIYvgQ33oZw5uNDWlrl9U5KXHAOGFaItNJVIbZLM1wx8CpmZeyXNcp0cjOpMNoXM5PtKErOKaaavTVzXCiMi0Z0JyoipQpQLbQ1urOHFk0ube+FxdQ3Vmo45qKyo9W4GEzNYAAAAAAAAAAAAAAAAAAAKdjJNu1VG+CC0QivobGJQhsppvIwzBs4M/v0fxYd6PFuPFL2aTAAAAAExiqv9Q/wpd8SJOavxJ+Ttd4fBbisLs59jE77XW6S+EYovZXUtORygtMy/j7IRxIIYAJnFKV1qjywknzZ/oiJO6rxLHJS/wDspwUvJSnUlKxi3VU/T8sS2ltUn3aUE7r3eHoRxIIgAAAAAAAAAAAAAAAAAAAKZjDuqp+j5Ym1txmlxHGR6bODP79H8WHejxbjxS9mkwAAAABM4qbol+FLviRJzV+JPydrl4fBbSsLs57jBuqt0l3IvZXUtOQn+0v4+xHkgiAAmcUt1R6EiJO6oscldpTgpeSlOpKVjDuqr+n5YltLapPu05+d17vD0I4kEUAAAAAAAAAAAAAAAAAAAFMxh3VU/R8sTa24zS4jjI9NnBn9+j+LDvR4tx4pezSYAAAAAmcVN0S/Cl3xIk5q/En5O1y8PgtpWF2c9xg3VW6S7kXsrqWnIT/aX8fYjyQRAATWKO6l+HL6EOe1XiWWSe0eCl4KY6gh7fgGNWpKo5yTldkSWS5JfQlQ5pWNRtBBjSLYj1eq3mDzXh6yehGfTXYGvq1u8o814esnoQ6a7AdWt3lHmvD1k9CHTXYDq1u8o814esnoQ6a7AdWt3lPjxXj62XuodNXA86tbvKaNsxdqwV8Gppby9GWjf0m5k2x2ZcxHi5PiNztz+pDtXZHnW9wEogg9PAAAAAAAAACmYw7pqfp+WJtbcZpcRxkemewz1NWlJ5o1It9TQopzGL3VWqql5o14zV8Wn9OdGlzVbea2Pa9KWqZDwyAAAJnFTdEvwpd8SJOavxJ+TtcvD4LaVhdnPcYN1Vuku5F7K6lpyE/2l/H2I8kEQAE3ihur9uX/AJIc9qvEs8kdo8F9i7lMdOAAAAAAAAAACDxjwYpRdWC9OKvl/lHxX83iZKxlRai3FdPSyObaNvTzQqpZFMAAAADzUqKKvk0lwt3BEVbjxzkbnVTQr4WgtqnJ6FpNzYLlvIr5xiaOcjrRhGpPfuXAsnxzm5sJqESJMxH7aCDte3fV3IwfpFjKalPu0wmJJPdHbR6SPW3mqNq3cFJaE3F3ptPhWQkKiLeUbXK1aUJGz4XayTV/Ksj0ZmaHQE2EyHOKmZyElQtkJ7WSv4Hkeg0OY5t5NZGY+5TYMTYTOKm6JfhS74kSc1fiT8na5eHwW0rC7Oe4wbqrdJdyL2V1LTkJ/tL+PsR5IIgAAPBcBQLgKBcBQLgKBcBQLgKD7FtO9NprfWRrrPFSm89RVRaULlirhWVVSp1HfOCvjJ55RzZeFp3ZeVFTOwEYqObcp0mS5x0VFhvWlU80/hPtEEtigW6hrdWpDejJpc298Li7hurNRTmYrKj1bgppVbVCO2nHmvvehG1GOW5DQ6Kxt6mnVwxBbWLf/VGxIC7SM6cYmilJpVsKVJZmorkWXSzakFqEd83EW7Mac5Nu9tt8Ld5tRES4jK5VzqeQeAAjrXt31dyND9IuZTUp92mExJJ7o7aPSR6281RtW7gpKEgogAADPRtlSOaTu4HlWhmKw2rehtZHiNuUtuIVvlUtUoySyUZO9Xr70PErMoQ0bCRUx+S9yNMOiR1RcPdC/lMdMc9xg3VW6S7kXsrqWnIT/aX8fYjyQRAAAAAAAAAAAAAATeKG6v2pX818frcQ57VeJZ5I7R4L7F3KY6c5VjrUf26utU9TfDJe7tpC/JznRSKJYNX7ecVlZy9KelObN6IQJMKwAAAAAAAEda9u+ruRofpFzKalPu0wmJJPdHbR6SPW3mqNq3cFJQkFEAAAAC0+Tndk/wAvL5qZX5T1Kcfku8g9oX/K+qHSihOtOe4wbqrdJdyL2V1LTkJ/tL+PsR5IIgAAAAAAAAAAAAB4XDFHBrhGVWaudRJRTzqGe/rd2hFTPRkcqMTZ6nR5JlXQ2rEcmdbuH9LC2QC4OM4YtevWitVWadSTj0b/AEfhcdVBZUhtbgh8/m4trGc/FfLYaZsI4AAAAAAAI617d9XcjQ/SLmU1KfdphMSSe6O2j0ketvNUbVu4KShIKIAAAAFp8nO7J/l5fNTK/KepTj8l3kHtC/5X1Q6UUJ1pz3GDdVbpLuReyupachP9pfx9iPJBEABL4r0IztGpnGMo63J3SSkr8m8yLOOc2HS1aM5YZMhsfHoeiKlC3lv2Koeoo9lDwKm3i7y8zoehy/628kGxVD1FHsoeAt4u8vMdDl/1t5INiqHqKPZQ8Bbxd5eY6HL/AK28kGxVD1FHsoeAt4u8vMdDl/1t5INiqHqKPZQ8Bbxd5eY6HL/rbyQbFUPUUeyh4C3i7y8x0OX/AFt5IeqeDqMWnGjSTWZqnFNddx4saIqUK5eZk2VgtWlrEReCG0azeVXHnDqpUnQg/wCrVV0rv+Om89/K8y6yxkJZXvrrcnmpTZXnkhQ7Juk7yT+nNi9OQAAAAAAAAAI617d9XcjQ/SLmU1KfdphMSSe6O2j0ketvNUbVu4KShIKIAAAAFp8nO7J/l5fNTK/KepTj8l3kHtC/5X1Q6UUJ1pz3GDdVbpLuReyupachP9pfx9iPJBEABNYobq/bl9CHParxLPJPaPBfYvBTHTkJhDGmzUKsqVSU1OF16UG1lSay8zRLhyUWI1HNuUr42U5eC9WPXOnca/ntY+NU7ORn1dHwTmauuZTFeQ89rHxqnZyHV0fBOY65lMV5Dz2sfGqdnIdXR8E5jrmUxXkPPax8ap2ch1dHwTmOuZTFeR8ljvZEs9R8mtv6jq6P3Hi5alU2ryIXCuPspJxs9Nxv/wCSdzkuaCvV/O3zEuDkxEWmItPcnyV8zl5VSiC2jvX4KbVqynJyk3KUne5N3tvlZaNajUoQ5973PcrnLSqng9MQAAAAAAAACOte3fV3I0P0i5lNSn3aYTEknujto9JHrbzVG1buCkoSCiAAAABafJzuyf5eXzUyvynqU4/Jd5B7Qv8AlfVDpRQnWnPcYN1Vuku5F7K6lpyE/wBpfx9iPJBEABNYobq/bl9CHParxLPJPaPBfYvBTHTnJ8dP9wtHPD5IHRyOob4+pxOVu1v8PRCEJZWgAAAAAAAAAAAAAAAAAAAjrXt31dyND9IuZTUp92mExJJ7o7aPSR6281RtW7gpKEgogAAAAWnyc7sn+Xl81Mr8p6lOPyXeQe0L/lfVDpRQnWnPcYN1Vuku5F7K6lpyE/2l/H2I8kEQAE1ihur9uX0Ic9qvEs8k9o8F9i8FMdOcnx0/3C0c8PkgdHI6hvj6nE5W7W/w9EIQllaAAAAAAAAAAAAAAAAAAACOte3fV3I0P0i5lNSn3aYTEknujto9JHrbzVG1buCkoSCiAAAABafJy/8AWS5aEvmgV+U9SnH5LrIXaF/yvqh0ooTrjn2MK/1dbpL5Yl7K6lpyOUO0v4+yEcSCGACUxarai1U780r46Vk+NxGm21oS8ydk2JUmW07c33xL8UZ1hWcO4nwtNaVbXZQlJLVLUqSbSSvWVXZEifLz7oTKlFJUTmSGTERYlahV8TRj5Pob9on7kV9Td1o7dIyZAh7Xqel5P6Xr6vuxPOtH7qGXUELeU+//AJ/R9dV0Q8B1o/dQdQQd5fI+Pyf0vX1PdiOtH7qDqCFvKeJeT6G9aJ9dNP6nqZUdumK//n2bHryNS0+T+ol/Trwk+CUHD4pyNrMqNXSbR5/BHiZAeifg9F4pR8lZwlgutZ5amtTlG/M88Zc0lkZPhR2RUpYtJTzEpFl1oiNo9OZpG0jgAAAAAAAAEda9u+ruRofpFzKalPu0wmJJPdHbR6SPW3mqNq3cFJQkFEAAAACexHr6i3UuCalF9abXxSIc+2tAXuLTI76s01MaUOqnOnaFHxuo6m0uW9UhF9a9H/ytJcyLqYVGBy+VodWYpxRF9vYhSYVoAPsXc01kad6fAzy8IqotKF1wPjDTqRUaklCos9+SM+WLzdRTx5RzFpbnQ6aTylDitRsRaHeS8Pgm07yGWh9AAB8vApPoAAABhtdlhVhKnUipQkssX/Mj5TJj3MWs1aFMIkJkRqselKKcrxnwG7JW1KvdKd7pS37t+L5VetKOilJlIzKdqXnFZRkVlYlCaK3fHgQxKK8AAAAAAAEda9u+ruRofpFzKalPu0wmJJPdHbR6SPW3mqNq3cFJQkFEAAAADNY7Q6VSnUWenOMlytNP6GL2I9qtXabIMRYcRr02LSdpoVVOEZxd8ZxUovhTV6OUc1WqqKfQmOR7Ucly5yGxusWroqol6VJtvoPbaLk+pkyRi1X1V2+pWZWgV4VdL2+m35KUXBzQAAAAPsZNZm1zO48VKQiqlwbfCxQFVVPNx6eUINSuAUihD7cBQfVJrM3pZ5QhkjlS5TfsOGa1JpqcpR34SbkmuvN1GmJLQ4iZ05EqBPRoK0o6lMFzp/PAvdhtUatONSOaSzcDzNPmd6KSJDWG5WqdVAjNjQ0e25SKxzsKq2KrxqS1yL4NTll/11RIkYlSMnfmIeVYCRZZ2KZ+X8OUHRnEAAAAAAAAjrXt31dyND9IuZTUp92mExJJ7o7aPSR6281RtW7gpKEgogAAAAADovk9wtq6Ls8n6dHLD/Km39G7uZoo8pQKr7RLl9TrMiTdeHYuvb6fz4La1fkeZ50VpeKlJQ8P4IdCd8U9ak/RfFfFf0LuWmEitoW/7nOUn5JZd9KaK3d3d8EUSiAAAAAAAAAAAAAAC6Ymt/Z5X5lVldzXR+t5Tz9FonA6XI6rYLTj7IS2EEtZq35tbnfzXMiw9NOJYxqLN1OCnFDqz52AAAAAAACOte3fV3I0P0i5lNSn3aYTEknujto9JHrbzVG1buCkoSCiAAAAAANjB9tnQqwq03dKDvXA+FPkayGESG2I1WuuU3QI74MRIjL0OuYFwrTtVJVIPknDfhLfT8Tmo8B0F9Vx3MrNMmIaPZ/8U3K1KM4uMknGSuaeVM1NcrVpQ3vY17Va5KUUqeFMV5RblQeqj6tv0lzN5+v4lpBnkXNEzd5QTOSHN/KDnTDb/ft5X61KUHqZxlF8DTT+JOa5HJSi0lQ9jmLQ5KF7zwZGIAAAAAAAAB7pUpTkoxTcpO5Jb7PHORqUrcesY57ka1KVU6HgmxazRhTztL0nwyeVlBGiWj1cdjKwLCEjPtJp422xUrFXe/ODhHlc/RycybfUbJOHXjNTx5GnKUZIUs9cUo55jkh0pwoAAAAAAAI617d9XcjQ/SLmU1KfdphMSSe6O2j0ketvNUbVu4KShIKIAAAAAAAG7gnClSzVFUpO5/ei8sZrgkjVGgsitquJMrNRJZ9di/CnTMA4yUbUkk9RVuy0pPL+l/eXx5EUExKPgrSudMTr5PKMKZShMzsPjEmiKWB4q0oyV0oxkuBpNaGeo5W50UxcxrkoclJoVcBWaWejFc18PlaN6TUZP+iK7J8s69ieGb0MXm3ZvVvtKniZdNjY+SGvquV3fNfkebVm9W+0qeI6bGx8kHVcru+a/I82rN6t9pU8R02Nj5IOq5Xd81+R5tWb1b7Sp4jpsbHyQdVyu75r8jzas3q32lTxHTY2Pkg6rld3zX5Hm1ZvVvtKniOmxsfJB1XK7vmvybtiwdSo/wBuEYt53lbf6nlNMSM+JpKSYMtCg6DaPXmbRrN5zLHfDqtFVU6bvpUm8qzTnmbXClmXWX8hLLCbWdevkhx+V55I76jF/FPNftxWSeU4AAAAAAAI617d9XcjQ/SLmU1KfdphMSSe6O2j0ketvNUbVu4KShIKIAAAAAAAAA+p3ZVnWZ8APUWjOhYcF442mjcpNVYLenfqruSay6byFFyfCfnTMvd8FrL5ZmIWZ35J338/mksljx9oSu1ynUg9+66cV1q5/AgPyZETRVF8i3hZdgO00VPNPvgSdLGqxyzV4rnjOPeiOslHT/kmMypKOuenjSnqZvOGye0UffRj0WNuqbOny37E5n3zhsntFH30Oixt1R0+W/YnMecNk9oo++h0WNuqOny37E5jzhsntFH30Oixt1R0+W/YnMecNk9oo++h0WNuqOny37E5jzhsntFH30Oixt1R0+W/YnM1bXjdY6af9XVviwi5N9eb4mxkjHdso4mmLlaVhppU8M/88ynYw431LQnTprW6TyNX3zmuCT3lyLSyzlpBsJazs6+SFBPZXiR0VjPxb5r9wK0TynAAAAAAAAAI617d9XcjQ/SLmU1KfdphMSSe6O2j0ketvNUbVu4KShIKIAAAAAAAAAAAAAAAAAAAAAAAAAAAAAAAAAAAAAEda9u+ruRofpFzKalPu0wmJJM9ak6daUHnp1XF88ZNPuPGOpRFMYzMzm8UJAlHPgAAAAAAAAAAAAAAAAAAAAAAAAAAAAAAAAAAAAAjLXL0pPg+hodncXUulWElJaPMevwPQQOmNLXoTjJ5ScCOjaXaIr+laHe3vRrXeknz3arn1QkoyOZUW9PQT0FWPrpcvr99yuWW0K5RlnWZ8JZMfsU5+ZllprsNo2EAAAAAAAAAAAAAAAAAAAAAAAAAAAAAAAAAAAGC0WhRyLbdxg59FxLl5ZXrS671N/ErAjtdrgmv6VJqdZ71yyxjzyau5tUQZmNZsXFbi/lYNpETBLztZRF8a9vsVOvSnSqxUqc1dKL7095rOmjJj1YtZt5i9jXtquuOW4wYgWijJys6dalvJXKrBcsfvc8cvIi2gzrHZn5l8iojSL2LSzOnn9+0FWq0qtN3TjVg+CUZwehkxr0W5SA+Cn/TeaGPXZcaWlmVZcTCxh7qchrsuNLSxWXEWMPdTkNdlxpaWKy4ixh7qchrsuNLSxWXEWMPdTkNdlxpaWKy4ixh7qchrsuNLSxWXEWMPdTkNdlxpaWKy4ixh7qchrsuNLSxWXEWMPdTkNdlxpaWKy4ixh7qchrsuNLSxWXEWMPdTkNdlxpaWKy4ixh7qchrsuNLSxWXEWMPdTkNdlxpaWKy4ixh7qchrsuNLSxWXEWMPdTkNdlxpaWKy4ixh7qchrsuNLSxWXEWMPdTkNdlxpaWKy4ixh7qchrsuNLSxWXEWMPdTkNdlxpaWKy4ixh7qchrsuNLSxWXEWMPdTkNdlxpaWKy4ixh7qchrsuNLSxWXEWMPdTke6aqTd0VUk+BKUnoR4r6L1MmwW0/i3khYcB4jWq0NOcXRpb85q6bX+NPPfz3LnIkWchsuzr3fJNhScR650oTv+Pk6rgbBNKyUVSoxuisrbyynLflN77/AIrkVMWK6I6s4uIUJsNtVpvGs2H/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AutoShape 8" descr="data:image/jpeg;base64,/9j/4AAQSkZJRgABAQAAAQABAAD/2wCEAAkGBw8PEhQTEA8RFBASFRAQEBISEBUXFBAPFRQWFhQVFRQYHCghGBolGxYUITEhJykrLi4uGCszODYuNygtOisBCgoKDg0OGxAQGywkICQsLTQ0NDQsLC0vLCwsLCwsLDQsLC8sLCwvLywvLCwsLCwsLC8sLCwsLCwsLC8sLCwsLP/AABEIAOEA4QMBEQACEQEDEQH/xAAbAAEAAgMBAQAAAAAAAAAAAAAABQYDBAcBAv/EAEkQAAEDAgEHBQsKBQMFAQAAAAEAAhEDBAUGEiExQVFhEyJxgZEUIzIzQlJyobGz0gcVU1Ric4KTlMFjkqKy0UN0wjRE4fDxFv/EABoBAQADAQEBAAAAAAAAAAAAAAADBAUCAQb/xAAyEQEAAgECBAUBCAICAwAAAAAAAQIDBBESITEyQVFxkbETIkJSYYGh4fAU0QXBM0Ni/9oADAMBAAIRAxEAPwDuKAgqmK5a02uNO0pm4qDQ54dm0GHjU8o8Gz0hXMWjtaN78o/f2U8usrXlXnP7IC4xTEa3jLzkgfItqbWgfjfLlbrgxV+7v6qdtVlt47ejVNCodd5ek8bup+xUnDX8Me0IvqX/ABT7y87mf9avP1dX4k2r+GPaDjv+KfeTuV31m7/V1fiTav4Y9oOO/nPvJ3KfrF3+rq/Em1fwx7QcdvOfeXnch+sXX6qr8S92jyj2g47ec+8ncf8AHuf1VX4k5eUe0HHbzn3l53EPprn9VV+JOXlHtDzit5z7ydwj6W4/U1fiTl5R7QcVvOfeTuBv0lf9TV+JOXlHtBxW8595efN7PPr/AKmr8ScvKPaDit5z7yfN1Pzq36ir8Sb/AJR7Qbz5z7y8+bae+r+oq/Evd/yj2h5vPnPvJ82Uv4n59X4k39PaDefOfeT5ro/xPz6vxJv/AHaHu8+c+7z5qo7n/nVfiTef7BvPmfNNDzHfm1PiTil5vLz5ot/MP5lT4k4pD5ntvo/63/EnHI8+Zbb6IfzO/wAr3jsAwe2GqnB3te8HtDk45G1QNzR00L24Zua9/K0/5Kk+pR2pS3dWPj4SVzZK9LT8/Kcw7LWpSIbf0gG6u6aIJYPvKZ5zOkSOhVcmi3545/SVzFrfDJH6rnRrNqNDmOa5jgHNc0gtcDqII1hUJiYnaV6JiY3h9rx6IPCYQc6ygx1+IOdTpOLbFpLXOaYddkaCAdlL+5auDTxjjit3fH8srUanj+zXp8/w1KbGtAa0ANGgACAAp1V9ygSgSgSgSgSgSgSgSgSgSgSgSgSg8lAlAlAlAlAlAlAlAKBhOJvw1+cyXWbjNaiNPJTrq0hs4t2qPNhjNH/1/eqfBnnFO3g6XQrNqNa9jg5jgHNcDIc0iQQd0LImJidpa8TExvDIvHqn/KBiZhlnTcQ6uC+uRrZagwR0vPN6AVe0eLefqT4dPX+FLWZdo4I8fj+VdY0NAAAAAAAGoAagrzNeygSgSgSgSgSgSgSgSgSgSgSgSgSgSgSgSgSgSgSgSgSgSgSgIJnIC/NJ77Nx5kGvazsYT3yn1OII4OO5U9bj3iMkek/9L+iy9cc/ovCz2g5ZeXPL3VzWOrlTQp8KdHmaOBdnHrW1irwY6x+W/uxc9+LJM/p7ErtCSgSgSgSgSgSgSgSgSgSgSgSgSgSgSgSgSg8lAlAlAlAlAlAlAlBjNxyNa3rjRyVannH+FUPJ1PU71Lm9eKlq/l/KTFbhvWfzdYWI3HHcIfNJrjrcajz0ue4n2rftG07Pn99+bclchKBKBKBKBKBKBKBKBKBKBKBKBKBKBKBKBKBKBKBKBKBKBKBKBKDRxvxFX0Z6wQV3Tuh5PR1Xuxyw+GG9xOU4Me8s6Hf3FblurCbsrkJQJQJQJQJQJQJQJQJQJQJQJQJQJQZLei+o4MY0uc7QAFza0VjeXtazadoWcZKHMa3OHKOINSppzabB5LG+USY08Nm2l/l89/D5Xv8AD5RHj5+XolbXBLegObS5R+90Ek9fNaoLZ736ztCxTT46dI3lpXGTlS4ealeqGzADKYkNaNQDjHsUtdTFK8NI90VtLbJbivPshcosIp2pZmVC4umWuiQBt0bFY0+acm+8K2ow1xbbShpVlWJQJQJQJQJQaWMnvFX0Cuqd0PJ6Ok5yxm45rhHiW/j/AL3LZt1YjclcvCUCUHkoEoPZQJQJQJQeSgSgSgSgSg+mNLiA0EuJAAGsk6gEmducvYiZnaHQsn8HbbMkwarhz3bvst4e3sWTnzTkn8mvp8EY4/NLKBYa93VqNHe6We7i8NHbr9S6rFZ6zs5tNo7Y3V7ErvFYMUQxu+kA93tJ9QVvHTT+M7+vJTyX1PhG3pzVKu95cTULi/ys+c6eM6VfrEbcujPtM78+rHK9ckoEoEoEoEoNPGPEVfQcuqd0PJ6OjSsZuOc4X4pvS/8AvctmerFnq2pXLwlAlBvYJVDbikTqz2g9Zj91HmjfHMfklwTtkrP5rzf5PW1bSaeY7zqfNPWNR6ws2moyU8Wpk02O/hsreIZI12aaThUG7wX9h0HtVumsrPdyUsmivHbzV+tSfTOa9rmuGxwIPYVaiYmN4VJrNZ2l8SvXhKBKBKBKBKBKC35F4V/3DxvbSB7HP/YdaoavL9yP1aOjw/8Asn9FtVFfEBAQat/h1GuIqsDtx1OHQ4aQu6ZLUn7MuL463ja0KXjuTdS3l9Ml9IaT5zB9oDWOIWjh1MX5Tylm59LNOdecIGVZVCUCUCUCUGpix7zU9By6p3Q8no6FnLI2bm7nuG+LHpVPeOWvLFnrLZlePCUCUCUHTcBxIXNFr5545tQbnjX1HX1rGzY/p32beDL9Sm/ikVElYbq1p1Rm1GNc3c4THRuXVbWrO9Zc2pW0bWjdWsSyNaZNu/NPmPkt6nax1yrePWTHK8KeTRRPOkqtf4dWtzFWmW7na2nocNCu0yUv2yo3xXp3Q1ZUiMlAlAlBt4TZG4qspjyjzj5rBpcez1qPLeKVmyTFjnJeKuo0qbWNDWiGtAa0DYBoAWNMzM7y24iIjaH0vHogICAgIKRlXgApTWojvZ8YweQT5Q+zw2dGrR02o4vsW6s3Vafh+3XorEq6okoEoEoNTFT3mp6DvYuq90PJ6L7n8VkNpQrHwPxVfeOWsx7dZbErx4SgSgSg38HxWpa1M9mkHQ9h1Pb+x3FR5cUZK7Slw5Zx23h0bDMSpXLM6k6fOafCYdzgsjJjtjnazXx5a5I3q3FwkEHzUYHAhwBadBBEgjiCkTMc4JiJ5SreK5IUqkuoHk3eadLD+7ersVzHrLRytzU8ujrbnXl8KhiOG1rcxVYRsDtbXdDv21q/jy1vH2ZZ+TFfHP2oacrtGSgvOQuH5tN1Zw51Tms4U2nT2u/tCzdZk3twR4NPRY9q8c+K0KmuiAgICAgIPl7A4EEAgggg6iDrBSJ2Jjfk5lj+Gm1rFnkHnUzvYdnSNI/+rZwZfqU38WLnxfTvt4I2VKhJQJQauJnvNT0HexdV6w8novGcsrZs7qRZnmn06vvHLU8mRbun1Z5R4SgSgSgnMmMGp3heH1HNzM0gNiXAzOkzqgbNqrajNbFEbR1WdNgrlmd56LdY5M21Fwczlc8ancq4HrzYBHBUb6m942nb2X6aXHSd4339Uyq6wICAg+K1Jr2lr2hzToLSJBHQvYmYneHkxExtKkZRZLGlNS3BdT1up63MG8ec31jjs0cGq4vs36s3UaSa/ap0Vu0oOqvbTb4T3Bo4SdfQNat2tFYmZ8FOlZtaKx4utW1FtNjWNENYA1vQBAWHa02neW9WsViIhkXj0QEBAQEBAQV3Lex5ShygHOonO/AYDh7D1K1o78N9vNU1lOLHxeTn0rVZRKBKDWxI96qeg72LqvWHk9FzzllthTbXUfTre8ctLwj9GTbun1ZpRySgSgSgkMAxPuWs2ppzPAqAbWHX2QD1KLPi+pTZNgy/TvFnU6VRrwHNILXAFpGog6iFizExO0tqJiY3h9I9EBAQEBBE0cAosue6GCDDpYBzeUOjPG7RnCOKnnPacfBKCNPWMnHCWUCcQEBAQEBAQEGK6oCox7Dqe1zD0OEL2tuGYmHlq8UTE+LmlXJu9boNu48WlrgewrYjU4p8WNOmyx90pZN3rtVu4ek5o9pSdTijxI02Wfut8ZJvpsNS5rMp02iXBnOceAmBJ1DWov8ALi08NI3lL/iTWOK87QqeJkclUjQM18AmSBB27Vdr1hTt0lb85ZjYVGh5X3lb3jlox0j0hk37p9ZZJXrklAlAlAlBNYBlJVtOaRn0ZksJ0tnWWHZ0auhV82nrk59JWMGpti5dYXvDcetbiMyqA4+Q/mvnoOvqlZmTBenWGnjz48nSUmokwgICAgICAgICAgICAgICDxxA0kwN5QQ+I5TWlAHvge7zKfOM8TqHWVPTTZL+G3qgyanHTx39FFx3Hqt4edzabTLKYOgHe4+UVpYcFcUcurMzZ7ZZ59EFiB71U9B3sVivWFeei2Z6zdmwqtPW/wC8re8ctCOkekMm/dPrLJK9eEoEoEoEoN7BcMfd1RTYQNBc5zvJYIkxtOkaFHlyRjrxSkxYpyW4YX6xySs6Q51PlXbXVDIP4dXqWZfV5LdJ2alNJir1jf1TdGk1gDWNDWjUGgADqCrzMzO8rERERtD7Xj0QEBAQEBAQEBAQEBAQEGliGE29x46k1x36nfzDSpKZb07ZR3xUv3Qh62RFo7wTVZwa8Ef1AqeNbkjrtKvOixz03hG4nkxY2rc+tcVgPJaCzOedzRm6VNj1OXJO1ax+6LJpcWON7Wn9lHxMtLKmaCG5r80OIJAg6yAJPUtCu/Ldn2257LHn8Vn7NTdXG66n3tf3jlfr2x6R8My/dPrPy+pXrwlAlAlAlBnsrt9F7alMw9hkbuIPAiQub0i9eGXVLzS0Wh1LAccpXjJaYqAc+mTzmneN7eKxs2C2KefRs4c9cscuqUUKYQEBAQEBAQEBAQEBAQEBBTK2XzBOZbl2kwTUABGw+CVfjQT42/ZQnXx4VRl7lxdP0U206Q3gZzh1nR6lNTRY4680N9bknpyV25uX1XF1R7nuOtzjJ6OjgrVaxWNohUtabTvMtS9Pe3+i72Fdx1cysGcqGzUQU86p97X945Xa9sekfDNv3T6z8vZXrwlAlAlAlAlB9UqrmEOa4tcNIc0kEHgRqXkxExtJEzE7wsFnlreUxDiyoBte3THS0j1qtbR47dOS1XW5K9ea8YHd3dZofXpU6TTpa2XF5G8g+D6z0LOy1x1nas7tHDfJaN7RslVCmEBAQEBAQEBAQEBAQQ+Vl/3Pa1HAw545JnpP0SOgZx6lPpsfHkiEGpycGOZcolbTEJQJQYbs97f6LvYV7HUTWeqWzS3RL/Dq/fV/eOVuvbHpHwz790+s/JK6ckoEoEoEoEoPJQSWTbGOuqAqRmmo2Z1F3kjrdmhQ55mMdpjyTYIictYnzdgWG3BAQEBAQEBAQEBAQEBBzXL7FeWrCk08yjIPGqfC7NA6ZWto8XDTinx+GTrcvFfhjpHyq8q4pkoEoMV0eY/0XewpHUS2cqjRR1XxlX764965WadsekfChfvn1n5fMrpySgSgSgSgSgSgB0atewjYUF1wbL0saG3VNz40cpTjOPpNMCeIPUs/Lod53pLQxa7aNrwtmDY3SvJNFtTNboLnMhud5oM6T0f4VLLhtj7l3Fmrk7UmokogICAgICAgICAghMrMbFnRJBHLPltIcdryNw9sDarGmw/Vv+UdVfU5vpU/OejkxcTpJknSSdZO8raYpKBKBKDFcnmO9F3sK9gSPKcFU2aG7TuD32t9/ce9crFO2PSPhRyd8+s/KZw+wbfgim5rLxonNJhly0eUD5NTfsOvRpUN7zhneedfj+E1McZo5crfP8om7tqlFxZVY5jxra4QekbxxCnraLRvWd0FqzWdrRswyvXJKBKBKBKAP/A4lBbsnciqtaH3M06WsM1VH9I8gdOno1qln1la8qc5/ZewaO1ud+Ufv/DoltbspNDKbQ1jRDWgaAFl2tNp3lqVrFY2hlXj0QEBAQEBAQEBBqYpiNK2puq1XQ1uza52xrRtJXePHa9uGrjJkrSvFZyHGcVqXdV1Wpt0NbsYwamj/O0rbxYox14YYeXLOS3FLRlSIyUCUCUGO4PNd6LvYvYGzynFV9l7d8Xfjq/39x71ymp2V9I+FTJ329Z+XlKq5jg5ji1zSHNcDBBGohezETG0uYmYneHSMBxm2xRnI3VNhrtHguHh730zrad4GnqWVmw3wTxUnl/erVw5qZ68N45/3owYh8ntJ2mhWcz7Lxnt6AdBHXK6pr7R3Ru5voKz2zt+6Cuchb5ngilU9CpB/rAVmutxT13hWtossdNpaZySxH6q78yl8a7/AMrD+L5/04/xc34fj/bNQyLxB2ui1nF9Vn/EkrmdZhjx/Z1GjzT4bfqmLH5PHmDXuGgbW0mkn+d0R2FQX18fdj3T00E/en2/v/S14Tk7a2umlSGf9I/nP6idXVCp5M+TJ3SuY9Pjx9sJVQphAQEBAQEBAQEBBp4ridG1pmpWdDRoA8p7tjWjaV3jx2yW4auMmSuOvFZyfKHHat7Uzn81jZFOmDoYP3cdpW1hwVxV2jqxc2e2W289EVKmQkoEoEoEoPisea7od7EHueVFst7st8e/V/v7j3rl3j7K+kfCvl77es/LFK6cPadQtILSQ4EFpBggjUQRqKTG/KSJ25w6Hkvlw18Urshr9Ta2pj/T808dXQszUaOY+1j6eTU0+sifs5Ovmu4Kz18QEBAQEBAQEBAQEBAQEFeyjysoWctBFSvsptOhp+27yejWrODS3yc+kf3orZ9VTHy6z/ermGK4rWun8pWfnO1NA0NYNzRsH/pWvjxVxxtWGRkyWyTvZpyu3BKBKBKBKBKD5qnmnoPsXowZ642T7t7EPH3H+4ufeuTH2V9I+EeXvt6z8sErtwSgSgnsn8rLmzhs8pRH+k8+CPsO8no0jgq2bS0yc+k+axh1V8XLrHl/p0bBMqLS7gMfm1D/AKVSGvn7Ox3VKy8umyY+scvNqYtTjydJ5+SaUCcQEBAQEBAQEBAQReMZQWtoO+1Rn7KbedUP4Rq6TAUuLBfJ2wiyZ6Y+6VAx3Lq4ry2hNGmdEg99cOLvJ6tPFaWHRUpztzn9mbm1t78q8o/dVJV1TJQJQJQJQJQJQJQfNQ6D0H2INLP4psk3SmJf9Rcf7i5965cYuyvpHw8y99vWflglduCUCUCUHko8T2FZX3ttAFXlGDyK3OEcHTnDthV8mkxX8NvRZx6rLTx39Vsw/wCUag6BXovpnzmEPb+xHYVSv/x9o7Z3/Zcpr6z3Rt+6w2eUtjWjMuqUnU1zsxx/C+Cq1tPlr1rKzXUYrdLQlWuBEggjeDIUKZ6gICD5qPa0S4gDeTASI36E8kTeZUWFHwrqkSNYYc89jJU1dNlt0rPwhtqcVeto+VfxD5R6DdFCg+od7yGN6RrJ7ArVP+PtPdO37q19fWO2N/2VbFMsr64kcrybD5NEZva7wvWrePSYqeG/qp5NXlv47en93QE+vSeJVlWeSj0lAlAlAlAlAlHhKPSUHjzoPQUEevXSZxbRc3I3XFz71yjxf+OvpHw9y/8Akt6z8tWVIjJQJQJQJQJQJQEH1SquZpY5zTvaSD6l5Mb9XsTMdG2zGbtuq7uR0XFSOzOXE4sc/dj2h1GXJH3p95Zf/wBBe/W7j85/+V59DH+GPZ19fJ+Kfdifi927wrq4PTXqH/kvYxUj7se0OfqX/FPvLTqPLjLiXHe4ye0qSI26OJ59XkoEoEoEoEoEoEoEoEoEoEoEoEoPl50HoKD4+b6vmFcfUqn+nbyT2W1oaN/cCND3Nrt4io0Fx/mDx1KLSW4sMezrV14csoSVYViUCUCUCUCUCUCUCUCUCUCUCUCUCUCUCUCUCUCUCUCUCUCUCUCUH1SoOrObSb4VVzKTel5Df3XlrRWJtPg6rWbTFY8XcPmC28xfP/Ws+g+nVV/lUwcvpsumCXUeZVjWaDjoP4XepxOxW9Bl2tNJ8flT12Lirxx4fDmUrXZJK8CUCUCUCUCUCUCUCV6EoEoEoEoEoErwJQJQJQJXoSgSgSgSgSgSgunyYYKa1c3Lx3uhLaf2q7hBI4NaT1uG5Z+vzcNeCOs/C/ocO9uOfD5dVWQ1nzUptcC1wBa4FrgRILToII2hexO3OCY3cYyyyXfh9TOYC61ee9v18mT/AKbz7DtHGVuaXUxljaerE1OmnFO8dFdlWlQlAlAlAlAlAlAlAlAlAlAlAlAlAlAlAlAlB5KBKBKBKBKAglsmsArYhVzKctptI5arHNpt3De47B+ygz564q7z1WMGC2W20dHbMMsKVtSZSpNzabBDR6ySdpJkk7ysG95vabW6tylIpXhhtLl0IMdzQZVa5lRrXMcM1zXCQ4biCvYmazvDyYiY2lzbKL5N3tJfYuDm6+QqOhw4MqHX0O7VqYdfHTJ7s3NoPHH7f3/v3Ua/sq1uc2vSqUjq57CAeh2p3UtCl637Z3Z98dqd0bNcOG9duTOXgZyBnIGdxXoZw3hB5njeO1AzxvHagZ43jtQM8bx2o8OUG8dqDzlBvHagcqN47U2DlW7x2psbnKt3jtTY3OVb5w7U2NzlW+cO1Ng5VvnDtTYOVb5w7U2HnLN84dqDfscKurggUbes+draZzet55o7VHfLSndMJa4b26RK54F8mtV5Dr2oGN18lSMvPBz9TeqekKhm/wCQiOWOP1XcWgnreXR7CxpW7BTo02spt1NaNHEneeJ0lZl72vO9p5tKtYrG1YbC5dCAgICDVxPxT+hdU7nNujhGUHjnLfw9rFz9yNUqF9tXkvYbNNcy7hsU9i4lJDapriXcNqkuJdw2Grl0zMXMvWdi8dM7Fy9hs01xLpmavHrK1ePWZi5l7DOxePWdi5l1DK1cjK1HrbtfCC4t0dR1SSjdiAgICD//2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7178" name="Picture 10" descr="http://icons.iconarchive.com/icons/fasticon/web-2/256/Twitter-icon.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333875" y="4572000"/>
            <a:ext cx="16764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8990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505200"/>
            <a:ext cx="8229600" cy="2502091"/>
          </a:xfrm>
        </p:spPr>
        <p:txBody>
          <a:bodyPr>
            <a:normAutofit fontScale="92500" lnSpcReduction="10000"/>
          </a:bodyPr>
          <a:lstStyle/>
          <a:p>
            <a:pPr lvl="0"/>
            <a:r>
              <a:rPr lang="en-US" dirty="0" smtClean="0">
                <a:latin typeface="Arial" panose="020B0604020202020204" pitchFamily="34" charset="0"/>
                <a:cs typeface="Arial" panose="020B0604020202020204" pitchFamily="34" charset="0"/>
              </a:rPr>
              <a:t>Complete our State Demographic Survey</a:t>
            </a:r>
          </a:p>
          <a:p>
            <a:pPr lvl="0"/>
            <a:r>
              <a:rPr lang="en-US" dirty="0" smtClean="0"/>
              <a:t>Prepare to present this at the Advisory Committee meeting</a:t>
            </a:r>
          </a:p>
          <a:p>
            <a:pPr lvl="0"/>
            <a:r>
              <a:rPr lang="en-US" dirty="0" smtClean="0">
                <a:latin typeface="Arial" panose="020B0604020202020204" pitchFamily="34" charset="0"/>
                <a:cs typeface="Arial" panose="020B0604020202020204" pitchFamily="34" charset="0"/>
              </a:rPr>
              <a:t>Complete at least 10 state assessment surveys to test our survey tool</a:t>
            </a:r>
          </a:p>
          <a:p>
            <a:pPr lvl="0"/>
            <a:r>
              <a:rPr lang="en-US" dirty="0" smtClean="0"/>
              <a:t>See if Tennessee Advisory Members and Allies can locate sponsors for our dinner on Saturday evening and our lunch on Sunday.</a:t>
            </a:r>
            <a:endParaRPr lang="en-US" dirty="0" smtClean="0">
              <a:latin typeface="Arial" panose="020B0604020202020204" pitchFamily="34" charset="0"/>
              <a:cs typeface="Arial" panose="020B0604020202020204" pitchFamily="34" charset="0"/>
            </a:endParaRPr>
          </a:p>
          <a:p>
            <a:pPr lvl="2"/>
            <a:endParaRPr lang="en-US" sz="1000" dirty="0" smtClean="0">
              <a:latin typeface="Arial" panose="020B0604020202020204" pitchFamily="34" charset="0"/>
              <a:cs typeface="Arial" panose="020B0604020202020204" pitchFamily="34" charset="0"/>
            </a:endParaRPr>
          </a:p>
          <a:p>
            <a:pPr marL="630936" lvl="2" indent="0">
              <a:buNone/>
            </a:pPr>
            <a:endParaRPr lang="en-US" sz="1000" dirty="0" smtClean="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343534" y="2293124"/>
            <a:ext cx="8229600" cy="1143000"/>
          </a:xfrm>
        </p:spPr>
        <p:txBody>
          <a:bodyPr>
            <a:normAutofit/>
          </a:bodyPr>
          <a:lstStyle/>
          <a:p>
            <a:pPr algn="l"/>
            <a:r>
              <a:rPr lang="en-US" sz="3200" dirty="0" smtClean="0">
                <a:latin typeface="Arial" panose="020B0604020202020204" pitchFamily="34" charset="0"/>
                <a:cs typeface="Arial" panose="020B0604020202020204" pitchFamily="34" charset="0"/>
              </a:rPr>
              <a:t>What do we need to </a:t>
            </a:r>
            <a:r>
              <a:rPr lang="en-US" dirty="0" smtClean="0"/>
              <a:t>prepare</a:t>
            </a:r>
            <a:r>
              <a:rPr lang="en-US" sz="3200" dirty="0" smtClean="0">
                <a:latin typeface="Arial" panose="020B0604020202020204" pitchFamily="34" charset="0"/>
                <a:cs typeface="Arial" panose="020B0604020202020204" pitchFamily="34" charset="0"/>
              </a:rPr>
              <a:t> for our January meeting?</a:t>
            </a:r>
            <a:endParaRPr lang="en-US" sz="3200" dirty="0">
              <a:latin typeface="Arial" panose="020B0604020202020204" pitchFamily="34" charset="0"/>
              <a:cs typeface="Arial" panose="020B0604020202020204" pitchFamily="34"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0585" y="258249"/>
            <a:ext cx="15049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67500" y="1172723"/>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
        <p:nvSpPr>
          <p:cNvPr id="3" name="AutoShape 2" descr="data:image/jpeg;base64,/9j/4AAQSkZJRgABAQAAAQABAAD/2wCEAAkGBw8PEhQTEA8RFBASFRAQEBISEBUXFBAPFRQWFhQVFRQYHCghGBolGxYUITEhJykrLi4uGCszODYuNygtOisBCgoKDg0OGxAQGywkICQsLTQ0NDQsLC0vLCwsLCwsLDQsLC8sLCwvLywvLCwsLCwsLC8sLCwsLCwsLC8sLCwsLP/AABEIAOEA4QMBEQACEQEDEQH/xAAbAAEAAgMBAQAAAAAAAAAAAAAABQYDBAcBAv/EAEkQAAEDAgEHBQsKBQMFAQAAAAEAAhEDBAUGEiExQVFhEyJxgZEUIzIzQlJyobGz0gcVU1Ric4KTlMFjkqKy0UN0wjRE4fDxFv/EABoBAQADAQEBAAAAAAAAAAAAAAADBAUCAQb/xAAyEQEAAgECBAUBCAICAwAAAAAAAQIDBBESITEyQVFxkbETIkJSYYGh4fAU0QXBM0Ni/9oADAMBAAIRAxEAPwDuKAgqmK5a02uNO0pm4qDQ54dm0GHjU8o8Gz0hXMWjtaN78o/f2U8usrXlXnP7IC4xTEa3jLzkgfItqbWgfjfLlbrgxV+7v6qdtVlt47ejVNCodd5ek8bup+xUnDX8Me0IvqX/ABT7y87mf9avP1dX4k2r+GPaDjv+KfeTuV31m7/V1fiTav4Y9oOO/nPvJ3KfrF3+rq/Em1fwx7QcdvOfeXnch+sXX6qr8S92jyj2g47ec+8ncf8AHuf1VX4k5eUe0HHbzn3l53EPprn9VV+JOXlHtDzit5z7ydwj6W4/U1fiTl5R7QcVvOfeTuBv0lf9TV+JOXlHtBxW8595efN7PPr/AKmr8ScvKPaDit5z7yfN1Pzq36ir8Sb/AJR7Qbz5z7y8+bae+r+oq/Evd/yj2h5vPnPvJ82Uv4n59X4k39PaDefOfeT5ro/xPz6vxJv/AHaHu8+c+7z5qo7n/nVfiTef7BvPmfNNDzHfm1PiTil5vLz5ot/MP5lT4k4pD5ntvo/63/EnHI8+Zbb6IfzO/wAr3jsAwe2GqnB3te8HtDk45G1QNzR00L24Zua9/K0/5Kk+pR2pS3dWPj4SVzZK9LT8/Kcw7LWpSIbf0gG6u6aIJYPvKZ5zOkSOhVcmi3545/SVzFrfDJH6rnRrNqNDmOa5jgHNc0gtcDqII1hUJiYnaV6JiY3h9rx6IPCYQc6ygx1+IOdTpOLbFpLXOaYddkaCAdlL+5auDTxjjit3fH8srUanj+zXp8/w1KbGtAa0ANGgACAAp1V9ygSgSgSgSgSgSgSgSgSgSgSgSgSg8lAlAlAlAlAlAlAlAKBhOJvw1+cyXWbjNaiNPJTrq0hs4t2qPNhjNH/1/eqfBnnFO3g6XQrNqNa9jg5jgHNcDIc0iQQd0LImJidpa8TExvDIvHqn/KBiZhlnTcQ6uC+uRrZagwR0vPN6AVe0eLefqT4dPX+FLWZdo4I8fj+VdY0NAAAAAAAGoAagrzNeygSgSgSgSgSgSgSgSgSgSgSgSgSgSgSgSgSgSgSgSgSgSgSgIJnIC/NJ77Nx5kGvazsYT3yn1OII4OO5U9bj3iMkek/9L+iy9cc/ovCz2g5ZeXPL3VzWOrlTQp8KdHmaOBdnHrW1irwY6x+W/uxc9+LJM/p7ErtCSgSgSgSgSgSgSgSgSgSgSgSgSgSgSgSgSg8lAlAlAlAlAlAlAlBjNxyNa3rjRyVannH+FUPJ1PU71Lm9eKlq/l/KTFbhvWfzdYWI3HHcIfNJrjrcajz0ue4n2rftG07Pn99+bclchKBKBKBKBKBKBKBKBKBKBKBKBKBKBKBKBKBKBKBKBKBKBKBKBKDRxvxFX0Z6wQV3Tuh5PR1Xuxyw+GG9xOU4Me8s6Hf3FblurCbsrkJQJQJQJQJQJQJQJQJQJQJQJQJQJQZLei+o4MY0uc7QAFza0VjeXtazadoWcZKHMa3OHKOINSppzabB5LG+USY08Nm2l/l89/D5Xv8AD5RHj5+XolbXBLegObS5R+90Ek9fNaoLZ736ztCxTT46dI3lpXGTlS4ealeqGzADKYkNaNQDjHsUtdTFK8NI90VtLbJbivPshcosIp2pZmVC4umWuiQBt0bFY0+acm+8K2ow1xbbShpVlWJQJQJQJQJQaWMnvFX0Cuqd0PJ6Ok5yxm45rhHiW/j/AL3LZt1YjclcvCUCUHkoEoPZQJQJQJQeSgSgSgSgSg+mNLiA0EuJAAGsk6gEmducvYiZnaHQsn8HbbMkwarhz3bvst4e3sWTnzTkn8mvp8EY4/NLKBYa93VqNHe6We7i8NHbr9S6rFZ6zs5tNo7Y3V7ErvFYMUQxu+kA93tJ9QVvHTT+M7+vJTyX1PhG3pzVKu95cTULi/ys+c6eM6VfrEbcujPtM78+rHK9ckoEoEoEoEoNPGPEVfQcuqd0PJ6OjSsZuOc4X4pvS/8AvctmerFnq2pXLwlAlBvYJVDbikTqz2g9Zj91HmjfHMfklwTtkrP5rzf5PW1bSaeY7zqfNPWNR6ws2moyU8Wpk02O/hsreIZI12aaThUG7wX9h0HtVumsrPdyUsmivHbzV+tSfTOa9rmuGxwIPYVaiYmN4VJrNZ2l8SvXhKBKBKBKBKBKC35F4V/3DxvbSB7HP/YdaoavL9yP1aOjw/8Asn9FtVFfEBAQat/h1GuIqsDtx1OHQ4aQu6ZLUn7MuL463ja0KXjuTdS3l9Ml9IaT5zB9oDWOIWjh1MX5Tylm59LNOdecIGVZVCUCUCUCUGpix7zU9By6p3Q8no6FnLI2bm7nuG+LHpVPeOWvLFnrLZlePCUCUCUHTcBxIXNFr5545tQbnjX1HX1rGzY/p32beDL9Sm/ikVElYbq1p1Rm1GNc3c4THRuXVbWrO9Zc2pW0bWjdWsSyNaZNu/NPmPkt6nax1yrePWTHK8KeTRRPOkqtf4dWtzFWmW7na2nocNCu0yUv2yo3xXp3Q1ZUiMlAlAlBt4TZG4qspjyjzj5rBpcez1qPLeKVmyTFjnJeKuo0qbWNDWiGtAa0DYBoAWNMzM7y24iIjaH0vHogICAgIKRlXgApTWojvZ8YweQT5Q+zw2dGrR02o4vsW6s3Vafh+3XorEq6okoEoEoNTFT3mp6DvYuq90PJ6L7n8VkNpQrHwPxVfeOWsx7dZbErx4SgSgSg38HxWpa1M9mkHQ9h1Pb+x3FR5cUZK7Slw5Zx23h0bDMSpXLM6k6fOafCYdzgsjJjtjnazXx5a5I3q3FwkEHzUYHAhwBadBBEgjiCkTMc4JiJ5SreK5IUqkuoHk3eadLD+7ersVzHrLRytzU8ujrbnXl8KhiOG1rcxVYRsDtbXdDv21q/jy1vH2ZZ+TFfHP2oacrtGSgvOQuH5tN1Zw51Tms4U2nT2u/tCzdZk3twR4NPRY9q8c+K0KmuiAgICAgIPl7A4EEAgggg6iDrBSJ2Jjfk5lj+Gm1rFnkHnUzvYdnSNI/+rZwZfqU38WLnxfTvt4I2VKhJQJQauJnvNT0HexdV6w8novGcsrZs7qRZnmn06vvHLU8mRbun1Z5R4SgSgSgnMmMGp3heH1HNzM0gNiXAzOkzqgbNqrajNbFEbR1WdNgrlmd56LdY5M21Fwczlc8ancq4HrzYBHBUb6m942nb2X6aXHSd4339Uyq6wICAg+K1Jr2lr2hzToLSJBHQvYmYneHkxExtKkZRZLGlNS3BdT1up63MG8ec31jjs0cGq4vs36s3UaSa/ap0Vu0oOqvbTb4T3Bo4SdfQNat2tFYmZ8FOlZtaKx4utW1FtNjWNENYA1vQBAWHa02neW9WsViIhkXj0QEBAQEBAQV3Lex5ShygHOonO/AYDh7D1K1o78N9vNU1lOLHxeTn0rVZRKBKDWxI96qeg72LqvWHk9FzzllthTbXUfTre8ctLwj9GTbun1ZpRySgSgSgkMAxPuWs2ppzPAqAbWHX2QD1KLPi+pTZNgy/TvFnU6VRrwHNILXAFpGog6iFizExO0tqJiY3h9I9EBAQEBBE0cAosue6GCDDpYBzeUOjPG7RnCOKnnPacfBKCNPWMnHCWUCcQEBAQEBAQEGK6oCox7Dqe1zD0OEL2tuGYmHlq8UTE+LmlXJu9boNu48WlrgewrYjU4p8WNOmyx90pZN3rtVu4ek5o9pSdTijxI02Wfut8ZJvpsNS5rMp02iXBnOceAmBJ1DWov8ALi08NI3lL/iTWOK87QqeJkclUjQM18AmSBB27Vdr1hTt0lb85ZjYVGh5X3lb3jlox0j0hk37p9ZZJXrklAlAlAlBNYBlJVtOaRn0ZksJ0tnWWHZ0auhV82nrk59JWMGpti5dYXvDcetbiMyqA4+Q/mvnoOvqlZmTBenWGnjz48nSUmokwgICAgICAgICAgICAgICDxxA0kwN5QQ+I5TWlAHvge7zKfOM8TqHWVPTTZL+G3qgyanHTx39FFx3Hqt4edzabTLKYOgHe4+UVpYcFcUcurMzZ7ZZ59EFiB71U9B3sVivWFeei2Z6zdmwqtPW/wC8re8ctCOkekMm/dPrLJK9eEoEoEoEoN7BcMfd1RTYQNBc5zvJYIkxtOkaFHlyRjrxSkxYpyW4YX6xySs6Q51PlXbXVDIP4dXqWZfV5LdJ2alNJir1jf1TdGk1gDWNDWjUGgADqCrzMzO8rERERtD7Xj0QEBAQEBAQEBAQEBAQEGliGE29x46k1x36nfzDSpKZb07ZR3xUv3Qh62RFo7wTVZwa8Ef1AqeNbkjrtKvOixz03hG4nkxY2rc+tcVgPJaCzOedzRm6VNj1OXJO1ax+6LJpcWON7Wn9lHxMtLKmaCG5r80OIJAg6yAJPUtCu/Ldn2257LHn8Vn7NTdXG66n3tf3jlfr2x6R8My/dPrPy+pXrwlAlAlAlBnsrt9F7alMw9hkbuIPAiQub0i9eGXVLzS0Wh1LAccpXjJaYqAc+mTzmneN7eKxs2C2KefRs4c9cscuqUUKYQEBAQEBAQEBAQEBAQEBBTK2XzBOZbl2kwTUABGw+CVfjQT42/ZQnXx4VRl7lxdP0U206Q3gZzh1nR6lNTRY4680N9bknpyV25uX1XF1R7nuOtzjJ6OjgrVaxWNohUtabTvMtS9Pe3+i72Fdx1cysGcqGzUQU86p97X945Xa9sekfDNv3T6z8vZXrwlAlAlAlAlB9UqrmEOa4tcNIc0kEHgRqXkxExtJEzE7wsFnlreUxDiyoBte3THS0j1qtbR47dOS1XW5K9ea8YHd3dZofXpU6TTpa2XF5G8g+D6z0LOy1x1nas7tHDfJaN7RslVCmEBAQEBAQEBAQEBAQQ+Vl/3Pa1HAw545JnpP0SOgZx6lPpsfHkiEGpycGOZcolbTEJQJQYbs97f6LvYV7HUTWeqWzS3RL/Dq/fV/eOVuvbHpHwz790+s/JK6ckoEoEoEoEoPJQSWTbGOuqAqRmmo2Z1F3kjrdmhQ55mMdpjyTYIictYnzdgWG3BAQEBAQEBAQEBAQEBBzXL7FeWrCk08yjIPGqfC7NA6ZWto8XDTinx+GTrcvFfhjpHyq8q4pkoEoMV0eY/0XewpHUS2cqjRR1XxlX764965WadsekfChfvn1n5fMrpySgSgSgSgSgSgB0atewjYUF1wbL0saG3VNz40cpTjOPpNMCeIPUs/Lod53pLQxa7aNrwtmDY3SvJNFtTNboLnMhud5oM6T0f4VLLhtj7l3Fmrk7UmokogICAgICAgICAghMrMbFnRJBHLPltIcdryNw9sDarGmw/Vv+UdVfU5vpU/OejkxcTpJknSSdZO8raYpKBKBKDFcnmO9F3sK9gSPKcFU2aG7TuD32t9/ce9crFO2PSPhRyd8+s/KZw+wbfgim5rLxonNJhly0eUD5NTfsOvRpUN7zhneedfj+E1McZo5crfP8om7tqlFxZVY5jxra4QekbxxCnraLRvWd0FqzWdrRswyvXJKBKBKBKAP/A4lBbsnciqtaH3M06WsM1VH9I8gdOno1qln1la8qc5/ZewaO1ud+Ufv/DoltbspNDKbQ1jRDWgaAFl2tNp3lqVrFY2hlXj0QEBAQEBAQEBBqYpiNK2puq1XQ1uza52xrRtJXePHa9uGrjJkrSvFZyHGcVqXdV1Wpt0NbsYwamj/O0rbxYox14YYeXLOS3FLRlSIyUCUCUGO4PNd6LvYvYGzynFV9l7d8Xfjq/39x71ymp2V9I+FTJ329Z+XlKq5jg5ji1zSHNcDBBGohezETG0uYmYneHSMBxm2xRnI3VNhrtHguHh730zrad4GnqWVmw3wTxUnl/erVw5qZ68N45/3owYh8ntJ2mhWcz7Lxnt6AdBHXK6pr7R3Ru5voKz2zt+6Cuchb5ngilU9CpB/rAVmutxT13hWtossdNpaZySxH6q78yl8a7/AMrD+L5/04/xc34fj/bNQyLxB2ui1nF9Vn/EkrmdZhjx/Z1GjzT4bfqmLH5PHmDXuGgbW0mkn+d0R2FQX18fdj3T00E/en2/v/S14Tk7a2umlSGf9I/nP6idXVCp5M+TJ3SuY9Pjx9sJVQphAQEBAQEBAQEBBp4ridG1pmpWdDRoA8p7tjWjaV3jx2yW4auMmSuOvFZyfKHHat7Uzn81jZFOmDoYP3cdpW1hwVxV2jqxc2e2W289EVKmQkoEoEoEoPisea7od7EHueVFst7st8e/V/v7j3rl3j7K+kfCvl77es/LFK6cPadQtILSQ4EFpBggjUQRqKTG/KSJ25w6Hkvlw18Urshr9Ta2pj/T808dXQszUaOY+1j6eTU0+sifs5Ovmu4Kz18QEBAQEBAQEBAQEBAQEFeyjysoWctBFSvsptOhp+27yejWrODS3yc+kf3orZ9VTHy6z/ermGK4rWun8pWfnO1NA0NYNzRsH/pWvjxVxxtWGRkyWyTvZpyu3BKBKBKBKBKD5qnmnoPsXowZ642T7t7EPH3H+4ufeuTH2V9I+EeXvt6z8sErtwSgSgnsn8rLmzhs8pRH+k8+CPsO8no0jgq2bS0yc+k+axh1V8XLrHl/p0bBMqLS7gMfm1D/AKVSGvn7Ox3VKy8umyY+scvNqYtTjydJ5+SaUCcQEBAQEBAQEBAQReMZQWtoO+1Rn7KbedUP4Rq6TAUuLBfJ2wiyZ6Y+6VAx3Lq4ry2hNGmdEg99cOLvJ6tPFaWHRUpztzn9mbm1t78q8o/dVJV1TJQJQJQJQJQJQJQfNQ6D0H2INLP4psk3SmJf9Rcf7i5965cYuyvpHw8y99vWflglduCUCUCUHko8T2FZX3ttAFXlGDyK3OEcHTnDthV8mkxX8NvRZx6rLTx39Vsw/wCUag6BXovpnzmEPb+xHYVSv/x9o7Z3/Zcpr6z3Rt+6w2eUtjWjMuqUnU1zsxx/C+Cq1tPlr1rKzXUYrdLQlWuBEggjeDIUKZ6gICD5qPa0S4gDeTASI36E8kTeZUWFHwrqkSNYYc89jJU1dNlt0rPwhtqcVeto+VfxD5R6DdFCg+od7yGN6RrJ7ArVP+PtPdO37q19fWO2N/2VbFMsr64kcrybD5NEZva7wvWrePSYqeG/qp5NXlv47en93QE+vSeJVlWeSj0lAlAlAlAlAlHhKPSUHjzoPQUEevXSZxbRc3I3XFz71yjxf+OvpHw9y/8Akt6z8tWVIjJQJQJQJQJQJQEH1SquZpY5zTvaSD6l5Mb9XsTMdG2zGbtuq7uR0XFSOzOXE4sc/dj2h1GXJH3p95Zf/wBBe/W7j85/+V59DH+GPZ19fJ+Kfdifi927wrq4PTXqH/kvYxUj7se0OfqX/FPvLTqPLjLiXHe4ye0qSI26OJ59XkoEoEoEoEoEoEoEoEoEoEoEoEoPl50HoKD4+b6vmFcfUqn+nbyT2W1oaN/cCND3Nrt4io0Fx/mDx1KLSW4sMezrV14csoSVYViUCUCUCUCUCUCUCUCUCUCUCUCUCUCUCUCUCUCUCUCUCUCUCUCUH1SoOrObSb4VVzKTel5Df3XlrRWJtPg6rWbTFY8XcPmC28xfP/Ws+g+nVV/lUwcvpsumCXUeZVjWaDjoP4XepxOxW9Bl2tNJ8flT12Lirxx4fDmUrXZJK8CUCUCUCUCUCUCUCV6EoEoEoEoEoErwJQJQJQJXoSgSgSgSgSgSgunyYYKa1c3Lx3uhLaf2q7hBI4NaT1uG5Z+vzcNeCOs/C/ocO9uOfD5dVWQ1nzUptcC1wBa4FrgRILToII2hexO3OCY3cYyyyXfh9TOYC61ee9v18mT/AKbz7DtHGVuaXUxljaerE1OmnFO8dFdlWlQlAlAlAlAlAlAlAlAlAlAlAlAlAlAlAlAlB5KBKBKBKBKAglsmsArYhVzKctptI5arHNpt3De47B+ygz564q7z1WMGC2W20dHbMMsKVtSZSpNzabBDR6ySdpJkk7ysG95vabW6tylIpXhhtLl0IMdzQZVa5lRrXMcM1zXCQ4biCvYmazvDyYiY2lzbKL5N3tJfYuDm6+QqOhw4MqHX0O7VqYdfHTJ7s3NoPHH7f3/v3Ua/sq1uc2vSqUjq57CAeh2p3UtCl637Z3Z98dqd0bNcOG9duTOXgZyBnIGdxXoZw3hB5njeO1AzxvHagZ43jtQM8bx2o8OUG8dqDzlBvHagcqN47U2DlW7x2psbnKt3jtTY3OVb5w7U2NzlW+cO1Ng5VvnDtTYOVb5w7U2HnLN84dqDfscKurggUbes+draZzet55o7VHfLSndMJa4b26RK54F8mtV5Dr2oGN18lSMvPBz9TeqekKhm/wCQiOWOP1XcWgnreXR7CxpW7BTo02spt1NaNHEneeJ0lZl72vO9p5tKtYrG1YbC5dCAgICDVxPxT+hdU7nNujhGUHjnLfw9rFz9yNUqF9tXkvYbNNcy7hsU9i4lJDapriXcNqkuJdw2Grl0zMXMvWdi8dM7Fy9hs01xLpmavHrK1ePWZi5l7DOxePWdi5l1DK1cjK1HrbtfCC4t0dR1SSjdiAgICD//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4" descr="data:image/jpeg;base64,/9j/4AAQSkZJRgABAQAAAQABAAD/2wCEAAkGBw8PEhQTEA8RFBASFRAQEBISEBUXFBAPFRQWFhQVFRQYHCghGBolGxYUITEhJykrLi4uGCszODYuNygtOisBCgoKDg0OGxAQGywkICQsLTQ0NDQsLC0vLCwsLCwsLDQsLC8sLCwvLywvLCwsLCwsLC8sLCwsLCwsLC8sLCwsLP/AABEIAOEA4QMBEQACEQEDEQH/xAAbAAEAAgMBAQAAAAAAAAAAAAAABQYDBAcBAv/EAEkQAAEDAgEHBQsKBQMFAQAAAAEAAhEDBAUGEiExQVFhEyJxgZEUIzIzQlJyobGz0gcVU1Ric4KTlMFjkqKy0UN0wjRE4fDxFv/EABoBAQADAQEBAAAAAAAAAAAAAAADBAUCAQb/xAAyEQEAAgECBAUBCAICAwAAAAAAAQIDBBESITEyQVFxkbETIkJSYYGh4fAU0QXBM0Ni/9oADAMBAAIRAxEAPwDuKAgqmK5a02uNO0pm4qDQ54dm0GHjU8o8Gz0hXMWjtaN78o/f2U8usrXlXnP7IC4xTEa3jLzkgfItqbWgfjfLlbrgxV+7v6qdtVlt47ejVNCodd5ek8bup+xUnDX8Me0IvqX/ABT7y87mf9avP1dX4k2r+GPaDjv+KfeTuV31m7/V1fiTav4Y9oOO/nPvJ3KfrF3+rq/Em1fwx7QcdvOfeXnch+sXX6qr8S92jyj2g47ec+8ncf8AHuf1VX4k5eUe0HHbzn3l53EPprn9VV+JOXlHtDzit5z7ydwj6W4/U1fiTl5R7QcVvOfeTuBv0lf9TV+JOXlHtBxW8595efN7PPr/AKmr8ScvKPaDit5z7yfN1Pzq36ir8Sb/AJR7Qbz5z7y8+bae+r+oq/Evd/yj2h5vPnPvJ82Uv4n59X4k39PaDefOfeT5ro/xPz6vxJv/AHaHu8+c+7z5qo7n/nVfiTef7BvPmfNNDzHfm1PiTil5vLz5ot/MP5lT4k4pD5ntvo/63/EnHI8+Zbb6IfzO/wAr3jsAwe2GqnB3te8HtDk45G1QNzR00L24Zua9/K0/5Kk+pR2pS3dWPj4SVzZK9LT8/Kcw7LWpSIbf0gG6u6aIJYPvKZ5zOkSOhVcmi3545/SVzFrfDJH6rnRrNqNDmOa5jgHNc0gtcDqII1hUJiYnaV6JiY3h9rx6IPCYQc6ygx1+IOdTpOLbFpLXOaYddkaCAdlL+5auDTxjjit3fH8srUanj+zXp8/w1KbGtAa0ANGgACAAp1V9ygSgSgSgSgSgSgSgSgSgSgSgSgSg8lAlAlAlAlAlAlAlAKBhOJvw1+cyXWbjNaiNPJTrq0hs4t2qPNhjNH/1/eqfBnnFO3g6XQrNqNa9jg5jgHNcDIc0iQQd0LImJidpa8TExvDIvHqn/KBiZhlnTcQ6uC+uRrZagwR0vPN6AVe0eLefqT4dPX+FLWZdo4I8fj+VdY0NAAAAAAAGoAagrzNeygSgSgSgSgSgSgSgSgSgSgSgSgSgSgSgSgSgSgSgSgSgSgSgIJnIC/NJ77Nx5kGvazsYT3yn1OII4OO5U9bj3iMkek/9L+iy9cc/ovCz2g5ZeXPL3VzWOrlTQp8KdHmaOBdnHrW1irwY6x+W/uxc9+LJM/p7ErtCSgSgSgSgSgSgSgSgSgSgSgSgSgSgSgSgSg8lAlAlAlAlAlAlAlBjNxyNa3rjRyVannH+FUPJ1PU71Lm9eKlq/l/KTFbhvWfzdYWI3HHcIfNJrjrcajz0ue4n2rftG07Pn99+bclchKBKBKBKBKBKBKBKBKBKBKBKBKBKBKBKBKBKBKBKBKBKBKBKBKDRxvxFX0Z6wQV3Tuh5PR1Xuxyw+GG9xOU4Me8s6Hf3FblurCbsrkJQJQJQJQJQJQJQJQJQJQJQJQJQJQZLei+o4MY0uc7QAFza0VjeXtazadoWcZKHMa3OHKOINSppzabB5LG+USY08Nm2l/l89/D5Xv8AD5RHj5+XolbXBLegObS5R+90Ek9fNaoLZ736ztCxTT46dI3lpXGTlS4ealeqGzADKYkNaNQDjHsUtdTFK8NI90VtLbJbivPshcosIp2pZmVC4umWuiQBt0bFY0+acm+8K2ow1xbbShpVlWJQJQJQJQJQaWMnvFX0Cuqd0PJ6Ok5yxm45rhHiW/j/AL3LZt1YjclcvCUCUHkoEoPZQJQJQJQeSgSgSgSgSg+mNLiA0EuJAAGsk6gEmducvYiZnaHQsn8HbbMkwarhz3bvst4e3sWTnzTkn8mvp8EY4/NLKBYa93VqNHe6We7i8NHbr9S6rFZ6zs5tNo7Y3V7ErvFYMUQxu+kA93tJ9QVvHTT+M7+vJTyX1PhG3pzVKu95cTULi/ys+c6eM6VfrEbcujPtM78+rHK9ckoEoEoEoEoNPGPEVfQcuqd0PJ6OjSsZuOc4X4pvS/8AvctmerFnq2pXLwlAlBvYJVDbikTqz2g9Zj91HmjfHMfklwTtkrP5rzf5PW1bSaeY7zqfNPWNR6ws2moyU8Wpk02O/hsreIZI12aaThUG7wX9h0HtVumsrPdyUsmivHbzV+tSfTOa9rmuGxwIPYVaiYmN4VJrNZ2l8SvXhKBKBKBKBKBKC35F4V/3DxvbSB7HP/YdaoavL9yP1aOjw/8Asn9FtVFfEBAQat/h1GuIqsDtx1OHQ4aQu6ZLUn7MuL463ja0KXjuTdS3l9Ml9IaT5zB9oDWOIWjh1MX5Tylm59LNOdecIGVZVCUCUCUCUGpix7zU9By6p3Q8no6FnLI2bm7nuG+LHpVPeOWvLFnrLZlePCUCUCUHTcBxIXNFr5545tQbnjX1HX1rGzY/p32beDL9Sm/ikVElYbq1p1Rm1GNc3c4THRuXVbWrO9Zc2pW0bWjdWsSyNaZNu/NPmPkt6nax1yrePWTHK8KeTRRPOkqtf4dWtzFWmW7na2nocNCu0yUv2yo3xXp3Q1ZUiMlAlAlBt4TZG4qspjyjzj5rBpcez1qPLeKVmyTFjnJeKuo0qbWNDWiGtAa0DYBoAWNMzM7y24iIjaH0vHogICAgIKRlXgApTWojvZ8YweQT5Q+zw2dGrR02o4vsW6s3Vafh+3XorEq6okoEoEoNTFT3mp6DvYuq90PJ6L7n8VkNpQrHwPxVfeOWsx7dZbErx4SgSgSg38HxWpa1M9mkHQ9h1Pb+x3FR5cUZK7Slw5Zx23h0bDMSpXLM6k6fOafCYdzgsjJjtjnazXx5a5I3q3FwkEHzUYHAhwBadBBEgjiCkTMc4JiJ5SreK5IUqkuoHk3eadLD+7ersVzHrLRytzU8ujrbnXl8KhiOG1rcxVYRsDtbXdDv21q/jy1vH2ZZ+TFfHP2oacrtGSgvOQuH5tN1Zw51Tms4U2nT2u/tCzdZk3twR4NPRY9q8c+K0KmuiAgICAgIPl7A4EEAgggg6iDrBSJ2Jjfk5lj+Gm1rFnkHnUzvYdnSNI/+rZwZfqU38WLnxfTvt4I2VKhJQJQauJnvNT0HexdV6w8novGcsrZs7qRZnmn06vvHLU8mRbun1Z5R4SgSgSgnMmMGp3heH1HNzM0gNiXAzOkzqgbNqrajNbFEbR1WdNgrlmd56LdY5M21Fwczlc8ancq4HrzYBHBUb6m942nb2X6aXHSd4339Uyq6wICAg+K1Jr2lr2hzToLSJBHQvYmYneHkxExtKkZRZLGlNS3BdT1up63MG8ec31jjs0cGq4vs36s3UaSa/ap0Vu0oOqvbTb4T3Bo4SdfQNat2tFYmZ8FOlZtaKx4utW1FtNjWNENYA1vQBAWHa02neW9WsViIhkXj0QEBAQEBAQV3Lex5ShygHOonO/AYDh7D1K1o78N9vNU1lOLHxeTn0rVZRKBKDWxI96qeg72LqvWHk9FzzllthTbXUfTre8ctLwj9GTbun1ZpRySgSgSgkMAxPuWs2ppzPAqAbWHX2QD1KLPi+pTZNgy/TvFnU6VRrwHNILXAFpGog6iFizExO0tqJiY3h9I9EBAQEBBE0cAosue6GCDDpYBzeUOjPG7RnCOKnnPacfBKCNPWMnHCWUCcQEBAQEBAQEGK6oCox7Dqe1zD0OEL2tuGYmHlq8UTE+LmlXJu9boNu48WlrgewrYjU4p8WNOmyx90pZN3rtVu4ek5o9pSdTijxI02Wfut8ZJvpsNS5rMp02iXBnOceAmBJ1DWov8ALi08NI3lL/iTWOK87QqeJkclUjQM18AmSBB27Vdr1hTt0lb85ZjYVGh5X3lb3jlox0j0hk37p9ZZJXrklAlAlAlBNYBlJVtOaRn0ZksJ0tnWWHZ0auhV82nrk59JWMGpti5dYXvDcetbiMyqA4+Q/mvnoOvqlZmTBenWGnjz48nSUmokwgICAgICAgICAgICAgICDxxA0kwN5QQ+I5TWlAHvge7zKfOM8TqHWVPTTZL+G3qgyanHTx39FFx3Hqt4edzabTLKYOgHe4+UVpYcFcUcurMzZ7ZZ59EFiB71U9B3sVivWFeei2Z6zdmwqtPW/wC8re8ctCOkekMm/dPrLJK9eEoEoEoEoN7BcMfd1RTYQNBc5zvJYIkxtOkaFHlyRjrxSkxYpyW4YX6xySs6Q51PlXbXVDIP4dXqWZfV5LdJ2alNJir1jf1TdGk1gDWNDWjUGgADqCrzMzO8rERERtD7Xj0QEBAQEBAQEBAQEBAQEGliGE29x46k1x36nfzDSpKZb07ZR3xUv3Qh62RFo7wTVZwa8Ef1AqeNbkjrtKvOixz03hG4nkxY2rc+tcVgPJaCzOedzRm6VNj1OXJO1ax+6LJpcWON7Wn9lHxMtLKmaCG5r80OIJAg6yAJPUtCu/Ldn2257LHn8Vn7NTdXG66n3tf3jlfr2x6R8My/dPrPy+pXrwlAlAlAlBnsrt9F7alMw9hkbuIPAiQub0i9eGXVLzS0Wh1LAccpXjJaYqAc+mTzmneN7eKxs2C2KefRs4c9cscuqUUKYQEBAQEBAQEBAQEBAQEBBTK2XzBOZbl2kwTUABGw+CVfjQT42/ZQnXx4VRl7lxdP0U206Q3gZzh1nR6lNTRY4680N9bknpyV25uX1XF1R7nuOtzjJ6OjgrVaxWNohUtabTvMtS9Pe3+i72Fdx1cysGcqGzUQU86p97X945Xa9sekfDNv3T6z8vZXrwlAlAlAlAlB9UqrmEOa4tcNIc0kEHgRqXkxExtJEzE7wsFnlreUxDiyoBte3THS0j1qtbR47dOS1XW5K9ea8YHd3dZofXpU6TTpa2XF5G8g+D6z0LOy1x1nas7tHDfJaN7RslVCmEBAQEBAQEBAQEBAQQ+Vl/3Pa1HAw545JnpP0SOgZx6lPpsfHkiEGpycGOZcolbTEJQJQYbs97f6LvYV7HUTWeqWzS3RL/Dq/fV/eOVuvbHpHwz790+s/JK6ckoEoEoEoEoPJQSWTbGOuqAqRmmo2Z1F3kjrdmhQ55mMdpjyTYIictYnzdgWG3BAQEBAQEBAQEBAQEBBzXL7FeWrCk08yjIPGqfC7NA6ZWto8XDTinx+GTrcvFfhjpHyq8q4pkoEoMV0eY/0XewpHUS2cqjRR1XxlX764965WadsekfChfvn1n5fMrpySgSgSgSgSgSgB0atewjYUF1wbL0saG3VNz40cpTjOPpNMCeIPUs/Lod53pLQxa7aNrwtmDY3SvJNFtTNboLnMhud5oM6T0f4VLLhtj7l3Fmrk7UmokogICAgICAgICAghMrMbFnRJBHLPltIcdryNw9sDarGmw/Vv+UdVfU5vpU/OejkxcTpJknSSdZO8raYpKBKBKDFcnmO9F3sK9gSPKcFU2aG7TuD32t9/ce9crFO2PSPhRyd8+s/KZw+wbfgim5rLxonNJhly0eUD5NTfsOvRpUN7zhneedfj+E1McZo5crfP8om7tqlFxZVY5jxra4QekbxxCnraLRvWd0FqzWdrRswyvXJKBKBKBKAP/A4lBbsnciqtaH3M06WsM1VH9I8gdOno1qln1la8qc5/ZewaO1ud+Ufv/DoltbspNDKbQ1jRDWgaAFl2tNp3lqVrFY2hlXj0QEBAQEBAQEBBqYpiNK2puq1XQ1uza52xrRtJXePHa9uGrjJkrSvFZyHGcVqXdV1Wpt0NbsYwamj/O0rbxYox14YYeXLOS3FLRlSIyUCUCUGO4PNd6LvYvYGzynFV9l7d8Xfjq/39x71ymp2V9I+FTJ329Z+XlKq5jg5ji1zSHNcDBBGohezETG0uYmYneHSMBxm2xRnI3VNhrtHguHh730zrad4GnqWVmw3wTxUnl/erVw5qZ68N45/3owYh8ntJ2mhWcz7Lxnt6AdBHXK6pr7R3Ru5voKz2zt+6Cuchb5ngilU9CpB/rAVmutxT13hWtossdNpaZySxH6q78yl8a7/AMrD+L5/04/xc34fj/bNQyLxB2ui1nF9Vn/EkrmdZhjx/Z1GjzT4bfqmLH5PHmDXuGgbW0mkn+d0R2FQX18fdj3T00E/en2/v/S14Tk7a2umlSGf9I/nP6idXVCp5M+TJ3SuY9Pjx9sJVQphAQEBAQEBAQEBBp4ridG1pmpWdDRoA8p7tjWjaV3jx2yW4auMmSuOvFZyfKHHat7Uzn81jZFOmDoYP3cdpW1hwVxV2jqxc2e2W289EVKmQkoEoEoEoPisea7od7EHueVFst7st8e/V/v7j3rl3j7K+kfCvl77es/LFK6cPadQtILSQ4EFpBggjUQRqKTG/KSJ25w6Hkvlw18Urshr9Ta2pj/T808dXQszUaOY+1j6eTU0+sifs5Ovmu4Kz18QEBAQEBAQEBAQEBAQEFeyjysoWctBFSvsptOhp+27yejWrODS3yc+kf3orZ9VTHy6z/ermGK4rWun8pWfnO1NA0NYNzRsH/pWvjxVxxtWGRkyWyTvZpyu3BKBKBKBKBKD5qnmnoPsXowZ642T7t7EPH3H+4ufeuTH2V9I+EeXvt6z8sErtwSgSgnsn8rLmzhs8pRH+k8+CPsO8no0jgq2bS0yc+k+axh1V8XLrHl/p0bBMqLS7gMfm1D/AKVSGvn7Ox3VKy8umyY+scvNqYtTjydJ5+SaUCcQEBAQEBAQEBAQReMZQWtoO+1Rn7KbedUP4Rq6TAUuLBfJ2wiyZ6Y+6VAx3Lq4ry2hNGmdEg99cOLvJ6tPFaWHRUpztzn9mbm1t78q8o/dVJV1TJQJQJQJQJQJQJQfNQ6D0H2INLP4psk3SmJf9Rcf7i5965cYuyvpHw8y99vWflglduCUCUCUHko8T2FZX3ttAFXlGDyK3OEcHTnDthV8mkxX8NvRZx6rLTx39Vsw/wCUag6BXovpnzmEPb+xHYVSv/x9o7Z3/Zcpr6z3Rt+6w2eUtjWjMuqUnU1zsxx/C+Cq1tPlr1rKzXUYrdLQlWuBEggjeDIUKZ6gICD5qPa0S4gDeTASI36E8kTeZUWFHwrqkSNYYc89jJU1dNlt0rPwhtqcVeto+VfxD5R6DdFCg+od7yGN6RrJ7ArVP+PtPdO37q19fWO2N/2VbFMsr64kcrybD5NEZva7wvWrePSYqeG/qp5NXlv47en93QE+vSeJVlWeSj0lAlAlAlAlAlHhKPSUHjzoPQUEevXSZxbRc3I3XFz71yjxf+OvpHw9y/8Akt6z8tWVIjJQJQJQJQJQJQEH1SquZpY5zTvaSD6l5Mb9XsTMdG2zGbtuq7uR0XFSOzOXE4sc/dj2h1GXJH3p95Zf/wBBe/W7j85/+V59DH+GPZ19fJ+Kfdifi927wrq4PTXqH/kvYxUj7se0OfqX/FPvLTqPLjLiXHe4ye0qSI26OJ59XkoEoEoEoEoEoEoEoEoEoEoEoEoPl50HoKD4+b6vmFcfUqn+nbyT2W1oaN/cCND3Nrt4io0Fx/mDx1KLSW4sMezrV14csoSVYViUCUCUCUCUCUCUCUCUCUCUCUCUCUCUCUCUCUCUCUCUCUCUCUCUH1SoOrObSb4VVzKTel5Df3XlrRWJtPg6rWbTFY8XcPmC28xfP/Ws+g+nVV/lUwcvpsumCXUeZVjWaDjoP4XepxOxW9Bl2tNJ8flT12Lirxx4fDmUrXZJK8CUCUCUCUCUCUCUCV6EoEoEoEoEoErwJQJQJQJXoSgSgSgSgSgSgunyYYKa1c3Lx3uhLaf2q7hBI4NaT1uG5Z+vzcNeCOs/C/ocO9uOfD5dVWQ1nzUptcC1wBa4FrgRILToII2hexO3OCY3cYyyyXfh9TOYC61ee9v18mT/AKbz7DtHGVuaXUxljaerE1OmnFO8dFdlWlQlAlAlAlAlAlAlAlAlAlAlAlAlAlAlAlAlB5KBKBKBKBKAglsmsArYhVzKctptI5arHNpt3De47B+ygz564q7z1WMGC2W20dHbMMsKVtSZSpNzabBDR6ySdpJkk7ysG95vabW6tylIpXhhtLl0IMdzQZVa5lRrXMcM1zXCQ4biCvYmazvDyYiY2lzbKL5N3tJfYuDm6+QqOhw4MqHX0O7VqYdfHTJ7s3NoPHH7f3/v3Ua/sq1uc2vSqUjq57CAeh2p3UtCl637Z3Z98dqd0bNcOG9duTOXgZyBnIGdxXoZw3hB5njeO1AzxvHagZ43jtQM8bx2o8OUG8dqDzlBvHagcqN47U2DlW7x2psbnKt3jtTY3OVb5w7U2NzlW+cO1Ng5VvnDtTYOVb5w7U2HnLN84dqDfscKurggUbes+draZzet55o7VHfLSndMJa4b26RK54F8mtV5Dr2oGN18lSMvPBz9TeqekKhm/wCQiOWOP1XcWgnreXR7CxpW7BTo02spt1NaNHEneeJ0lZl72vO9p5tKtYrG1YbC5dCAgICDVxPxT+hdU7nNujhGUHjnLfw9rFz9yNUqF9tXkvYbNNcy7hsU9i4lJDapriXcNqkuJdw2Grl0zMXMvWdi8dM7Fy9hs01xLpmavHrK1ePWZi5l7DOxePWdi5l1DK1cjK1HrbtfCC4t0dR1SSjdiAgICD//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6" descr="data:image/jpeg;base64,/9j/4AAQSkZJRgABAQAAAQABAAD/2wCEAAkGBxIRDxAREREQFhEQEBUXERAXERIRFRASGB0WFhcYExQZHCggGBomHRQTITIiJSksLjouFx8/ODMsOjQtLisBCgoKDg0OGxAQGy0kHyUsNCw0NCw3Ny0tLCwvMjcsLywsLCw3LywsLC0sLCwsLCwsLCw0LCwsLCwsLSwsLCwsLP/AABEIAOAA4QMBEQACEQEDEQH/xAAbAAEAAgMBAQAAAAAAAAAAAAAABQYDBAcCAf/EAEcQAAIBAQIFDwkHAwUBAQAAAAABAgMEEQUGITGREhMVMjRBUVJhcXKBk7HRBxYiU1SSobLBFEJzdIKD8CMzYiQ1Q6LC4Rf/xAAbAQEAAgMBAQAAAAAAAAAAAAAABAUCAwYBB//EADgRAAECAgUICgMBAQADAQAAAAABAgMEERITMVEFITIzQVJxkRQVNGGBobHB0fAiU+FyQiMk8Qb/2gAMAwEAAhEDEQA/AO02+206FKdWrJRpwV8pPuS328ySMmMV61W3mL3tY2s645bjBj/aKzcbO3RpbzV2uyX+Uvu80cvKy2gyTG53Z18iojTz3LQzMnn9+0lc1i01/S1Npq3/AH7qtW/9WUlUsbmzIRPzdivmfdh7T7NaOyn4C0ZigqOwGw9p9mtHZT8BaMxQVHYDYe0+zWjsp+AtGYoKjsBsPafZrR2U/AWjMUFR2A2HtPs1o7KfgLRmKCo7AbD2n2a0dlPwFozFBUdgNh7T7NaOyn4C0ZigqOwGw9p9mtHZT8BaMxQVHYDYe0+zWjsp+AtGYoKjsBsPafZrR2U/AWjMUFR2A2HtPs1o7KfgLRmKCo7AbD2n2a0dlPwFozFBUdgNh7T7NaOyn4C0ZigqOwGw9p9mtHZT8BaMxQVHYDYe0+zWjsp+AtGYoKjsBsPafZrR2U/AWjMUFR2A2HtPs1o7KfgLRmKCo7AbD2n2a0dlPwFozFBUdgNh7T7NaOyn4C0ZigqOwGw9p9mtHZT8BaMxQVHYDYe0+zWjsp+AtGYoKjsBsPafZrR2U/AWjMUFR2A+xWml6WtWmF33lCpC79SWQVmOzUoooe3FCZwFjzarO0pzdalvxm75Jf41M9/PeuYjxZOG+7Mv3YSIU5EZetKd/wAnVMC4WpWuiqtGV8XkaeSUJb8Zref8WQqYsJ0N1VxcQorYjazTfNZsOS+UnDbrWl2eL/pWd3Nb0q13pN81+p59UXElBqsrLevoU09GV76iXJ6/fc2cU8WoKEa9eKlOSTp02r1CO85Lfk8+XNznsaMtNVprhQkopUtxFJAAAAAAAAAAAAAAAAAAAAAAAAAAAAAAAAAAAK9jJi1CvGVSlFRrrLkyKrySXDy6TfCjK1aFuNUSEjs6XlYxKw3KyWuF7apVWoVovJcm7lJ8Di3fzao3zMFIjO9LjXKxlhxEwXMv3uO1lEXxwKz/ANe1x1X/AD2lavl1c/S72dEv4szbEOb0n8V9TrRWE8jbVhF33QuuX3s9/MSGQs1KkSJMLTQ019kKnG+C8DOyaa7d+I+31ON8I+Asm4C3fifPt1TjfCPgLNuB5bPxPn22pxnoXge2bcBbPxH2ypxn8BZtwFq/E+fa6nHkKjcDy1fiPtU+PLSKjcBavxPn2mfHlpYqNwPLR+Knz7RPjz95ntRuAtHYqNfnx5+8xVbgK7sVPmvy40veYqpgK7sVGvS40veYqpgeV3YjXZcaWliqmArOxGuy40tLFVMBWdiNdlxpaWKqYCs7Ea7LjS0sVUwFZ2I16XGl7zFVMBXdiNelxpe8xVTA9ruxU+/aJ8efvMVW4Cu7FT6rVPjy0s8qNwPbR+J6Vsqcd/AWbcBavxPSt9TjfCPgeWTcDK3fiZqOE5X+kk1wrIzF0FNhm2YX/ok4yTSazPMyOqUExFpSlDl2NdBQttoiszkpdc4xk/jJljBWliKQYqfkqEv571+F6SP0NpK6a4gcB7rs35in8yJMTQXgRGaScTqGEK2pg7s8si+pAhtpcSoz6reJCksrwAAAAACRseBK1RX6nUxe/LJfzLOR3zMNmamngS4UnFiZ6KE7yRhis9+roh/9NCzuDSUmTF2u8v6eKuK8vu1YvkcXH4ps9SdTahi7JrtjiLtuDatLbxd3GWWOne6yTDjMfcpDiy8SFpJmNQ2mgAAAAAAAAAAAAAAAAAAAAAk8E1b04cGVc2//ADlI8ZuekmSzs1UoWOe7637fyQJMDVoa42mpCm41m9gPddm/MU/mRhE0F4GTNJOJ0HCdXVTu3o5Ovf8A5yEaE2hp7HdS6jA1DaaAAAAAWjAGB1FKrUV83ljF/cW82uErpmYVVqtuLiTlEaiPff6f0niEWQAAB8avyPM94C8rGH8DKCdWkvR+/Di8q5OT+Kxlpit+LrynnJRGJXZdtTAgSaVoAAAAAAAAAAAAAAAAAAAM1kq6icXvZnzMwe2ltBshuquRSn457vrft/JA2QNWhsjaakKbjWbeCJ3Wmg+CtTeiSMXpS1UCLQtJeW78vCaTAHp4AAAbmB7NrlenF5r75cyy+C6zTHfUhqpIlYdpFRFuL0U50RAYx4cdFqnTu1xq9yz6hb1y4SdKSqRPydcVOUZ9YP8A44el6f0qda2VJu+VSbfLJ/BbxaNhsbciFA+PFetLnKviZLLhOtTd8Ks+ZtyXuvIYvgQ33oZw5uNDWlrl9U5KXHAOGFaItNJVIbZLM1wx8CpmZeyXNcp0cjOpMNoXM5PtKErOKaaavTVzXCiMi0Z0JyoipQpQLbQ1urOHFk0ube+FxdQ3Vmo45qKyo9W4GEzNYAAAAAAAAAAAAAAAAAAAKdjJNu1VG+CC0QivobGJQhsppvIwzBs4M/v0fxYd6PFuPFL2aTAAAAAExiqv9Q/wpd8SJOavxJ+Ttd4fBbisLs59jE77XW6S+EYovZXUtORygtMy/j7IRxIIYAJnFKV1qjywknzZ/oiJO6rxLHJS/wDspwUvJSnUlKxi3VU/T8sS2ltUn3aUE7r3eHoRxIIgAAAAAAAAAAAAAAAAAAAKZjDuqp+j5Ym1txmlxHGR6bODP79H8WHejxbjxS9mkwAAAABM4qbol+FLviRJzV+JPydrl4fBbSsLs57jBuqt0l3IvZXUtOQn+0v4+xHkgiAAmcUt1R6EiJO6oscldpTgpeSlOpKVjDuqr+n5YltLapPu05+d17vD0I4kEUAAAAAAAAAAAAAAAAAAAFMxh3VU/R8sTa24zS4jjI9NnBn9+j+LDvR4tx4pezSYAAAAAmcVN0S/Cl3xIk5q/En5O1y8PgtpWF2c9xg3VW6S7kXsrqWnIT/aX8fYjyQRAATWKO6l+HL6EOe1XiWWSe0eCl4KY6gh7fgGNWpKo5yTldkSWS5JfQlQ5pWNRtBBjSLYj1eq3mDzXh6yehGfTXYGvq1u8o814esnoQ6a7AdWt3lHmvD1k9CHTXYDq1u8o814esnoQ6a7AdWt3lPjxXj62XuodNXA86tbvKaNsxdqwV8Gppby9GWjf0m5k2x2ZcxHi5PiNztz+pDtXZHnW9wEogg9PAAAAAAAAACmYw7pqfp+WJtbcZpcRxkemewz1NWlJ5o1It9TQopzGL3VWqql5o14zV8Wn9OdGlzVbea2Pa9KWqZDwyAAAJnFTdEvwpd8SJOavxJ+TtcvD4LaVhdnPcYN1Vuku5F7K6lpyE/2l/H2I8kEQAE3ihur9uX/AJIc9qvEs8kdo8F9i7lMdOAAAAAAAAAACDxjwYpRdWC9OKvl/lHxX83iZKxlRai3FdPSyObaNvTzQqpZFMAAAADzUqKKvk0lwt3BEVbjxzkbnVTQr4WgtqnJ6FpNzYLlvIr5xiaOcjrRhGpPfuXAsnxzm5sJqESJMxH7aCDte3fV3IwfpFjKalPu0wmJJPdHbR6SPW3mqNq3cFJaE3F3ptPhWQkKiLeUbXK1aUJGz4XayTV/Ksj0ZmaHQE2EyHOKmZyElQtkJ7WSv4Hkeg0OY5t5NZGY+5TYMTYTOKm6JfhS74kSc1fiT8na5eHwW0rC7Oe4wbqrdJdyL2V1LTkJ/tL+PsR5IIgAAPBcBQLgKBcBQLgKBcBQLgKD7FtO9NprfWRrrPFSm89RVRaULlirhWVVSp1HfOCvjJ55RzZeFp3ZeVFTOwEYqObcp0mS5x0VFhvWlU80/hPtEEtigW6hrdWpDejJpc298Li7hurNRTmYrKj1bgppVbVCO2nHmvvehG1GOW5DQ6Kxt6mnVwxBbWLf/VGxIC7SM6cYmilJpVsKVJZmorkWXSzakFqEd83EW7Mac5Nu9tt8Ld5tRES4jK5VzqeQeAAjrXt31dyND9IuZTUp92mExJJ7o7aPSR6281RtW7gpKEgogAADPRtlSOaTu4HlWhmKw2rehtZHiNuUtuIVvlUtUoySyUZO9Xr70PErMoQ0bCRUx+S9yNMOiR1RcPdC/lMdMc9xg3VW6S7kXsrqWnIT/aX8fYjyQRAAAAAAAAAAAAAATeKG6v2pX818frcQ57VeJZ5I7R4L7F3KY6c5VjrUf26utU9TfDJe7tpC/JznRSKJYNX7ecVlZy9KelObN6IQJMKwAAAAAAAEda9u+ruRofpFzKalPu0wmJJPdHbR6SPW3mqNq3cFJQkFEAAAAC0+Tndk/wAvL5qZX5T1Kcfku8g9oX/K+qHSihOtOe4wbqrdJdyL2V1LTkJ/tL+PsR5IIgAAAAAAAAAAAAB4XDFHBrhGVWaudRJRTzqGe/rd2hFTPRkcqMTZ6nR5JlXQ2rEcmdbuH9LC2QC4OM4YtevWitVWadSTj0b/AEfhcdVBZUhtbgh8/m4trGc/FfLYaZsI4AAAAAAAI617d9XcjQ/SLmU1KfdphMSSe6O2j0ketvNUbVu4KShIKIAAAAFp8nO7J/l5fNTK/KepTj8l3kHtC/5X1Q6UUJ1pz3GDdVbpLuReyupachP9pfx9iPJBEABL4r0IztGpnGMo63J3SSkr8m8yLOOc2HS1aM5YZMhsfHoeiKlC3lv2Koeoo9lDwKm3i7y8zoehy/628kGxVD1FHsoeAt4u8vMdDl/1t5INiqHqKPZQ8Bbxd5eY6HL/AK28kGxVD1FHsoeAt4u8vMdDl/1t5INiqHqKPZQ8Bbxd5eY6HL/rbyQbFUPUUeyh4C3i7y8x0OX/AFt5IeqeDqMWnGjSTWZqnFNddx4saIqUK5eZk2VgtWlrEReCG0azeVXHnDqpUnQg/wCrVV0rv+Om89/K8y6yxkJZXvrrcnmpTZXnkhQ7Juk7yT+nNi9OQAAAAAAAAAI617d9XcjQ/SLmU1KfdphMSSe6O2j0ketvNUbVu4KShIKIAAAAFp8nO7J/l5fNTK/KepTj8l3kHtC/5X1Q6UUJ1pz3GDdVbpLuReyupachP9pfx9iPJBEABNYobq/bl9CHParxLPJPaPBfYvBTHTkJhDGmzUKsqVSU1OF16UG1lSay8zRLhyUWI1HNuUr42U5eC9WPXOnca/ntY+NU7ORn1dHwTmauuZTFeQ89rHxqnZyHV0fBOY65lMV5Dz2sfGqdnIdXR8E5jrmUxXkPPax8ap2ch1dHwTmOuZTFeR8ljvZEs9R8mtv6jq6P3Hi5alU2ryIXCuPspJxs9Nxv/wCSdzkuaCvV/O3zEuDkxEWmItPcnyV8zl5VSiC2jvX4KbVqynJyk3KUne5N3tvlZaNajUoQ5973PcrnLSqng9MQAAAAAAAACOte3fV3I0P0i5lNSn3aYTEknujto9JHrbzVG1buCkoSCiAAAABafJzuyf5eXzUyvynqU4/Jd5B7Qv8AlfVDpRQnWnPcYN1Vuku5F7K6lpyE/wBpfx9iPJBEABNYobq/bl9CHParxLPJPaPBfYvBTHTnJ8dP9wtHPD5IHRyOob4+pxOVu1v8PRCEJZWgAAAAAAAAAAAAAAAAAAAjrXt31dyND9IuZTUp92mExJJ7o7aPSR6281RtW7gpKEgogAAAAWnyc7sn+Xl81Mr8p6lOPyXeQe0L/lfVDpRQnWnPcYN1Vuku5F7K6lpyE/2l/H2I8kEQAE1ihur9uX0Ic9qvEs8k9o8F9i8FMdOcnx0/3C0c8PkgdHI6hvj6nE5W7W/w9EIQllaAAAAAAAAAAAAAAAAAAACOte3fV3I0P0i5lNSn3aYTEknujto9JHrbzVG1buCkoSCiAAAABafJy/8AWS5aEvmgV+U9SnH5LrIXaF/yvqh0ooTrjn2MK/1dbpL5Yl7K6lpyOUO0v4+yEcSCGACUxarai1U780r46Vk+NxGm21oS8ydk2JUmW07c33xL8UZ1hWcO4nwtNaVbXZQlJLVLUqSbSSvWVXZEifLz7oTKlFJUTmSGTERYlahV8TRj5Pob9on7kV9Td1o7dIyZAh7Xqel5P6Xr6vuxPOtH7qGXUELeU+//AJ/R9dV0Q8B1o/dQdQQd5fI+Pyf0vX1PdiOtH7qDqCFvKeJeT6G9aJ9dNP6nqZUdumK//n2bHryNS0+T+ol/Trwk+CUHD4pyNrMqNXSbR5/BHiZAeifg9F4pR8lZwlgutZ5amtTlG/M88Zc0lkZPhR2RUpYtJTzEpFl1oiNo9OZpG0jgAAAAAAAAEda9u+ruRofpFzKalPu0wmJJPdHbR6SPW3mqNq3cFJQkFEAAAACexHr6i3UuCalF9abXxSIc+2tAXuLTI76s01MaUOqnOnaFHxuo6m0uW9UhF9a9H/ytJcyLqYVGBy+VodWYpxRF9vYhSYVoAPsXc01kad6fAzy8IqotKF1wPjDTqRUaklCos9+SM+WLzdRTx5RzFpbnQ6aTylDitRsRaHeS8Pgm07yGWh9AAB8vApPoAAABhtdlhVhKnUipQkssX/Mj5TJj3MWs1aFMIkJkRqselKKcrxnwG7JW1KvdKd7pS37t+L5VetKOilJlIzKdqXnFZRkVlYlCaK3fHgQxKK8AAAAAAAEda9u+ruRofpFzKalPu0wmJJPdHbR6SPW3mqNq3cFJQkFEAAAADNY7Q6VSnUWenOMlytNP6GL2I9qtXabIMRYcRr02LSdpoVVOEZxd8ZxUovhTV6OUc1WqqKfQmOR7Ucly5yGxusWroqol6VJtvoPbaLk+pkyRi1X1V2+pWZWgV4VdL2+m35KUXBzQAAAAPsZNZm1zO48VKQiqlwbfCxQFVVPNx6eUINSuAUihD7cBQfVJrM3pZ5QhkjlS5TfsOGa1JpqcpR34SbkmuvN1GmJLQ4iZ05EqBPRoK0o6lMFzp/PAvdhtUatONSOaSzcDzNPmd6KSJDWG5WqdVAjNjQ0e25SKxzsKq2KrxqS1yL4NTll/11RIkYlSMnfmIeVYCRZZ2KZ+X8OUHRnEAAAAAAAAjrXt31dyND9IuZTUp92mExJJ7o7aPSR6281RtW7gpKEgogAAAAADovk9wtq6Ls8n6dHLD/Km39G7uZoo8pQKr7RLl9TrMiTdeHYuvb6fz4La1fkeZ50VpeKlJQ8P4IdCd8U9ak/RfFfFf0LuWmEitoW/7nOUn5JZd9KaK3d3d8EUSiAAAAAAAAAAAAAAC6Ymt/Z5X5lVldzXR+t5Tz9FonA6XI6rYLTj7IS2EEtZq35tbnfzXMiw9NOJYxqLN1OCnFDqz52AAAAAAACOte3fV3I0P0i5lNSn3aYTEknujto9JHrbzVG1buCkoSCiAAAAAANjB9tnQqwq03dKDvXA+FPkayGESG2I1WuuU3QI74MRIjL0OuYFwrTtVJVIPknDfhLfT8Tmo8B0F9Vx3MrNMmIaPZ/8U3K1KM4uMknGSuaeVM1NcrVpQ3vY17Va5KUUqeFMV5RblQeqj6tv0lzN5+v4lpBnkXNEzd5QTOSHN/KDnTDb/ft5X61KUHqZxlF8DTT+JOa5HJSi0lQ9jmLQ5KF7zwZGIAAAAAAAAB7pUpTkoxTcpO5Jb7PHORqUrcesY57ka1KVU6HgmxazRhTztL0nwyeVlBGiWj1cdjKwLCEjPtJp422xUrFXe/ODhHlc/RycybfUbJOHXjNTx5GnKUZIUs9cUo55jkh0pwoAAAAAAAI617d9XcjQ/SLmU1KfdphMSSe6O2j0ketvNUbVu4KShIKIAAAAAAAG7gnClSzVFUpO5/ei8sZrgkjVGgsitquJMrNRJZ9di/CnTMA4yUbUkk9RVuy0pPL+l/eXx5EUExKPgrSudMTr5PKMKZShMzsPjEmiKWB4q0oyV0oxkuBpNaGeo5W50UxcxrkoclJoVcBWaWejFc18PlaN6TUZP+iK7J8s69ieGb0MXm3ZvVvtKniZdNjY+SGvquV3fNfkebVm9W+0qeI6bGx8kHVcru+a/I82rN6t9pU8R02Nj5IOq5Xd81+R5tWb1b7Sp4jpsbHyQdVyu75r8jzas3q32lTxHTY2Pkg6rld3zX5Hm1ZvVvtKniOmxsfJB1XK7vmvybtiwdSo/wBuEYt53lbf6nlNMSM+JpKSYMtCg6DaPXmbRrN5zLHfDqtFVU6bvpUm8qzTnmbXClmXWX8hLLCbWdevkhx+V55I76jF/FPNftxWSeU4AAAAAAAI617d9XcjQ/SLmU1KfdphMSSe6O2j0ketvNUbVu4KShIKIAAAAAAAAA+p3ZVnWZ8APUWjOhYcF442mjcpNVYLenfqruSay6byFFyfCfnTMvd8FrL5ZmIWZ35J338/mksljx9oSu1ynUg9+66cV1q5/AgPyZETRVF8i3hZdgO00VPNPvgSdLGqxyzV4rnjOPeiOslHT/kmMypKOuenjSnqZvOGye0UffRj0WNuqbOny37E5n3zhsntFH30Oixt1R0+W/YnMecNk9oo++h0WNuqOny37E5jzhsntFH30Oixt1R0+W/YnMecNk9oo++h0WNuqOny37E5jzhsntFH30Oixt1R0+W/YnM1bXjdY6af9XVviwi5N9eb4mxkjHdso4mmLlaVhppU8M/88ynYw431LQnTprW6TyNX3zmuCT3lyLSyzlpBsJazs6+SFBPZXiR0VjPxb5r9wK0TynAAAAAAAAAI617d9XcjQ/SLmU1KfdphMSSe6O2j0ketvNUbVu4KShIKIAAAAAAAAAAAAAAAAAAAAAAAAAAAAAAAAAAAAAEda9u+ruRofpFzKalPu0wmJJM9ak6daUHnp1XF88ZNPuPGOpRFMYzMzm8UJAlHPgAAAAAAAAAAAAAAAAAAAAAAAAAAAAAAAAAAAAAjLXL0pPg+hodncXUulWElJaPMevwPQQOmNLXoTjJ5ScCOjaXaIr+laHe3vRrXeknz3arn1QkoyOZUW9PQT0FWPrpcvr99yuWW0K5RlnWZ8JZMfsU5+ZllprsNo2EAAAAAAAAAAAAAAAAAAAAAAAAAAAAAAAAAAAGC0WhRyLbdxg59FxLl5ZXrS671N/ErAjtdrgmv6VJqdZ71yyxjzyau5tUQZmNZsXFbi/lYNpETBLztZRF8a9vsVOvSnSqxUqc1dKL7095rOmjJj1YtZt5i9jXtquuOW4wYgWijJys6dalvJXKrBcsfvc8cvIi2gzrHZn5l8iojSL2LSzOnn9+0FWq0qtN3TjVg+CUZwehkxr0W5SA+Cn/TeaGPXZcaWlmVZcTCxh7qchrsuNLSxWXEWMPdTkNdlxpaWKy4ixh7qchrsuNLSxWXEWMPdTkNdlxpaWKy4ixh7qchrsuNLSxWXEWMPdTkNdlxpaWKy4ixh7qchrsuNLSxWXEWMPdTkNdlxpaWKy4ixh7qchrsuNLSxWXEWMPdTkNdlxpaWKy4ixh7qchrsuNLSxWXEWMPdTkNdlxpaWKy4ixh7qchrsuNLSxWXEWMPdTkNdlxpaWKy4ixh7qchrsuNLSxWXEWMPdTkNdlxpaWKy4ixh7qchrsuNLSxWXEWMPdTkNdlxpaWKy4ixh7qchrsuNLSxWXEWMPdTkNdlxpaWKy4ixh7qchrsuNLSxWXEWMPdTke6aqTd0VUk+BKUnoR4r6L1MmwW0/i3khYcB4jWq0NOcXRpb85q6bX+NPPfz3LnIkWchsuzr3fJNhScR650oTv+Pk6rgbBNKyUVSoxuisrbyynLflN77/AIrkVMWK6I6s4uIUJsNtVpvGs2H/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AutoShape 8" descr="data:image/jpeg;base64,/9j/4AAQSkZJRgABAQAAAQABAAD/2wCEAAkGBw8PEhQTEA8RFBASFRAQEBISEBUXFBAPFRQWFhQVFRQYHCghGBolGxYUITEhJykrLi4uGCszODYuNygtOisBCgoKDg0OGxAQGywkICQsLTQ0NDQsLC0vLCwsLCwsLDQsLC8sLCwvLywvLCwsLCwsLC8sLCwsLCwsLC8sLCwsLP/AABEIAOEA4QMBEQACEQEDEQH/xAAbAAEAAgMBAQAAAAAAAAAAAAAABQYDBAcBAv/EAEkQAAEDAgEHBQsKBQMFAQAAAAEAAhEDBAUGEiExQVFhEyJxgZEUIzIzQlJyobGz0gcVU1Ric4KTlMFjkqKy0UN0wjRE4fDxFv/EABoBAQADAQEBAAAAAAAAAAAAAAADBAUCAQb/xAAyEQEAAgECBAUBCAICAwAAAAAAAQIDBBESITEyQVFxkbETIkJSYYGh4fAU0QXBM0Ni/9oADAMBAAIRAxEAPwDuKAgqmK5a02uNO0pm4qDQ54dm0GHjU8o8Gz0hXMWjtaN78o/f2U8usrXlXnP7IC4xTEa3jLzkgfItqbWgfjfLlbrgxV+7v6qdtVlt47ejVNCodd5ek8bup+xUnDX8Me0IvqX/ABT7y87mf9avP1dX4k2r+GPaDjv+KfeTuV31m7/V1fiTav4Y9oOO/nPvJ3KfrF3+rq/Em1fwx7QcdvOfeXnch+sXX6qr8S92jyj2g47ec+8ncf8AHuf1VX4k5eUe0HHbzn3l53EPprn9VV+JOXlHtDzit5z7ydwj6W4/U1fiTl5R7QcVvOfeTuBv0lf9TV+JOXlHtBxW8595efN7PPr/AKmr8ScvKPaDit5z7yfN1Pzq36ir8Sb/AJR7Qbz5z7y8+bae+r+oq/Evd/yj2h5vPnPvJ82Uv4n59X4k39PaDefOfeT5ro/xPz6vxJv/AHaHu8+c+7z5qo7n/nVfiTef7BvPmfNNDzHfm1PiTil5vLz5ot/MP5lT4k4pD5ntvo/63/EnHI8+Zbb6IfzO/wAr3jsAwe2GqnB3te8HtDk45G1QNzR00L24Zua9/K0/5Kk+pR2pS3dWPj4SVzZK9LT8/Kcw7LWpSIbf0gG6u6aIJYPvKZ5zOkSOhVcmi3545/SVzFrfDJH6rnRrNqNDmOa5jgHNc0gtcDqII1hUJiYnaV6JiY3h9rx6IPCYQc6ygx1+IOdTpOLbFpLXOaYddkaCAdlL+5auDTxjjit3fH8srUanj+zXp8/w1KbGtAa0ANGgACAAp1V9ygSgSgSgSgSgSgSgSgSgSgSgSgSg8lAlAlAlAlAlAlAlAKBhOJvw1+cyXWbjNaiNPJTrq0hs4t2qPNhjNH/1/eqfBnnFO3g6XQrNqNa9jg5jgHNcDIc0iQQd0LImJidpa8TExvDIvHqn/KBiZhlnTcQ6uC+uRrZagwR0vPN6AVe0eLefqT4dPX+FLWZdo4I8fj+VdY0NAAAAAAAGoAagrzNeygSgSgSgSgSgSgSgSgSgSgSgSgSgSgSgSgSgSgSgSgSgSgSgIJnIC/NJ77Nx5kGvazsYT3yn1OII4OO5U9bj3iMkek/9L+iy9cc/ovCz2g5ZeXPL3VzWOrlTQp8KdHmaOBdnHrW1irwY6x+W/uxc9+LJM/p7ErtCSgSgSgSgSgSgSgSgSgSgSgSgSgSgSgSgSg8lAlAlAlAlAlAlAlBjNxyNa3rjRyVannH+FUPJ1PU71Lm9eKlq/l/KTFbhvWfzdYWI3HHcIfNJrjrcajz0ue4n2rftG07Pn99+bclchKBKBKBKBKBKBKBKBKBKBKBKBKBKBKBKBKBKBKBKBKBKBKBKBKDRxvxFX0Z6wQV3Tuh5PR1Xuxyw+GG9xOU4Me8s6Hf3FblurCbsrkJQJQJQJQJQJQJQJQJQJQJQJQJQJQZLei+o4MY0uc7QAFza0VjeXtazadoWcZKHMa3OHKOINSppzabB5LG+USY08Nm2l/l89/D5Xv8AD5RHj5+XolbXBLegObS5R+90Ek9fNaoLZ736ztCxTT46dI3lpXGTlS4ealeqGzADKYkNaNQDjHsUtdTFK8NI90VtLbJbivPshcosIp2pZmVC4umWuiQBt0bFY0+acm+8K2ow1xbbShpVlWJQJQJQJQJQaWMnvFX0Cuqd0PJ6Ok5yxm45rhHiW/j/AL3LZt1YjclcvCUCUHkoEoPZQJQJQJQeSgSgSgSgSg+mNLiA0EuJAAGsk6gEmducvYiZnaHQsn8HbbMkwarhz3bvst4e3sWTnzTkn8mvp8EY4/NLKBYa93VqNHe6We7i8NHbr9S6rFZ6zs5tNo7Y3V7ErvFYMUQxu+kA93tJ9QVvHTT+M7+vJTyX1PhG3pzVKu95cTULi/ys+c6eM6VfrEbcujPtM78+rHK9ckoEoEoEoEoNPGPEVfQcuqd0PJ6OjSsZuOc4X4pvS/8AvctmerFnq2pXLwlAlBvYJVDbikTqz2g9Zj91HmjfHMfklwTtkrP5rzf5PW1bSaeY7zqfNPWNR6ws2moyU8Wpk02O/hsreIZI12aaThUG7wX9h0HtVumsrPdyUsmivHbzV+tSfTOa9rmuGxwIPYVaiYmN4VJrNZ2l8SvXhKBKBKBKBKBKC35F4V/3DxvbSB7HP/YdaoavL9yP1aOjw/8Asn9FtVFfEBAQat/h1GuIqsDtx1OHQ4aQu6ZLUn7MuL463ja0KXjuTdS3l9Ml9IaT5zB9oDWOIWjh1MX5Tylm59LNOdecIGVZVCUCUCUCUGpix7zU9By6p3Q8no6FnLI2bm7nuG+LHpVPeOWvLFnrLZlePCUCUCUHTcBxIXNFr5545tQbnjX1HX1rGzY/p32beDL9Sm/ikVElYbq1p1Rm1GNc3c4THRuXVbWrO9Zc2pW0bWjdWsSyNaZNu/NPmPkt6nax1yrePWTHK8KeTRRPOkqtf4dWtzFWmW7na2nocNCu0yUv2yo3xXp3Q1ZUiMlAlAlBt4TZG4qspjyjzj5rBpcez1qPLeKVmyTFjnJeKuo0qbWNDWiGtAa0DYBoAWNMzM7y24iIjaH0vHogICAgIKRlXgApTWojvZ8YweQT5Q+zw2dGrR02o4vsW6s3Vafh+3XorEq6okoEoEoNTFT3mp6DvYuq90PJ6L7n8VkNpQrHwPxVfeOWsx7dZbErx4SgSgSg38HxWpa1M9mkHQ9h1Pb+x3FR5cUZK7Slw5Zx23h0bDMSpXLM6k6fOafCYdzgsjJjtjnazXx5a5I3q3FwkEHzUYHAhwBadBBEgjiCkTMc4JiJ5SreK5IUqkuoHk3eadLD+7ersVzHrLRytzU8ujrbnXl8KhiOG1rcxVYRsDtbXdDv21q/jy1vH2ZZ+TFfHP2oacrtGSgvOQuH5tN1Zw51Tms4U2nT2u/tCzdZk3twR4NPRY9q8c+K0KmuiAgICAgIPl7A4EEAgggg6iDrBSJ2Jjfk5lj+Gm1rFnkHnUzvYdnSNI/+rZwZfqU38WLnxfTvt4I2VKhJQJQauJnvNT0HexdV6w8novGcsrZs7qRZnmn06vvHLU8mRbun1Z5R4SgSgSgnMmMGp3heH1HNzM0gNiXAzOkzqgbNqrajNbFEbR1WdNgrlmd56LdY5M21Fwczlc8ancq4HrzYBHBUb6m942nb2X6aXHSd4339Uyq6wICAg+K1Jr2lr2hzToLSJBHQvYmYneHkxExtKkZRZLGlNS3BdT1up63MG8ec31jjs0cGq4vs36s3UaSa/ap0Vu0oOqvbTb4T3Bo4SdfQNat2tFYmZ8FOlZtaKx4utW1FtNjWNENYA1vQBAWHa02neW9WsViIhkXj0QEBAQEBAQV3Lex5ShygHOonO/AYDh7D1K1o78N9vNU1lOLHxeTn0rVZRKBKDWxI96qeg72LqvWHk9FzzllthTbXUfTre8ctLwj9GTbun1ZpRySgSgSgkMAxPuWs2ppzPAqAbWHX2QD1KLPi+pTZNgy/TvFnU6VRrwHNILXAFpGog6iFizExO0tqJiY3h9I9EBAQEBBE0cAosue6GCDDpYBzeUOjPG7RnCOKnnPacfBKCNPWMnHCWUCcQEBAQEBAQEGK6oCox7Dqe1zD0OEL2tuGYmHlq8UTE+LmlXJu9boNu48WlrgewrYjU4p8WNOmyx90pZN3rtVu4ek5o9pSdTijxI02Wfut8ZJvpsNS5rMp02iXBnOceAmBJ1DWov8ALi08NI3lL/iTWOK87QqeJkclUjQM18AmSBB27Vdr1hTt0lb85ZjYVGh5X3lb3jlox0j0hk37p9ZZJXrklAlAlAlBNYBlJVtOaRn0ZksJ0tnWWHZ0auhV82nrk59JWMGpti5dYXvDcetbiMyqA4+Q/mvnoOvqlZmTBenWGnjz48nSUmokwgICAgICAgICAgICAgICDxxA0kwN5QQ+I5TWlAHvge7zKfOM8TqHWVPTTZL+G3qgyanHTx39FFx3Hqt4edzabTLKYOgHe4+UVpYcFcUcurMzZ7ZZ59EFiB71U9B3sVivWFeei2Z6zdmwqtPW/wC8re8ctCOkekMm/dPrLJK9eEoEoEoEoN7BcMfd1RTYQNBc5zvJYIkxtOkaFHlyRjrxSkxYpyW4YX6xySs6Q51PlXbXVDIP4dXqWZfV5LdJ2alNJir1jf1TdGk1gDWNDWjUGgADqCrzMzO8rERERtD7Xj0QEBAQEBAQEBAQEBAQEGliGE29x46k1x36nfzDSpKZb07ZR3xUv3Qh62RFo7wTVZwa8Ef1AqeNbkjrtKvOixz03hG4nkxY2rc+tcVgPJaCzOedzRm6VNj1OXJO1ax+6LJpcWON7Wn9lHxMtLKmaCG5r80OIJAg6yAJPUtCu/Ldn2257LHn8Vn7NTdXG66n3tf3jlfr2x6R8My/dPrPy+pXrwlAlAlAlBnsrt9F7alMw9hkbuIPAiQub0i9eGXVLzS0Wh1LAccpXjJaYqAc+mTzmneN7eKxs2C2KefRs4c9cscuqUUKYQEBAQEBAQEBAQEBAQEBBTK2XzBOZbl2kwTUABGw+CVfjQT42/ZQnXx4VRl7lxdP0U206Q3gZzh1nR6lNTRY4680N9bknpyV25uX1XF1R7nuOtzjJ6OjgrVaxWNohUtabTvMtS9Pe3+i72Fdx1cysGcqGzUQU86p97X945Xa9sekfDNv3T6z8vZXrwlAlAlAlAlB9UqrmEOa4tcNIc0kEHgRqXkxExtJEzE7wsFnlreUxDiyoBte3THS0j1qtbR47dOS1XW5K9ea8YHd3dZofXpU6TTpa2XF5G8g+D6z0LOy1x1nas7tHDfJaN7RslVCmEBAQEBAQEBAQEBAQQ+Vl/3Pa1HAw545JnpP0SOgZx6lPpsfHkiEGpycGOZcolbTEJQJQYbs97f6LvYV7HUTWeqWzS3RL/Dq/fV/eOVuvbHpHwz790+s/JK6ckoEoEoEoEoPJQSWTbGOuqAqRmmo2Z1F3kjrdmhQ55mMdpjyTYIictYnzdgWG3BAQEBAQEBAQEBAQEBBzXL7FeWrCk08yjIPGqfC7NA6ZWto8XDTinx+GTrcvFfhjpHyq8q4pkoEoMV0eY/0XewpHUS2cqjRR1XxlX764965WadsekfChfvn1n5fMrpySgSgSgSgSgSgB0atewjYUF1wbL0saG3VNz40cpTjOPpNMCeIPUs/Lod53pLQxa7aNrwtmDY3SvJNFtTNboLnMhud5oM6T0f4VLLhtj7l3Fmrk7UmokogICAgICAgICAghMrMbFnRJBHLPltIcdryNw9sDarGmw/Vv+UdVfU5vpU/OejkxcTpJknSSdZO8raYpKBKBKDFcnmO9F3sK9gSPKcFU2aG7TuD32t9/ce9crFO2PSPhRyd8+s/KZw+wbfgim5rLxonNJhly0eUD5NTfsOvRpUN7zhneedfj+E1McZo5crfP8om7tqlFxZVY5jxra4QekbxxCnraLRvWd0FqzWdrRswyvXJKBKBKBKAP/A4lBbsnciqtaH3M06WsM1VH9I8gdOno1qln1la8qc5/ZewaO1ud+Ufv/DoltbspNDKbQ1jRDWgaAFl2tNp3lqVrFY2hlXj0QEBAQEBAQEBBqYpiNK2puq1XQ1uza52xrRtJXePHa9uGrjJkrSvFZyHGcVqXdV1Wpt0NbsYwamj/O0rbxYox14YYeXLOS3FLRlSIyUCUCUGO4PNd6LvYvYGzynFV9l7d8Xfjq/39x71ymp2V9I+FTJ329Z+XlKq5jg5ji1zSHNcDBBGohezETG0uYmYneHSMBxm2xRnI3VNhrtHguHh730zrad4GnqWVmw3wTxUnl/erVw5qZ68N45/3owYh8ntJ2mhWcz7Lxnt6AdBHXK6pr7R3Ru5voKz2zt+6Cuchb5ngilU9CpB/rAVmutxT13hWtossdNpaZySxH6q78yl8a7/AMrD+L5/04/xc34fj/bNQyLxB2ui1nF9Vn/EkrmdZhjx/Z1GjzT4bfqmLH5PHmDXuGgbW0mkn+d0R2FQX18fdj3T00E/en2/v/S14Tk7a2umlSGf9I/nP6idXVCp5M+TJ3SuY9Pjx9sJVQphAQEBAQEBAQEBBp4ridG1pmpWdDRoA8p7tjWjaV3jx2yW4auMmSuOvFZyfKHHat7Uzn81jZFOmDoYP3cdpW1hwVxV2jqxc2e2W289EVKmQkoEoEoEoPisea7od7EHueVFst7st8e/V/v7j3rl3j7K+kfCvl77es/LFK6cPadQtILSQ4EFpBggjUQRqKTG/KSJ25w6Hkvlw18Urshr9Ta2pj/T808dXQszUaOY+1j6eTU0+sifs5Ovmu4Kz18QEBAQEBAQEBAQEBAQEFeyjysoWctBFSvsptOhp+27yejWrODS3yc+kf3orZ9VTHy6z/ermGK4rWun8pWfnO1NA0NYNzRsH/pWvjxVxxtWGRkyWyTvZpyu3BKBKBKBKBKD5qnmnoPsXowZ642T7t7EPH3H+4ufeuTH2V9I+EeXvt6z8sErtwSgSgnsn8rLmzhs8pRH+k8+CPsO8no0jgq2bS0yc+k+axh1V8XLrHl/p0bBMqLS7gMfm1D/AKVSGvn7Ox3VKy8umyY+scvNqYtTjydJ5+SaUCcQEBAQEBAQEBAQReMZQWtoO+1Rn7KbedUP4Rq6TAUuLBfJ2wiyZ6Y+6VAx3Lq4ry2hNGmdEg99cOLvJ6tPFaWHRUpztzn9mbm1t78q8o/dVJV1TJQJQJQJQJQJQJQfNQ6D0H2INLP4psk3SmJf9Rcf7i5965cYuyvpHw8y99vWflglduCUCUCUHko8T2FZX3ttAFXlGDyK3OEcHTnDthV8mkxX8NvRZx6rLTx39Vsw/wCUag6BXovpnzmEPb+xHYVSv/x9o7Z3/Zcpr6z3Rt+6w2eUtjWjMuqUnU1zsxx/C+Cq1tPlr1rKzXUYrdLQlWuBEggjeDIUKZ6gICD5qPa0S4gDeTASI36E8kTeZUWFHwrqkSNYYc89jJU1dNlt0rPwhtqcVeto+VfxD5R6DdFCg+od7yGN6RrJ7ArVP+PtPdO37q19fWO2N/2VbFMsr64kcrybD5NEZva7wvWrePSYqeG/qp5NXlv47en93QE+vSeJVlWeSj0lAlAlAlAlAlHhKPSUHjzoPQUEevXSZxbRc3I3XFz71yjxf+OvpHw9y/8Akt6z8tWVIjJQJQJQJQJQJQEH1SquZpY5zTvaSD6l5Mb9XsTMdG2zGbtuq7uR0XFSOzOXE4sc/dj2h1GXJH3p95Zf/wBBe/W7j85/+V59DH+GPZ19fJ+Kfdifi927wrq4PTXqH/kvYxUj7se0OfqX/FPvLTqPLjLiXHe4ye0qSI26OJ59XkoEoEoEoEoEoEoEoEoEoEoEoEoPl50HoKD4+b6vmFcfUqn+nbyT2W1oaN/cCND3Nrt4io0Fx/mDx1KLSW4sMezrV14csoSVYViUCUCUCUCUCUCUCUCUCUCUCUCUCUCUCUCUCUCUCUCUCUCUCUCUH1SoOrObSb4VVzKTel5Df3XlrRWJtPg6rWbTFY8XcPmC28xfP/Ws+g+nVV/lUwcvpsumCXUeZVjWaDjoP4XepxOxW9Bl2tNJ8flT12Lirxx4fDmUrXZJK8CUCUCUCUCUCUCUCV6EoEoEoEoEoErwJQJQJQJXoSgSgSgSgSgSgunyYYKa1c3Lx3uhLaf2q7hBI4NaT1uG5Z+vzcNeCOs/C/ocO9uOfD5dVWQ1nzUptcC1wBa4FrgRILToII2hexO3OCY3cYyyyXfh9TOYC61ee9v18mT/AKbz7DtHGVuaXUxljaerE1OmnFO8dFdlWlQlAlAlAlAlAlAlAlAlAlAlAlAlAlAlAlAlB5KBKBKBKBKAglsmsArYhVzKctptI5arHNpt3De47B+ygz564q7z1WMGC2W20dHbMMsKVtSZSpNzabBDR6ySdpJkk7ysG95vabW6tylIpXhhtLl0IMdzQZVa5lRrXMcM1zXCQ4biCvYmazvDyYiY2lzbKL5N3tJfYuDm6+QqOhw4MqHX0O7VqYdfHTJ7s3NoPHH7f3/v3Ua/sq1uc2vSqUjq57CAeh2p3UtCl637Z3Z98dqd0bNcOG9duTOXgZyBnIGdxXoZw3hB5njeO1AzxvHagZ43jtQM8bx2o8OUG8dqDzlBvHagcqN47U2DlW7x2psbnKt3jtTY3OVb5w7U2NzlW+cO1Ng5VvnDtTYOVb5w7U2HnLN84dqDfscKurggUbes+draZzet55o7VHfLSndMJa4b26RK54F8mtV5Dr2oGN18lSMvPBz9TeqekKhm/wCQiOWOP1XcWgnreXR7CxpW7BTo02spt1NaNHEneeJ0lZl72vO9p5tKtYrG1YbC5dCAgICDVxPxT+hdU7nNujhGUHjnLfw9rFz9yNUqF9tXkvYbNNcy7hsU9i4lJDapriXcNqkuJdw2Grl0zMXMvWdi8dM7Fy9hs01xLpmavHrK1ePWZi5l7DOxePWdi5l1DK1cjK1HrbtfCC4t0dR1SSjdiAgICD//2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443372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494420477"/>
              </p:ext>
            </p:extLst>
          </p:nvPr>
        </p:nvGraphicFramePr>
        <p:xfrm>
          <a:off x="838200" y="152400"/>
          <a:ext cx="8077200" cy="5836855"/>
        </p:xfrm>
        <a:graphic>
          <a:graphicData uri="http://schemas.openxmlformats.org/drawingml/2006/table">
            <a:tbl>
              <a:tblPr firstRow="1" firstCol="1" bandRow="1" bandCol="1">
                <a:tableStyleId>{5C22544A-7EE6-4342-B048-85BDC9FD1C3A}</a:tableStyleId>
              </a:tblPr>
              <a:tblGrid>
                <a:gridCol w="1219199"/>
                <a:gridCol w="1524000"/>
                <a:gridCol w="3276600"/>
                <a:gridCol w="2057401"/>
              </a:tblGrid>
              <a:tr h="304799">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State</a:t>
                      </a:r>
                      <a:endParaRPr lang="en-US" sz="1200" dirty="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Group</a:t>
                      </a:r>
                      <a:endParaRPr lang="en-US" sz="1200" dirty="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Representative</a:t>
                      </a:r>
                      <a:endParaRPr lang="en-US" sz="1200" dirty="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Allies supporting project</a:t>
                      </a:r>
                      <a:endParaRPr lang="en-US" sz="1200" dirty="0">
                        <a:effectLst/>
                        <a:latin typeface="Arial" panose="020B0604020202020204" pitchFamily="34" charset="0"/>
                        <a:ea typeface="Calibri"/>
                        <a:cs typeface="Arial" panose="020B0604020202020204" pitchFamily="34" charset="0"/>
                      </a:endParaRPr>
                    </a:p>
                  </a:txBody>
                  <a:tcPr marL="53668" marR="53668" marT="0" marB="0"/>
                </a:tc>
              </a:tr>
              <a:tr h="452596">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Alabama</a:t>
                      </a:r>
                      <a:endParaRPr lang="en-US" sz="1200" dirty="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People First of Alabama</a:t>
                      </a:r>
                      <a:endParaRPr lang="en-US" sz="1200" dirty="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Darren Morris, SABE Alt. Reg. 6</a:t>
                      </a:r>
                    </a:p>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Lauren </a:t>
                      </a:r>
                      <a:r>
                        <a:rPr lang="en-US" sz="1200" dirty="0" err="1">
                          <a:effectLst/>
                          <a:latin typeface="Arial" panose="020B0604020202020204" pitchFamily="34" charset="0"/>
                          <a:cs typeface="Arial" panose="020B0604020202020204" pitchFamily="34" charset="0"/>
                        </a:rPr>
                        <a:t>Kimbrell</a:t>
                      </a:r>
                      <a:endParaRPr lang="en-US" sz="1200" dirty="0">
                        <a:effectLst/>
                        <a:latin typeface="Arial" panose="020B0604020202020204" pitchFamily="34" charset="0"/>
                        <a:cs typeface="Arial" panose="020B0604020202020204" pitchFamily="34" charset="0"/>
                      </a:endParaRPr>
                    </a:p>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Jeff Ridgeway</a:t>
                      </a:r>
                      <a:endParaRPr lang="en-US" sz="1200" dirty="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ADAP-P and A</a:t>
                      </a:r>
                    </a:p>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Alabama DMH-DD</a:t>
                      </a:r>
                    </a:p>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Alabama DD Council</a:t>
                      </a:r>
                      <a:endParaRPr lang="en-US" sz="1200">
                        <a:effectLst/>
                        <a:latin typeface="Arial" panose="020B0604020202020204" pitchFamily="34" charset="0"/>
                        <a:ea typeface="Calibri"/>
                        <a:cs typeface="Arial" panose="020B0604020202020204" pitchFamily="34" charset="0"/>
                      </a:endParaRPr>
                    </a:p>
                  </a:txBody>
                  <a:tcPr marL="53668" marR="53668" marT="0" marB="0"/>
                </a:tc>
              </a:tr>
              <a:tr h="452596">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Arkansas</a:t>
                      </a:r>
                      <a:endParaRPr lang="en-US" sz="120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People First of Arkansas</a:t>
                      </a:r>
                      <a:endParaRPr lang="en-US" sz="1200" dirty="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Eric Treat (SABE Alt. Reg. 9)</a:t>
                      </a:r>
                    </a:p>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Alan </a:t>
                      </a:r>
                      <a:r>
                        <a:rPr lang="en-US" sz="1200" dirty="0" err="1">
                          <a:effectLst/>
                          <a:latin typeface="Arial" panose="020B0604020202020204" pitchFamily="34" charset="0"/>
                          <a:cs typeface="Arial" panose="020B0604020202020204" pitchFamily="34" charset="0"/>
                        </a:rPr>
                        <a:t>Plumee</a:t>
                      </a:r>
                      <a:r>
                        <a:rPr lang="en-US" sz="1200" dirty="0">
                          <a:effectLst/>
                          <a:latin typeface="Arial" panose="020B0604020202020204" pitchFamily="34" charset="0"/>
                          <a:cs typeface="Arial" panose="020B0604020202020204" pitchFamily="34" charset="0"/>
                        </a:rPr>
                        <a:t> </a:t>
                      </a:r>
                    </a:p>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Burke </a:t>
                      </a:r>
                      <a:r>
                        <a:rPr lang="en-US" sz="1200" dirty="0" err="1">
                          <a:effectLst/>
                          <a:latin typeface="Arial" panose="020B0604020202020204" pitchFamily="34" charset="0"/>
                          <a:cs typeface="Arial" panose="020B0604020202020204" pitchFamily="34" charset="0"/>
                        </a:rPr>
                        <a:t>Fanari</a:t>
                      </a:r>
                      <a:endParaRPr lang="en-US" sz="1200" dirty="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All DD Network  Partners</a:t>
                      </a:r>
                      <a:endParaRPr lang="en-US" sz="1200">
                        <a:effectLst/>
                        <a:latin typeface="Arial" panose="020B0604020202020204" pitchFamily="34" charset="0"/>
                        <a:ea typeface="Calibri"/>
                        <a:cs typeface="Arial" panose="020B0604020202020204" pitchFamily="34" charset="0"/>
                      </a:endParaRPr>
                    </a:p>
                  </a:txBody>
                  <a:tcPr marL="53668" marR="53668" marT="0" marB="0"/>
                </a:tc>
              </a:tr>
              <a:tr h="452596">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Florida</a:t>
                      </a:r>
                      <a:endParaRPr lang="en-US" sz="120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Florida/FL SAND, </a:t>
                      </a:r>
                    </a:p>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Amanda Baker</a:t>
                      </a:r>
                    </a:p>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Arizona Jenkins</a:t>
                      </a:r>
                    </a:p>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Richard Chapman</a:t>
                      </a:r>
                      <a:endParaRPr lang="en-US" sz="1200" dirty="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Florida DD Council</a:t>
                      </a:r>
                      <a:endParaRPr lang="en-US" sz="1200">
                        <a:effectLst/>
                        <a:latin typeface="Arial" panose="020B0604020202020204" pitchFamily="34" charset="0"/>
                        <a:ea typeface="Calibri"/>
                        <a:cs typeface="Arial" panose="020B0604020202020204" pitchFamily="34" charset="0"/>
                      </a:endParaRPr>
                    </a:p>
                  </a:txBody>
                  <a:tcPr marL="53668" marR="53668" marT="0" marB="0"/>
                </a:tc>
              </a:tr>
              <a:tr h="603462">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Georgia</a:t>
                      </a:r>
                      <a:endParaRPr lang="en-US" sz="120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People First of Georgia</a:t>
                      </a:r>
                      <a:endParaRPr lang="en-US" sz="120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Bernard Baker (SABE Rep. Reg. 6)</a:t>
                      </a:r>
                    </a:p>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Marian Jackson </a:t>
                      </a:r>
                    </a:p>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Teresa Coleman </a:t>
                      </a: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53668" marR="53668" marT="0" marB="0"/>
                </a:tc>
              </a:tr>
              <a:tr h="452596">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North Carolina</a:t>
                      </a:r>
                      <a:endParaRPr lang="en-US" sz="120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Self Advocacy Local Groups</a:t>
                      </a:r>
                      <a:endParaRPr lang="en-US" sz="120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David Taylor Jr.(SABE Alt. Reg. 6)</a:t>
                      </a:r>
                    </a:p>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Laura Newell </a:t>
                      </a:r>
                    </a:p>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Ellen Perry</a:t>
                      </a:r>
                      <a:endParaRPr lang="en-US" sz="1200" dirty="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Arc of North Carolina</a:t>
                      </a:r>
                      <a:endParaRPr lang="en-US" sz="1200" dirty="0">
                        <a:effectLst/>
                        <a:latin typeface="Arial" panose="020B0604020202020204" pitchFamily="34" charset="0"/>
                        <a:ea typeface="Calibri"/>
                        <a:cs typeface="Arial" panose="020B0604020202020204" pitchFamily="34" charset="0"/>
                      </a:endParaRPr>
                    </a:p>
                  </a:txBody>
                  <a:tcPr marL="53668" marR="53668" marT="0" marB="0"/>
                </a:tc>
              </a:tr>
              <a:tr h="452596">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Oklahoma</a:t>
                      </a:r>
                      <a:endParaRPr lang="en-US" sz="120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People First of Oklahoma</a:t>
                      </a:r>
                    </a:p>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Oklahoma Self Advocacy Network</a:t>
                      </a:r>
                      <a:endParaRPr lang="en-US" sz="120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b="1" dirty="0" smtClean="0">
                          <a:effectLst/>
                          <a:latin typeface="Arial" panose="020B0604020202020204" pitchFamily="34" charset="0"/>
                          <a:cs typeface="Arial" panose="020B0604020202020204" pitchFamily="34" charset="0"/>
                        </a:rPr>
                        <a:t>Tomas</a:t>
                      </a:r>
                      <a:r>
                        <a:rPr lang="en-US" sz="1200" b="1" baseline="0" dirty="0" smtClean="0">
                          <a:effectLst/>
                          <a:latin typeface="Arial" panose="020B0604020202020204" pitchFamily="34" charset="0"/>
                          <a:cs typeface="Arial" panose="020B0604020202020204" pitchFamily="34" charset="0"/>
                        </a:rPr>
                        <a:t> Davis (changed</a:t>
                      </a:r>
                    </a:p>
                    <a:p>
                      <a:pPr marL="0" marR="0">
                        <a:lnSpc>
                          <a:spcPct val="115000"/>
                        </a:lnSpc>
                        <a:spcBef>
                          <a:spcPts val="0"/>
                        </a:spcBef>
                        <a:spcAft>
                          <a:spcPts val="0"/>
                        </a:spcAft>
                      </a:pPr>
                      <a:r>
                        <a:rPr lang="en-US" sz="1200" b="1" baseline="0" dirty="0" smtClean="0">
                          <a:effectLst/>
                          <a:latin typeface="Arial" panose="020B0604020202020204" pitchFamily="34" charset="0"/>
                          <a:cs typeface="Arial" panose="020B0604020202020204" pitchFamily="34" charset="0"/>
                        </a:rPr>
                        <a:t>Linda Gonzales</a:t>
                      </a:r>
                    </a:p>
                    <a:p>
                      <a:pPr marL="0" marR="0">
                        <a:lnSpc>
                          <a:spcPct val="115000"/>
                        </a:lnSpc>
                        <a:spcBef>
                          <a:spcPts val="0"/>
                        </a:spcBef>
                        <a:spcAft>
                          <a:spcPts val="0"/>
                        </a:spcAft>
                      </a:pPr>
                      <a:r>
                        <a:rPr lang="en-US" sz="1200" b="1" baseline="0" dirty="0" smtClean="0">
                          <a:effectLst/>
                          <a:latin typeface="Arial" panose="020B0604020202020204" pitchFamily="34" charset="0"/>
                          <a:cs typeface="Arial" panose="020B0604020202020204" pitchFamily="34" charset="0"/>
                        </a:rPr>
                        <a:t>Nancy Ward</a:t>
                      </a:r>
                    </a:p>
                    <a:p>
                      <a:pPr marL="0" marR="0">
                        <a:lnSpc>
                          <a:spcPct val="115000"/>
                        </a:lnSpc>
                        <a:spcBef>
                          <a:spcPts val="0"/>
                        </a:spcBef>
                        <a:spcAft>
                          <a:spcPts val="0"/>
                        </a:spcAft>
                      </a:pPr>
                      <a:r>
                        <a:rPr lang="en-US" sz="1200" b="1" baseline="0" dirty="0" smtClean="0">
                          <a:effectLst/>
                          <a:latin typeface="Arial" panose="020B0604020202020204" pitchFamily="34" charset="0"/>
                          <a:cs typeface="Arial" panose="020B0604020202020204" pitchFamily="34" charset="0"/>
                        </a:rPr>
                        <a:t>CHANGED  FROM INITIAL APPOINTEES</a:t>
                      </a:r>
                      <a:endParaRPr lang="en-US" sz="1200" b="1" dirty="0">
                        <a:effectLst/>
                        <a:latin typeface="Arial" panose="020B0604020202020204" pitchFamily="34" charset="0"/>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P and A</a:t>
                      </a:r>
                      <a:endParaRPr lang="en-US" sz="1200" dirty="0">
                        <a:effectLst/>
                        <a:latin typeface="Arial" panose="020B0604020202020204" pitchFamily="34" charset="0"/>
                        <a:ea typeface="Calibri"/>
                        <a:cs typeface="Arial" panose="020B0604020202020204" pitchFamily="34" charset="0"/>
                      </a:endParaRPr>
                    </a:p>
                  </a:txBody>
                  <a:tcPr marL="53668" marR="53668" marT="0" marB="0"/>
                </a:tc>
              </a:tr>
              <a:tr h="452596">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South Carolina</a:t>
                      </a:r>
                      <a:endParaRPr lang="en-US" sz="120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I.M.PA.C.T South Carolina</a:t>
                      </a:r>
                      <a:endParaRPr lang="en-US" sz="120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err="1">
                          <a:effectLst/>
                          <a:latin typeface="Arial" panose="020B0604020202020204" pitchFamily="34" charset="0"/>
                          <a:cs typeface="Arial" panose="020B0604020202020204" pitchFamily="34" charset="0"/>
                        </a:rPr>
                        <a:t>Chaqueta</a:t>
                      </a:r>
                      <a:r>
                        <a:rPr lang="en-US" sz="1200" dirty="0">
                          <a:effectLst/>
                          <a:latin typeface="Arial" panose="020B0604020202020204" pitchFamily="34" charset="0"/>
                          <a:cs typeface="Arial" panose="020B0604020202020204" pitchFamily="34" charset="0"/>
                        </a:rPr>
                        <a:t> Stuckey (Co-Director, Reg.  6 Rep.)</a:t>
                      </a:r>
                    </a:p>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Connie </a:t>
                      </a:r>
                      <a:r>
                        <a:rPr lang="en-US" sz="1200" dirty="0" smtClean="0">
                          <a:effectLst/>
                          <a:latin typeface="Arial" panose="020B0604020202020204" pitchFamily="34" charset="0"/>
                          <a:cs typeface="Arial" panose="020B0604020202020204" pitchFamily="34" charset="0"/>
                        </a:rPr>
                        <a:t>Coleman, Glenda Singletary, support</a:t>
                      </a:r>
                      <a:endParaRPr lang="en-US" sz="1200" dirty="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All DD Network Partners</a:t>
                      </a:r>
                      <a:endParaRPr lang="en-US" sz="1200" dirty="0">
                        <a:effectLst/>
                        <a:latin typeface="Arial" panose="020B0604020202020204" pitchFamily="34" charset="0"/>
                        <a:ea typeface="Calibri"/>
                        <a:cs typeface="Arial" panose="020B0604020202020204" pitchFamily="34" charset="0"/>
                      </a:endParaRPr>
                    </a:p>
                  </a:txBody>
                  <a:tcPr marL="53668" marR="53668" marT="0" marB="0"/>
                </a:tc>
              </a:tr>
              <a:tr h="452596">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Tennessee</a:t>
                      </a:r>
                      <a:endParaRPr lang="en-US" sz="120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People First of Tennessee</a:t>
                      </a:r>
                      <a:endParaRPr lang="en-US" sz="120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err="1">
                          <a:effectLst/>
                          <a:latin typeface="Arial" panose="020B0604020202020204" pitchFamily="34" charset="0"/>
                          <a:cs typeface="Arial" panose="020B0604020202020204" pitchFamily="34" charset="0"/>
                        </a:rPr>
                        <a:t>Gatha</a:t>
                      </a:r>
                      <a:r>
                        <a:rPr lang="en-US" sz="1200" dirty="0">
                          <a:effectLst/>
                          <a:latin typeface="Arial" panose="020B0604020202020204" pitchFamily="34" charset="0"/>
                          <a:cs typeface="Arial" panose="020B0604020202020204" pitchFamily="34" charset="0"/>
                        </a:rPr>
                        <a:t> Logan, Past Pres. PF </a:t>
                      </a:r>
                      <a:endParaRPr lang="en-US" sz="1200" dirty="0" smtClean="0">
                        <a:effectLst/>
                        <a:latin typeface="Arial" panose="020B0604020202020204" pitchFamily="34" charset="0"/>
                        <a:cs typeface="Arial" panose="020B0604020202020204" pitchFamily="34" charset="0"/>
                      </a:endParaRPr>
                    </a:p>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Suzanne </a:t>
                      </a:r>
                      <a:r>
                        <a:rPr lang="en-US" sz="1200" dirty="0" err="1">
                          <a:effectLst/>
                          <a:latin typeface="Arial" panose="020B0604020202020204" pitchFamily="34" charset="0"/>
                          <a:cs typeface="Arial" panose="020B0604020202020204" pitchFamily="34" charset="0"/>
                        </a:rPr>
                        <a:t>Colsey</a:t>
                      </a:r>
                      <a:endParaRPr lang="en-US" sz="1200" dirty="0">
                        <a:effectLst/>
                        <a:latin typeface="Arial" panose="020B0604020202020204" pitchFamily="34" charset="0"/>
                        <a:cs typeface="Arial" panose="020B0604020202020204" pitchFamily="34" charset="0"/>
                      </a:endParaRPr>
                    </a:p>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Christy Cox</a:t>
                      </a:r>
                      <a:endParaRPr lang="en-US" sz="1200" dirty="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DD Council</a:t>
                      </a:r>
                    </a:p>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P and A</a:t>
                      </a:r>
                    </a:p>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Arc</a:t>
                      </a:r>
                      <a:endParaRPr lang="en-US" sz="1200" dirty="0">
                        <a:effectLst/>
                        <a:latin typeface="Arial" panose="020B0604020202020204" pitchFamily="34" charset="0"/>
                        <a:ea typeface="Calibri"/>
                        <a:cs typeface="Arial" panose="020B0604020202020204" pitchFamily="34" charset="0"/>
                      </a:endParaRPr>
                    </a:p>
                  </a:txBody>
                  <a:tcPr marL="53668" marR="53668" marT="0" marB="0"/>
                </a:tc>
              </a:tr>
              <a:tr h="452596">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SABE</a:t>
                      </a:r>
                      <a:endParaRPr lang="en-US" sz="120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SABE</a:t>
                      </a:r>
                      <a:endParaRPr lang="en-US" sz="1200" dirty="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Bryon </a:t>
                      </a:r>
                      <a:r>
                        <a:rPr lang="en-US" sz="1200" dirty="0" smtClean="0">
                          <a:effectLst/>
                          <a:latin typeface="Arial" panose="020B0604020202020204" pitchFamily="34" charset="0"/>
                          <a:cs typeface="Arial" panose="020B0604020202020204" pitchFamily="34" charset="0"/>
                        </a:rPr>
                        <a:t>Murray, Vicki </a:t>
                      </a:r>
                      <a:r>
                        <a:rPr lang="en-US" sz="1200" dirty="0" err="1" smtClean="0">
                          <a:effectLst/>
                          <a:latin typeface="Arial" panose="020B0604020202020204" pitchFamily="34" charset="0"/>
                          <a:cs typeface="Arial" panose="020B0604020202020204" pitchFamily="34" charset="0"/>
                        </a:rPr>
                        <a:t>Turnage</a:t>
                      </a:r>
                      <a:r>
                        <a:rPr lang="en-US" sz="1200" dirty="0" smtClean="0">
                          <a:effectLst/>
                          <a:latin typeface="Arial" panose="020B0604020202020204" pitchFamily="34" charset="0"/>
                          <a:cs typeface="Arial" panose="020B0604020202020204" pitchFamily="34" charset="0"/>
                        </a:rPr>
                        <a:t> (Co-Director), Juliana Huereña, support</a:t>
                      </a:r>
                      <a:endParaRPr lang="en-US" sz="1200" dirty="0">
                        <a:effectLst/>
                        <a:latin typeface="Arial" panose="020B0604020202020204" pitchFamily="34" charset="0"/>
                        <a:ea typeface="Calibri"/>
                        <a:cs typeface="Arial" panose="020B0604020202020204" pitchFamily="34" charset="0"/>
                      </a:endParaRPr>
                    </a:p>
                  </a:txBody>
                  <a:tcPr marL="53668" marR="53668" marT="0" marB="0"/>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ASAN, NYLN, Midwest States, Sibling Network</a:t>
                      </a:r>
                      <a:endParaRPr lang="en-US" sz="1200" dirty="0">
                        <a:effectLst/>
                        <a:latin typeface="Arial" panose="020B0604020202020204" pitchFamily="34" charset="0"/>
                        <a:ea typeface="Calibri"/>
                        <a:cs typeface="Arial" panose="020B0604020202020204" pitchFamily="34" charset="0"/>
                      </a:endParaRPr>
                    </a:p>
                  </a:txBody>
                  <a:tcPr marL="53668" marR="53668" marT="0" marB="0"/>
                </a:tc>
              </a:tr>
            </a:tbl>
          </a:graphicData>
        </a:graphic>
      </p:graphicFrame>
    </p:spTree>
    <p:extLst>
      <p:ext uri="{BB962C8B-B14F-4D97-AF65-F5344CB8AC3E}">
        <p14:creationId xmlns:p14="http://schemas.microsoft.com/office/powerpoint/2010/main" val="4758989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5CBEF16-600A-40E2-AEC7-2112FD54DF72}" type="slidenum">
              <a:rPr lang="en-US" smtClean="0">
                <a:solidFill>
                  <a:srgbClr val="404176"/>
                </a:solidFill>
              </a:rPr>
              <a:pPr/>
              <a:t>30</a:t>
            </a:fld>
            <a:endParaRPr lang="en-US" dirty="0">
              <a:solidFill>
                <a:srgbClr val="404176"/>
              </a:solidFill>
            </a:endParaRPr>
          </a:p>
        </p:txBody>
      </p:sp>
      <p:sp>
        <p:nvSpPr>
          <p:cNvPr id="9" name="Rectangle 8"/>
          <p:cNvSpPr/>
          <p:nvPr/>
        </p:nvSpPr>
        <p:spPr>
          <a:xfrm>
            <a:off x="699249" y="4333693"/>
            <a:ext cx="7772398" cy="410882"/>
          </a:xfrm>
          <a:prstGeom prst="rect">
            <a:avLst/>
          </a:prstGeom>
        </p:spPr>
        <p:txBody>
          <a:bodyPr wrap="square">
            <a:spAutoFit/>
          </a:bodyPr>
          <a:lstStyle/>
          <a:p>
            <a:pPr>
              <a:lnSpc>
                <a:spcPct val="115000"/>
              </a:lnSpc>
              <a:spcAft>
                <a:spcPts val="1000"/>
              </a:spcAft>
            </a:pPr>
            <a:r>
              <a:rPr lang="en-US" b="1" dirty="0">
                <a:solidFill>
                  <a:srgbClr val="8383AD"/>
                </a:solidFill>
                <a:ea typeface="Arial Unicode MS"/>
                <a:cs typeface="Times New Roman"/>
              </a:rPr>
              <a:t>  </a:t>
            </a:r>
            <a:endParaRPr lang="en-US" sz="1400" dirty="0">
              <a:solidFill>
                <a:srgbClr val="8383AD"/>
              </a:solidFill>
              <a:latin typeface="Calibri"/>
              <a:ea typeface="Calibri"/>
              <a:cs typeface="Times New Roman"/>
            </a:endParaRPr>
          </a:p>
        </p:txBody>
      </p:sp>
      <p:sp>
        <p:nvSpPr>
          <p:cNvPr id="11" name="Rectangle 10"/>
          <p:cNvSpPr/>
          <p:nvPr/>
        </p:nvSpPr>
        <p:spPr>
          <a:xfrm>
            <a:off x="685803" y="3429001"/>
            <a:ext cx="7772398" cy="410882"/>
          </a:xfrm>
          <a:prstGeom prst="rect">
            <a:avLst/>
          </a:prstGeom>
        </p:spPr>
        <p:txBody>
          <a:bodyPr wrap="square">
            <a:spAutoFit/>
          </a:bodyPr>
          <a:lstStyle/>
          <a:p>
            <a:pPr>
              <a:lnSpc>
                <a:spcPct val="115000"/>
              </a:lnSpc>
              <a:spcAft>
                <a:spcPts val="1000"/>
              </a:spcAft>
            </a:pPr>
            <a:r>
              <a:rPr lang="en-US" b="1" dirty="0">
                <a:solidFill>
                  <a:srgbClr val="8383AD"/>
                </a:solidFill>
                <a:ea typeface="Calibri"/>
                <a:cs typeface="Times New Roman"/>
              </a:rPr>
              <a:t>  </a:t>
            </a:r>
            <a:endParaRPr lang="en-US" sz="1400" dirty="0">
              <a:solidFill>
                <a:srgbClr val="8383AD"/>
              </a:solidFill>
              <a:latin typeface="Calibri"/>
              <a:ea typeface="Calibri"/>
              <a:cs typeface="Times New Roman"/>
            </a:endParaRPr>
          </a:p>
        </p:txBody>
      </p:sp>
      <p:sp>
        <p:nvSpPr>
          <p:cNvPr id="13" name="Rectangle 12"/>
          <p:cNvSpPr/>
          <p:nvPr/>
        </p:nvSpPr>
        <p:spPr>
          <a:xfrm>
            <a:off x="685802" y="2522820"/>
            <a:ext cx="7772399" cy="410882"/>
          </a:xfrm>
          <a:prstGeom prst="rect">
            <a:avLst/>
          </a:prstGeom>
        </p:spPr>
        <p:txBody>
          <a:bodyPr wrap="square">
            <a:spAutoFit/>
          </a:bodyPr>
          <a:lstStyle/>
          <a:p>
            <a:pPr>
              <a:lnSpc>
                <a:spcPct val="115000"/>
              </a:lnSpc>
              <a:spcAft>
                <a:spcPts val="1000"/>
              </a:spcAft>
            </a:pPr>
            <a:r>
              <a:rPr lang="en-US" b="1" dirty="0">
                <a:solidFill>
                  <a:srgbClr val="8383AD"/>
                </a:solidFill>
                <a:ea typeface="Calibri"/>
                <a:cs typeface="Times New Roman"/>
              </a:rPr>
              <a:t>.  </a:t>
            </a:r>
            <a:endParaRPr lang="en-US" sz="1400" dirty="0">
              <a:solidFill>
                <a:srgbClr val="8383AD"/>
              </a:solidFill>
              <a:latin typeface="Calibri"/>
              <a:ea typeface="Calibri"/>
              <a:cs typeface="Times New Roman"/>
            </a:endParaRPr>
          </a:p>
        </p:txBody>
      </p:sp>
      <p:graphicFrame>
        <p:nvGraphicFramePr>
          <p:cNvPr id="18" name="Table 17"/>
          <p:cNvGraphicFramePr>
            <a:graphicFrameLocks noGrp="1"/>
          </p:cNvGraphicFramePr>
          <p:nvPr>
            <p:extLst>
              <p:ext uri="{D42A27DB-BD31-4B8C-83A1-F6EECF244321}">
                <p14:modId xmlns:p14="http://schemas.microsoft.com/office/powerpoint/2010/main" val="1389208862"/>
              </p:ext>
            </p:extLst>
          </p:nvPr>
        </p:nvGraphicFramePr>
        <p:xfrm>
          <a:off x="228600" y="609603"/>
          <a:ext cx="8686800" cy="3108960"/>
        </p:xfrm>
        <a:graphic>
          <a:graphicData uri="http://schemas.openxmlformats.org/drawingml/2006/table">
            <a:tbl>
              <a:tblPr firstRow="1" bandRow="1" bandCol="1">
                <a:tableStyleId>{912C8C85-51F0-491E-9774-3900AFEF0FD7}</a:tableStyleId>
              </a:tblPr>
              <a:tblGrid>
                <a:gridCol w="3962400"/>
                <a:gridCol w="4724400"/>
              </a:tblGrid>
              <a:tr h="1005840">
                <a:tc gridSpan="2">
                  <a:txBody>
                    <a:bodyPr/>
                    <a:lstStyle/>
                    <a:p>
                      <a:pPr algn="ctr"/>
                      <a:r>
                        <a:rPr lang="en-US" sz="2800" dirty="0" smtClean="0">
                          <a:effectLst>
                            <a:outerShdw blurRad="38100" dist="38100" dir="2700000" algn="tl">
                              <a:srgbClr val="000000">
                                <a:alpha val="43137"/>
                              </a:srgbClr>
                            </a:outerShdw>
                          </a:effectLst>
                        </a:rPr>
                        <a:t>Our</a:t>
                      </a:r>
                      <a:r>
                        <a:rPr lang="en-US" sz="2800" baseline="0" dirty="0" smtClean="0">
                          <a:effectLst>
                            <a:outerShdw blurRad="38100" dist="38100" dir="2700000" algn="tl">
                              <a:srgbClr val="000000">
                                <a:alpha val="43137"/>
                              </a:srgbClr>
                            </a:outerShdw>
                          </a:effectLst>
                        </a:rPr>
                        <a:t> Community United </a:t>
                      </a:r>
                      <a:r>
                        <a:rPr lang="en-US" sz="2800" dirty="0" smtClean="0">
                          <a:effectLst>
                            <a:outerShdw blurRad="38100" dist="38100" dir="2700000" algn="tl">
                              <a:srgbClr val="000000">
                                <a:alpha val="43137"/>
                              </a:srgbClr>
                            </a:outerShdw>
                          </a:effectLst>
                        </a:rPr>
                        <a:t>Webinar Schedule </a:t>
                      </a:r>
                      <a:endParaRPr lang="en-US" sz="2800" dirty="0">
                        <a:solidFill>
                          <a:srgbClr val="000099"/>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txBody>
                  <a:tcPr anchor="ctr"/>
                </a:tc>
                <a:tc hMerge="1">
                  <a:txBody>
                    <a:bodyPr/>
                    <a:lstStyle/>
                    <a:p>
                      <a:endParaRPr lang="en-US" dirty="0"/>
                    </a:p>
                  </a:txBody>
                  <a:tcPr/>
                </a:tc>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smtClean="0">
                          <a:latin typeface="Arial" panose="020B0604020202020204" pitchFamily="34" charset="0"/>
                          <a:cs typeface="Arial" panose="020B0604020202020204" pitchFamily="34" charset="0"/>
                        </a:rPr>
                        <a:t>Monday December 2, 2013</a:t>
                      </a:r>
                    </a:p>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chemeClr val="bg2">
                              <a:lumMod val="10000"/>
                            </a:schemeClr>
                          </a:solidFill>
                          <a:effectLst/>
                          <a:latin typeface="Arial" panose="020B0604020202020204" pitchFamily="34" charset="0"/>
                          <a:ea typeface="Arial Unicode MS" pitchFamily="34" charset="-128"/>
                          <a:cs typeface="Arial" panose="020B0604020202020204" pitchFamily="34" charset="0"/>
                        </a:rPr>
                        <a:t>PST 12:30 p.m. to 2:00</a:t>
                      </a:r>
                      <a:r>
                        <a:rPr lang="en-US" sz="2200" b="0" baseline="0" dirty="0" smtClean="0">
                          <a:solidFill>
                            <a:schemeClr val="bg2">
                              <a:lumMod val="10000"/>
                            </a:schemeClr>
                          </a:solidFill>
                          <a:effectLst/>
                          <a:latin typeface="Arial" panose="020B0604020202020204" pitchFamily="34" charset="0"/>
                          <a:ea typeface="Arial Unicode MS" pitchFamily="34" charset="-128"/>
                          <a:cs typeface="Arial" panose="020B0604020202020204" pitchFamily="34" charset="0"/>
                        </a:rPr>
                        <a:t> p.m.</a:t>
                      </a:r>
                      <a:endParaRPr lang="en-US" sz="2200" b="0" dirty="0" smtClean="0">
                        <a:solidFill>
                          <a:schemeClr val="bg2">
                            <a:lumMod val="10000"/>
                          </a:schemeClr>
                        </a:solidFill>
                        <a:effectLst/>
                        <a:latin typeface="Arial" panose="020B0604020202020204" pitchFamily="34" charset="0"/>
                        <a:ea typeface="Arial Unicode MS"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chemeClr val="bg2">
                              <a:lumMod val="10000"/>
                            </a:schemeClr>
                          </a:solidFill>
                          <a:effectLst/>
                          <a:latin typeface="Arial" panose="020B0604020202020204" pitchFamily="34" charset="0"/>
                          <a:ea typeface="Arial Unicode MS" pitchFamily="34" charset="-128"/>
                          <a:cs typeface="Arial" panose="020B0604020202020204" pitchFamily="34" charset="0"/>
                        </a:rPr>
                        <a:t>MST 1:30 p.m. to 3:00 p.m. </a:t>
                      </a:r>
                    </a:p>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chemeClr val="bg2">
                              <a:lumMod val="10000"/>
                            </a:schemeClr>
                          </a:solidFill>
                          <a:effectLst/>
                          <a:latin typeface="Arial" panose="020B0604020202020204" pitchFamily="34" charset="0"/>
                          <a:ea typeface="Arial Unicode MS" pitchFamily="34" charset="-128"/>
                          <a:cs typeface="Arial" panose="020B0604020202020204" pitchFamily="34" charset="0"/>
                        </a:rPr>
                        <a:t>CST 2:30 p.m. to</a:t>
                      </a:r>
                      <a:r>
                        <a:rPr lang="en-US" sz="2200" b="0" baseline="0" dirty="0" smtClean="0">
                          <a:solidFill>
                            <a:schemeClr val="bg2">
                              <a:lumMod val="10000"/>
                            </a:schemeClr>
                          </a:solidFill>
                          <a:effectLst/>
                          <a:latin typeface="Arial" panose="020B0604020202020204" pitchFamily="34" charset="0"/>
                          <a:ea typeface="Arial Unicode MS" pitchFamily="34" charset="-128"/>
                          <a:cs typeface="Arial" panose="020B0604020202020204" pitchFamily="34" charset="0"/>
                        </a:rPr>
                        <a:t> 4:00 p.m.</a:t>
                      </a:r>
                      <a:endParaRPr lang="en-US" sz="2200" b="0" dirty="0" smtClean="0">
                        <a:solidFill>
                          <a:schemeClr val="bg2">
                            <a:lumMod val="10000"/>
                          </a:schemeClr>
                        </a:solidFill>
                        <a:effectLst/>
                        <a:latin typeface="Arial" panose="020B0604020202020204" pitchFamily="34" charset="0"/>
                        <a:ea typeface="Arial Unicode MS"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chemeClr val="bg2">
                              <a:lumMod val="10000"/>
                            </a:schemeClr>
                          </a:solidFill>
                          <a:effectLst/>
                          <a:latin typeface="Arial" panose="020B0604020202020204" pitchFamily="34" charset="0"/>
                          <a:ea typeface="Arial Unicode MS" pitchFamily="34" charset="-128"/>
                          <a:cs typeface="Arial" panose="020B0604020202020204" pitchFamily="34" charset="0"/>
                        </a:rPr>
                        <a:t>EST 3:30 p.m. to 5:00 p.m.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200" b="1" dirty="0" smtClean="0">
                        <a:solidFill>
                          <a:srgbClr val="0000CC"/>
                        </a:solidFill>
                        <a:latin typeface="Arial Unicode MS" pitchFamily="34" charset="-128"/>
                        <a:ea typeface="Arial Unicode MS" pitchFamily="34" charset="-128"/>
                        <a:cs typeface="Arial Unicode MS" pitchFamily="34" charset="-128"/>
                      </a:endParaRPr>
                    </a:p>
                  </a:txBody>
                  <a:tcPr/>
                </a:tc>
                <a:tc>
                  <a:txBody>
                    <a:bodyPr/>
                    <a:lstStyle/>
                    <a:p>
                      <a:r>
                        <a:rPr lang="en-US" sz="4000" b="1" dirty="0" smtClean="0">
                          <a:effectLst/>
                          <a:latin typeface="Arial" panose="020B0604020202020204" pitchFamily="34" charset="0"/>
                          <a:cs typeface="Arial" panose="020B0604020202020204" pitchFamily="34" charset="0"/>
                        </a:rPr>
                        <a:t>Increase the diversity of members</a:t>
                      </a:r>
                      <a:endParaRPr lang="en-US" sz="4000" b="1" dirty="0">
                        <a:solidFill>
                          <a:srgbClr val="0000CC"/>
                        </a:solidFill>
                        <a:latin typeface="Arial" panose="020B0604020202020204" pitchFamily="34" charset="0"/>
                        <a:ea typeface="Arial Unicode MS" pitchFamily="34" charset="-128"/>
                        <a:cs typeface="Arial" panose="020B0604020202020204" pitchFamily="34" charset="0"/>
                      </a:endParaRPr>
                    </a:p>
                  </a:txBody>
                  <a:tcPr/>
                </a:tc>
              </a:tr>
            </a:tbl>
          </a:graphicData>
        </a:graphic>
      </p:graphicFrame>
    </p:spTree>
    <p:extLst>
      <p:ext uri="{BB962C8B-B14F-4D97-AF65-F5344CB8AC3E}">
        <p14:creationId xmlns:p14="http://schemas.microsoft.com/office/powerpoint/2010/main" val="8981855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7772400" cy="4711891"/>
          </a:xfrm>
        </p:spPr>
        <p:txBody>
          <a:bodyPr>
            <a:normAutofit fontScale="77500" lnSpcReduction="20000"/>
          </a:bodyPr>
          <a:lstStyle/>
          <a:p>
            <a:pPr marL="109728" indent="0">
              <a:buNone/>
            </a:pPr>
            <a:endParaRPr lang="en-US" dirty="0" smtClean="0"/>
          </a:p>
          <a:p>
            <a:r>
              <a:rPr lang="en-US" dirty="0" smtClean="0"/>
              <a:t>Our first Face to Face meeting will be in </a:t>
            </a:r>
            <a:r>
              <a:rPr lang="en-US" sz="3200" b="1" dirty="0" smtClean="0"/>
              <a:t>Nashville, TN </a:t>
            </a:r>
            <a:r>
              <a:rPr lang="en-US" sz="3200" b="1" dirty="0"/>
              <a:t>o</a:t>
            </a:r>
            <a:r>
              <a:rPr lang="en-US" sz="3200" b="1" dirty="0" smtClean="0"/>
              <a:t>n January 11-12, 2014</a:t>
            </a:r>
          </a:p>
          <a:p>
            <a:r>
              <a:rPr lang="en-US" dirty="0" smtClean="0"/>
              <a:t>Saturday, meet at 6:oo p.m. 8:00 p.m.</a:t>
            </a:r>
          </a:p>
          <a:p>
            <a:r>
              <a:rPr lang="en-US" dirty="0" smtClean="0"/>
              <a:t>Sunday, meet at 9:00 a.m. to 1:00 p.m.</a:t>
            </a:r>
          </a:p>
          <a:p>
            <a:r>
              <a:rPr lang="en-US" dirty="0" smtClean="0"/>
              <a:t>We will meet at the </a:t>
            </a:r>
          </a:p>
          <a:p>
            <a:endParaRPr lang="en-US" dirty="0"/>
          </a:p>
          <a:p>
            <a:pPr lvl="1"/>
            <a:r>
              <a:rPr lang="en-US" dirty="0" smtClean="0"/>
              <a:t>Breakfast is included</a:t>
            </a:r>
          </a:p>
          <a:p>
            <a:endParaRPr lang="en-US" dirty="0"/>
          </a:p>
          <a:p>
            <a:r>
              <a:rPr lang="en-US" dirty="0" smtClean="0"/>
              <a:t>Please send Vicki Hicks Turnage an e-mail (vturnage33@yahoo.com) indicating names of Advisory Committee Members and Allies who will attend </a:t>
            </a:r>
            <a:r>
              <a:rPr lang="en-US" b="1" dirty="0" smtClean="0"/>
              <a:t>no later than December 12, 2014</a:t>
            </a:r>
          </a:p>
          <a:p>
            <a:r>
              <a:rPr lang="en-US" dirty="0" smtClean="0"/>
              <a:t>We will also plan to have conference call capability for any Allies who may not be able to attend. </a:t>
            </a:r>
          </a:p>
          <a:p>
            <a:pPr lvl="1"/>
            <a:r>
              <a:rPr lang="en-US" dirty="0" smtClean="0"/>
              <a:t>This will be on Sunday from 11:30-12:30 to summarize the meeting</a:t>
            </a:r>
          </a:p>
        </p:txBody>
      </p:sp>
      <p:sp>
        <p:nvSpPr>
          <p:cNvPr id="3" name="Title 2"/>
          <p:cNvSpPr>
            <a:spLocks noGrp="1"/>
          </p:cNvSpPr>
          <p:nvPr>
            <p:ph type="title"/>
          </p:nvPr>
        </p:nvSpPr>
        <p:spPr/>
        <p:txBody>
          <a:bodyPr/>
          <a:lstStyle/>
          <a:p>
            <a:r>
              <a:rPr lang="en-US" dirty="0" smtClean="0"/>
              <a:t>Important Information on our meeting in January</a:t>
            </a:r>
            <a:endParaRPr lang="en-US" dirty="0"/>
          </a:p>
        </p:txBody>
      </p:sp>
      <p:pic>
        <p:nvPicPr>
          <p:cNvPr id="1026" name="Picture 2" descr="C:\Users\Juliana\AppData\Local\Microsoft\Windows\Temporary Internet Files\Content.IE5\116F6F1A\MP90040066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1734670"/>
            <a:ext cx="1963271" cy="1963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1011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Advisory Board Members Questions and Comments will be addressed </a:t>
            </a:r>
            <a:r>
              <a:rPr lang="en-US" b="1" dirty="0" smtClean="0"/>
              <a:t>first</a:t>
            </a:r>
          </a:p>
          <a:p>
            <a:r>
              <a:rPr lang="en-US" dirty="0" smtClean="0"/>
              <a:t>Allies and Supporters may then ask Questions</a:t>
            </a:r>
            <a:endParaRPr lang="en-US" dirty="0"/>
          </a:p>
        </p:txBody>
      </p:sp>
      <p:sp>
        <p:nvSpPr>
          <p:cNvPr id="3" name="Title 2"/>
          <p:cNvSpPr>
            <a:spLocks noGrp="1"/>
          </p:cNvSpPr>
          <p:nvPr>
            <p:ph type="title"/>
          </p:nvPr>
        </p:nvSpPr>
        <p:spPr/>
        <p:txBody>
          <a:bodyPr/>
          <a:lstStyle/>
          <a:p>
            <a:r>
              <a:rPr lang="en-US" dirty="0" smtClean="0"/>
              <a:t>Questions and Answers</a:t>
            </a:r>
            <a:endParaRPr lang="en-US" dirty="0"/>
          </a:p>
        </p:txBody>
      </p:sp>
      <p:pic>
        <p:nvPicPr>
          <p:cNvPr id="1026" name="Picture 2" descr="C:\Users\ADM01\AppData\Local\Microsoft\Windows\Temporary Internet Files\Content.IE5\5W4XZLCP\MM900174020[1].gif"/>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2914349"/>
            <a:ext cx="2971800" cy="2768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02335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491"/>
          </a:xfrm>
        </p:spPr>
        <p:txBody>
          <a:bodyPr/>
          <a:lstStyle/>
          <a:p>
            <a:pPr marL="109728" indent="0">
              <a:buNone/>
            </a:pPr>
            <a:r>
              <a:rPr lang="en-US" dirty="0" smtClean="0"/>
              <a:t>If you have any questions, please contact:</a:t>
            </a:r>
          </a:p>
          <a:p>
            <a:pPr marL="109728" indent="0">
              <a:buNone/>
            </a:pPr>
            <a:r>
              <a:rPr lang="en-US" sz="3200" b="1" dirty="0"/>
              <a:t>Self Advocates Becoming Empowered</a:t>
            </a:r>
          </a:p>
          <a:p>
            <a:pPr lvl="1"/>
            <a:r>
              <a:rPr lang="en-US" dirty="0" err="1"/>
              <a:t>Chaqueta</a:t>
            </a:r>
            <a:r>
              <a:rPr lang="en-US" dirty="0"/>
              <a:t> </a:t>
            </a:r>
            <a:r>
              <a:rPr lang="en-US" dirty="0" smtClean="0"/>
              <a:t>Stuckey-South Carolina </a:t>
            </a:r>
            <a:r>
              <a:rPr lang="en-US" dirty="0" smtClean="0">
                <a:hlinkClick r:id="rId2"/>
              </a:rPr>
              <a:t>chaquetastuckey2011@gmail.com</a:t>
            </a:r>
            <a:endParaRPr lang="en-US" dirty="0"/>
          </a:p>
          <a:p>
            <a:pPr lvl="1"/>
            <a:r>
              <a:rPr lang="en-US" dirty="0"/>
              <a:t>Glenda </a:t>
            </a:r>
            <a:r>
              <a:rPr lang="en-US" dirty="0" smtClean="0"/>
              <a:t>Hyman-Singletary-South Carolina </a:t>
            </a:r>
            <a:r>
              <a:rPr lang="en-US" dirty="0" smtClean="0">
                <a:hlinkClick r:id="rId3"/>
              </a:rPr>
              <a:t>ghsingletary@fcdsn.org</a:t>
            </a:r>
            <a:endParaRPr lang="en-US" dirty="0"/>
          </a:p>
          <a:p>
            <a:pPr lvl="1"/>
            <a:r>
              <a:rPr lang="en-US" dirty="0"/>
              <a:t>Vicki Hicks </a:t>
            </a:r>
            <a:r>
              <a:rPr lang="en-US" dirty="0" smtClean="0"/>
              <a:t>Turnage-Alabama, </a:t>
            </a:r>
            <a:r>
              <a:rPr lang="en-US" dirty="0" smtClean="0">
                <a:hlinkClick r:id="rId4"/>
              </a:rPr>
              <a:t>vturnage33@yahoo.com</a:t>
            </a:r>
            <a:endParaRPr lang="en-US" dirty="0"/>
          </a:p>
          <a:p>
            <a:pPr lvl="1"/>
            <a:r>
              <a:rPr lang="en-US" dirty="0"/>
              <a:t>Juliana </a:t>
            </a:r>
            <a:r>
              <a:rPr lang="en-US" dirty="0" smtClean="0"/>
              <a:t>Huereña-Arizona,</a:t>
            </a:r>
          </a:p>
          <a:p>
            <a:pPr lvl="1"/>
            <a:r>
              <a:rPr lang="en-US" dirty="0" smtClean="0"/>
              <a:t> </a:t>
            </a:r>
            <a:r>
              <a:rPr lang="en-US" dirty="0" smtClean="0">
                <a:hlinkClick r:id="rId5"/>
              </a:rPr>
              <a:t>prinzjana17@gmail.com</a:t>
            </a:r>
            <a:endParaRPr lang="en-US" dirty="0" smtClean="0"/>
          </a:p>
          <a:p>
            <a:pPr marL="393192" lvl="1" indent="0">
              <a:buNone/>
            </a:pPr>
            <a:endParaRPr lang="en-US" dirty="0" smtClean="0"/>
          </a:p>
          <a:p>
            <a:pPr lvl="1"/>
            <a:endParaRPr lang="en-US" dirty="0"/>
          </a:p>
          <a:p>
            <a:endParaRPr lang="en-US" dirty="0"/>
          </a:p>
        </p:txBody>
      </p:sp>
      <p:sp>
        <p:nvSpPr>
          <p:cNvPr id="3" name="Title 2"/>
          <p:cNvSpPr>
            <a:spLocks noGrp="1"/>
          </p:cNvSpPr>
          <p:nvPr>
            <p:ph type="title"/>
          </p:nvPr>
        </p:nvSpPr>
        <p:spPr/>
        <p:txBody>
          <a:bodyPr>
            <a:normAutofit/>
          </a:bodyPr>
          <a:lstStyle/>
          <a:p>
            <a:r>
              <a:rPr lang="en-US" sz="5400" dirty="0" smtClean="0"/>
              <a:t>Thank you for attending</a:t>
            </a:r>
            <a:endParaRPr lang="en-US" sz="5400" dirty="0"/>
          </a:p>
        </p:txBody>
      </p:sp>
      <p:pic>
        <p:nvPicPr>
          <p:cNvPr id="4" name="Picture 3"/>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68695" y="3662680"/>
            <a:ext cx="1322705" cy="1134110"/>
          </a:xfrm>
          <a:prstGeom prst="rect">
            <a:avLst/>
          </a:prstGeom>
          <a:noFill/>
          <a:ln>
            <a:noFill/>
          </a:ln>
        </p:spPr>
      </p:pic>
      <p:pic>
        <p:nvPicPr>
          <p:cNvPr id="5" name="Picture 4"/>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91400" y="3657600"/>
            <a:ext cx="1020445" cy="1139190"/>
          </a:xfrm>
          <a:prstGeom prst="rect">
            <a:avLst/>
          </a:prstGeom>
          <a:noFill/>
          <a:ln>
            <a:noFill/>
          </a:ln>
        </p:spPr>
      </p:pic>
      <p:pic>
        <p:nvPicPr>
          <p:cNvPr id="6" name="Picture 5"/>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244147" y="5029200"/>
            <a:ext cx="2971800" cy="1268711"/>
          </a:xfrm>
          <a:prstGeom prst="rect">
            <a:avLst/>
          </a:prstGeom>
          <a:noFill/>
          <a:ln>
            <a:noFill/>
          </a:ln>
        </p:spPr>
      </p:pic>
    </p:spTree>
    <p:extLst>
      <p:ext uri="{BB962C8B-B14F-4D97-AF65-F5344CB8AC3E}">
        <p14:creationId xmlns:p14="http://schemas.microsoft.com/office/powerpoint/2010/main" val="3841928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254691"/>
          </a:xfrm>
        </p:spPr>
        <p:txBody>
          <a:bodyPr>
            <a:normAutofit/>
          </a:bodyPr>
          <a:lstStyle/>
          <a:p>
            <a:r>
              <a:rPr lang="en-US" dirty="0" smtClean="0"/>
              <a:t>Summary of Our Community Standing Strong’s Activities</a:t>
            </a:r>
          </a:p>
          <a:p>
            <a:r>
              <a:rPr lang="en-US" dirty="0" smtClean="0">
                <a:latin typeface="Arial" panose="020B0604020202020204" pitchFamily="34" charset="0"/>
                <a:cs typeface="Arial" panose="020B0604020202020204" pitchFamily="34" charset="0"/>
              </a:rPr>
              <a:t>Review of State Requirements</a:t>
            </a:r>
          </a:p>
          <a:p>
            <a:r>
              <a:rPr lang="en-US" dirty="0" smtClean="0">
                <a:latin typeface="Arial" panose="020B0604020202020204" pitchFamily="34" charset="0"/>
                <a:cs typeface="Arial" panose="020B0604020202020204" pitchFamily="34" charset="0"/>
              </a:rPr>
              <a:t>State Needs Assessment Surveys</a:t>
            </a:r>
          </a:p>
          <a:p>
            <a:pPr lvl="1"/>
            <a:r>
              <a:rPr lang="en-US" dirty="0" smtClean="0"/>
              <a:t>Review of Draft Survey</a:t>
            </a:r>
            <a:endParaRPr lang="en-US" dirty="0" smtClean="0">
              <a:latin typeface="Arial" panose="020B0604020202020204" pitchFamily="34" charset="0"/>
              <a:cs typeface="Arial" panose="020B0604020202020204" pitchFamily="34" charset="0"/>
            </a:endParaRPr>
          </a:p>
          <a:p>
            <a:r>
              <a:rPr lang="en-US" dirty="0" smtClean="0"/>
              <a:t>State Expectations and Contracts with SABE</a:t>
            </a:r>
          </a:p>
          <a:p>
            <a:r>
              <a:rPr lang="en-US" dirty="0" smtClean="0"/>
              <a:t>Plans for Meeting in Nashville</a:t>
            </a:r>
          </a:p>
          <a:p>
            <a:r>
              <a:rPr lang="en-US" dirty="0" smtClean="0">
                <a:latin typeface="Arial" panose="020B0604020202020204" pitchFamily="34" charset="0"/>
                <a:cs typeface="Arial" panose="020B0604020202020204" pitchFamily="34" charset="0"/>
              </a:rPr>
              <a:t>Travel Plans for January 11-12, 2014 Meeting in Nashville</a:t>
            </a:r>
          </a:p>
          <a:p>
            <a:endParaRPr lang="en-US" dirty="0">
              <a:latin typeface="Arial" panose="020B0604020202020204" pitchFamily="34" charset="0"/>
              <a:cs typeface="Arial" panose="020B0604020202020204" pitchFamily="34" charset="0"/>
            </a:endParaRPr>
          </a:p>
          <a:p>
            <a:endParaRPr lang="en-US" dirty="0"/>
          </a:p>
        </p:txBody>
      </p:sp>
      <p:sp>
        <p:nvSpPr>
          <p:cNvPr id="2" name="Title 1"/>
          <p:cNvSpPr>
            <a:spLocks noGrp="1"/>
          </p:cNvSpPr>
          <p:nvPr>
            <p:ph type="title"/>
          </p:nvPr>
        </p:nvSpPr>
        <p:spPr/>
        <p:txBody>
          <a:bodyPr>
            <a:normAutofit/>
          </a:bodyPr>
          <a:lstStyle/>
          <a:p>
            <a:pPr algn="ctr"/>
            <a:r>
              <a:rPr lang="en-US" dirty="0" smtClean="0"/>
              <a:t>Agenda</a:t>
            </a:r>
            <a:endParaRPr lang="en-US" sz="3200" dirty="0">
              <a:latin typeface="Arial" panose="020B0604020202020204" pitchFamily="34" charset="0"/>
              <a:cs typeface="Arial" panose="020B0604020202020204" pitchFamily="34"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0"/>
            <a:ext cx="2971800" cy="1828800"/>
          </a:xfrm>
          <a:prstGeom prst="rect">
            <a:avLst/>
          </a:prstGeom>
          <a:noFill/>
          <a:ln>
            <a:noFill/>
          </a:ln>
        </p:spPr>
      </p:pic>
    </p:spTree>
    <p:extLst>
      <p:ext uri="{BB962C8B-B14F-4D97-AF65-F5344CB8AC3E}">
        <p14:creationId xmlns:p14="http://schemas.microsoft.com/office/powerpoint/2010/main" val="3209754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534" y="2197735"/>
            <a:ext cx="8229600" cy="1143000"/>
          </a:xfrm>
        </p:spPr>
        <p:txBody>
          <a:bodyPr>
            <a:normAutofit/>
          </a:bodyPr>
          <a:lstStyle/>
          <a:p>
            <a:pPr algn="l"/>
            <a:r>
              <a:rPr lang="en-US" sz="3200" dirty="0" smtClean="0">
                <a:latin typeface="Arial" panose="020B0604020202020204" pitchFamily="34" charset="0"/>
                <a:cs typeface="Arial" panose="020B0604020202020204" pitchFamily="34" charset="0"/>
              </a:rPr>
              <a:t>Our Activities since our last Webinar</a:t>
            </a:r>
            <a:endParaRPr lang="en-US" sz="3200" dirty="0">
              <a:latin typeface="Arial" panose="020B0604020202020204" pitchFamily="34" charset="0"/>
              <a:cs typeface="Arial" panose="020B0604020202020204" pitchFamily="34" charset="0"/>
            </a:endParaRPr>
          </a:p>
        </p:txBody>
      </p:sp>
      <p:sp>
        <p:nvSpPr>
          <p:cNvPr id="6" name="Content Placeholder 5"/>
          <p:cNvSpPr>
            <a:spLocks noGrp="1"/>
          </p:cNvSpPr>
          <p:nvPr>
            <p:ph sz="quarter" idx="2"/>
          </p:nvPr>
        </p:nvSpPr>
        <p:spPr>
          <a:xfrm>
            <a:off x="457200" y="3200400"/>
            <a:ext cx="4040188" cy="3200400"/>
          </a:xfrm>
        </p:spPr>
        <p:txBody>
          <a:bodyPr>
            <a:normAutofit fontScale="92500" lnSpcReduction="10000"/>
          </a:bodyPr>
          <a:lstStyle/>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Worked on our E-mail list</a:t>
            </a:r>
          </a:p>
          <a:p>
            <a:pPr>
              <a:buFont typeface="Wingdings" panose="05000000000000000000" pitchFamily="2" charset="2"/>
              <a:buChar char="Ø"/>
            </a:pPr>
            <a:r>
              <a:rPr lang="en-US" dirty="0" smtClean="0"/>
              <a:t>Syracuse University helped us set up Listserv (email list for us)</a:t>
            </a:r>
            <a:endParaRPr lang="en-US" dirty="0"/>
          </a:p>
          <a:p>
            <a:pPr>
              <a:buFont typeface="Wingdings" panose="05000000000000000000" pitchFamily="2" charset="2"/>
              <a:buChar char="Ø"/>
            </a:pPr>
            <a:r>
              <a:rPr lang="en-US" dirty="0" smtClean="0"/>
              <a:t>Completed Draft Needs Assessment survey for States</a:t>
            </a:r>
          </a:p>
          <a:p>
            <a:pPr>
              <a:buFont typeface="Wingdings" panose="05000000000000000000" pitchFamily="2" charset="2"/>
              <a:buChar char="Ø"/>
            </a:pPr>
            <a:r>
              <a:rPr lang="en-US" dirty="0" smtClean="0"/>
              <a:t>Completed Draft State Contracts</a:t>
            </a:r>
          </a:p>
        </p:txBody>
      </p:sp>
      <p:sp>
        <p:nvSpPr>
          <p:cNvPr id="8" name="Content Placeholder 7"/>
          <p:cNvSpPr>
            <a:spLocks noGrp="1"/>
          </p:cNvSpPr>
          <p:nvPr>
            <p:ph sz="quarter" idx="4"/>
          </p:nvPr>
        </p:nvSpPr>
        <p:spPr>
          <a:xfrm>
            <a:off x="4645025" y="3276600"/>
            <a:ext cx="4041775" cy="2895600"/>
          </a:xfrm>
        </p:spPr>
        <p:txBody>
          <a:bodyPr>
            <a:normAutofit fontScale="92500" lnSpcReduction="20000"/>
          </a:bodyPr>
          <a:lstStyle/>
          <a:p>
            <a:pPr>
              <a:buFont typeface="Wingdings" panose="05000000000000000000" pitchFamily="2" charset="2"/>
              <a:buChar char="Ø"/>
            </a:pPr>
            <a:r>
              <a:rPr lang="en-US" dirty="0" smtClean="0"/>
              <a:t>Sent Power Point presentation with minutes from webinar from last webinar to Advisory Committee</a:t>
            </a:r>
          </a:p>
          <a:p>
            <a:pPr>
              <a:buFont typeface="Wingdings" panose="05000000000000000000" pitchFamily="2" charset="2"/>
              <a:buChar char="Ø"/>
            </a:pPr>
            <a:r>
              <a:rPr lang="en-US" dirty="0" smtClean="0"/>
              <a:t>Met by Webinar with other Regional Technical Assistance Grant Awardee and AIDD on November 4, 2013</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159703"/>
            <a:ext cx="1504950" cy="990600"/>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6"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7"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8"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9" cstate="print">
            <a:extLst>
              <a:ext uri="{28A0092B-C50C-407E-A947-70E740481C1C}">
                <a14:useLocalDpi xmlns:a14="http://schemas.microsoft.com/office/drawing/2010/main" val="0"/>
              </a:ext>
            </a:extLst>
          </a:blip>
          <a:stretch>
            <a:fillRect/>
          </a:stretch>
        </p:blipFill>
        <p:spPr>
          <a:xfrm>
            <a:off x="6640830" y="1093470"/>
            <a:ext cx="1106170" cy="1104265"/>
          </a:xfrm>
          <a:prstGeom prst="rect">
            <a:avLst/>
          </a:prstGeom>
        </p:spPr>
      </p:pic>
      <p:pic>
        <p:nvPicPr>
          <p:cNvPr id="15" name="Picture 14"/>
          <p:cNvPicPr/>
          <p:nvPr/>
        </p:nvPicPr>
        <p:blipFill>
          <a:blip r:embed="rId10"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Tree>
    <p:extLst>
      <p:ext uri="{BB962C8B-B14F-4D97-AF65-F5344CB8AC3E}">
        <p14:creationId xmlns:p14="http://schemas.microsoft.com/office/powerpoint/2010/main" val="424883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200400"/>
            <a:ext cx="8229600" cy="2514600"/>
          </a:xfrm>
        </p:spPr>
        <p:txBody>
          <a:bodyPr>
            <a:normAutofit fontScale="92500" lnSpcReduction="10000"/>
          </a:bodyPr>
          <a:lstStyle/>
          <a:p>
            <a:pPr lvl="0"/>
            <a:r>
              <a:rPr lang="en-US" dirty="0"/>
              <a:t>Collection of 1200 surveys on what are the technical assistance needs of the state and region</a:t>
            </a:r>
            <a:r>
              <a:rPr lang="en-US" dirty="0" smtClean="0"/>
              <a:t>.</a:t>
            </a:r>
          </a:p>
          <a:p>
            <a:pPr lvl="1"/>
            <a:r>
              <a:rPr lang="en-US" dirty="0" smtClean="0"/>
              <a:t>Each </a:t>
            </a:r>
            <a:r>
              <a:rPr lang="en-US" dirty="0"/>
              <a:t>state will collect </a:t>
            </a:r>
            <a:r>
              <a:rPr lang="en-US" dirty="0" smtClean="0"/>
              <a:t>and input 150 </a:t>
            </a:r>
            <a:r>
              <a:rPr lang="en-US" dirty="0"/>
              <a:t>surveys </a:t>
            </a:r>
            <a:r>
              <a:rPr lang="en-US" dirty="0" smtClean="0"/>
              <a:t>in survey monkey</a:t>
            </a:r>
          </a:p>
          <a:p>
            <a:pPr lvl="8"/>
            <a:r>
              <a:rPr lang="en-US" sz="2400" dirty="0" smtClean="0">
                <a:latin typeface="Arial" panose="020B0604020202020204" pitchFamily="34" charset="0"/>
                <a:cs typeface="Arial" panose="020B0604020202020204" pitchFamily="34" charset="0"/>
              </a:rPr>
              <a:t> Survey monkey is an on line survey tool that will help us summarize the results from our survey</a:t>
            </a:r>
          </a:p>
          <a:p>
            <a:pPr lvl="1"/>
            <a:endParaRPr lang="en-US" dirty="0" smtClean="0"/>
          </a:p>
        </p:txBody>
      </p:sp>
      <p:sp>
        <p:nvSpPr>
          <p:cNvPr id="2" name="Title 1"/>
          <p:cNvSpPr>
            <a:spLocks noGrp="1"/>
          </p:cNvSpPr>
          <p:nvPr>
            <p:ph type="title"/>
          </p:nvPr>
        </p:nvSpPr>
        <p:spPr>
          <a:xfrm>
            <a:off x="343534" y="2265513"/>
            <a:ext cx="8229600" cy="1143000"/>
          </a:xfrm>
        </p:spPr>
        <p:txBody>
          <a:bodyPr>
            <a:normAutofit/>
          </a:bodyPr>
          <a:lstStyle/>
          <a:p>
            <a:pPr algn="l"/>
            <a:r>
              <a:rPr lang="en-US" dirty="0" smtClean="0"/>
              <a:t>State Expectations</a:t>
            </a:r>
            <a:endParaRPr lang="en-US" sz="3200" dirty="0">
              <a:latin typeface="Arial" panose="020B0604020202020204" pitchFamily="34" charset="0"/>
              <a:cs typeface="Arial" panose="020B0604020202020204" pitchFamily="34" charset="0"/>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6"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7"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8"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9" cstate="print">
            <a:extLst>
              <a:ext uri="{28A0092B-C50C-407E-A947-70E740481C1C}">
                <a14:useLocalDpi xmlns:a14="http://schemas.microsoft.com/office/drawing/2010/main" val="0"/>
              </a:ext>
            </a:extLst>
          </a:blip>
          <a:stretch>
            <a:fillRect/>
          </a:stretch>
        </p:blipFill>
        <p:spPr>
          <a:xfrm>
            <a:off x="6640830" y="1093470"/>
            <a:ext cx="1106170" cy="1104265"/>
          </a:xfrm>
          <a:prstGeom prst="rect">
            <a:avLst/>
          </a:prstGeom>
        </p:spPr>
      </p:pic>
      <p:pic>
        <p:nvPicPr>
          <p:cNvPr id="15" name="Picture 14"/>
          <p:cNvPicPr/>
          <p:nvPr/>
        </p:nvPicPr>
        <p:blipFill>
          <a:blip r:embed="rId10"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pic>
        <p:nvPicPr>
          <p:cNvPr id="16" name="Picture 15"/>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467600" y="159703"/>
            <a:ext cx="1504950" cy="990600"/>
          </a:xfrm>
          <a:prstGeom prst="rect">
            <a:avLst/>
          </a:prstGeom>
          <a:noFill/>
          <a:ln>
            <a:noFill/>
          </a:ln>
        </p:spPr>
      </p:pic>
    </p:spTree>
    <p:extLst>
      <p:ext uri="{BB962C8B-B14F-4D97-AF65-F5344CB8AC3E}">
        <p14:creationId xmlns:p14="http://schemas.microsoft.com/office/powerpoint/2010/main" val="2525063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733800"/>
            <a:ext cx="8229600" cy="2209800"/>
          </a:xfrm>
        </p:spPr>
        <p:txBody>
          <a:bodyPr>
            <a:normAutofit fontScale="92500" lnSpcReduction="20000"/>
          </a:bodyPr>
          <a:lstStyle/>
          <a:p>
            <a:pPr lvl="1"/>
            <a:r>
              <a:rPr lang="en-US" dirty="0" smtClean="0"/>
              <a:t>Completion of a State Demographic Sheet for your state self advocacy organizations/groups</a:t>
            </a:r>
          </a:p>
          <a:p>
            <a:pPr lvl="1"/>
            <a:r>
              <a:rPr lang="en-US" dirty="0" smtClean="0"/>
              <a:t>State </a:t>
            </a:r>
            <a:r>
              <a:rPr lang="en-US" dirty="0"/>
              <a:t>and regional plans for Technical Assistance will be developed based on survey </a:t>
            </a:r>
            <a:r>
              <a:rPr lang="en-US" dirty="0" smtClean="0"/>
              <a:t>results</a:t>
            </a:r>
            <a:r>
              <a:rPr lang="en-US" dirty="0"/>
              <a:t> </a:t>
            </a:r>
          </a:p>
          <a:p>
            <a:pPr lvl="1"/>
            <a:r>
              <a:rPr lang="en-US" dirty="0" smtClean="0"/>
              <a:t>A work plan identifying goals, activities and timelines will be developed by the state with technical assistance from OCSS/SABE leaders and staff</a:t>
            </a:r>
          </a:p>
        </p:txBody>
      </p:sp>
      <p:sp>
        <p:nvSpPr>
          <p:cNvPr id="2" name="Title 1"/>
          <p:cNvSpPr>
            <a:spLocks noGrp="1"/>
          </p:cNvSpPr>
          <p:nvPr>
            <p:ph type="title"/>
          </p:nvPr>
        </p:nvSpPr>
        <p:spPr>
          <a:xfrm>
            <a:off x="343534" y="2283443"/>
            <a:ext cx="8229600" cy="1143000"/>
          </a:xfrm>
        </p:spPr>
        <p:txBody>
          <a:bodyPr>
            <a:normAutofit/>
          </a:bodyPr>
          <a:lstStyle/>
          <a:p>
            <a:pPr algn="l"/>
            <a:r>
              <a:rPr lang="en-US" sz="3200" dirty="0" smtClean="0">
                <a:latin typeface="Arial" panose="020B0604020202020204" pitchFamily="34" charset="0"/>
                <a:cs typeface="Arial" panose="020B0604020202020204" pitchFamily="34" charset="0"/>
              </a:rPr>
              <a:t>State Expectations</a:t>
            </a:r>
            <a:endParaRPr lang="en-US" sz="3200" dirty="0">
              <a:latin typeface="Arial" panose="020B0604020202020204" pitchFamily="34" charset="0"/>
              <a:cs typeface="Arial" panose="020B0604020202020204" pitchFamily="34"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159703"/>
            <a:ext cx="15049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40830" y="1093470"/>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Tree>
    <p:extLst>
      <p:ext uri="{BB962C8B-B14F-4D97-AF65-F5344CB8AC3E}">
        <p14:creationId xmlns:p14="http://schemas.microsoft.com/office/powerpoint/2010/main" val="724430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810000"/>
            <a:ext cx="8229600" cy="1752600"/>
          </a:xfrm>
        </p:spPr>
        <p:txBody>
          <a:bodyPr>
            <a:normAutofit/>
          </a:bodyPr>
          <a:lstStyle/>
          <a:p>
            <a:pPr lvl="0"/>
            <a:r>
              <a:rPr lang="en-US" dirty="0" smtClean="0"/>
              <a:t>Each state will </a:t>
            </a:r>
            <a:r>
              <a:rPr lang="en-US" dirty="0"/>
              <a:t>write 2 Blogs on issues </a:t>
            </a:r>
          </a:p>
          <a:p>
            <a:pPr marL="109728" lvl="0" indent="0">
              <a:buNone/>
            </a:pPr>
            <a:endParaRPr lang="en-US" dirty="0" smtClean="0"/>
          </a:p>
          <a:p>
            <a:pPr lvl="0"/>
            <a:r>
              <a:rPr lang="en-US" dirty="0" smtClean="0"/>
              <a:t>A Blog is sharing your personal opinions, activities and experiences on issue in your state</a:t>
            </a:r>
            <a:endParaRPr lang="en-US" dirty="0"/>
          </a:p>
        </p:txBody>
      </p:sp>
      <p:sp>
        <p:nvSpPr>
          <p:cNvPr id="2" name="Title 1"/>
          <p:cNvSpPr>
            <a:spLocks noGrp="1"/>
          </p:cNvSpPr>
          <p:nvPr>
            <p:ph type="title"/>
          </p:nvPr>
        </p:nvSpPr>
        <p:spPr>
          <a:xfrm>
            <a:off x="343534" y="2324890"/>
            <a:ext cx="8229600" cy="1143000"/>
          </a:xfrm>
        </p:spPr>
        <p:txBody>
          <a:bodyPr>
            <a:normAutofit/>
          </a:bodyPr>
          <a:lstStyle/>
          <a:p>
            <a:pPr algn="l"/>
            <a:r>
              <a:rPr lang="en-US" sz="3200" dirty="0" smtClean="0">
                <a:latin typeface="Arial" panose="020B0604020202020204" pitchFamily="34" charset="0"/>
                <a:cs typeface="Arial" panose="020B0604020202020204" pitchFamily="34" charset="0"/>
              </a:rPr>
              <a:t>State Expectations</a:t>
            </a:r>
            <a:endParaRPr lang="en-US" sz="3200" dirty="0">
              <a:latin typeface="Arial" panose="020B0604020202020204" pitchFamily="34" charset="0"/>
              <a:cs typeface="Arial" panose="020B0604020202020204" pitchFamily="34"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159703"/>
            <a:ext cx="15049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40830" y="1093470"/>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spTree>
    <p:extLst>
      <p:ext uri="{BB962C8B-B14F-4D97-AF65-F5344CB8AC3E}">
        <p14:creationId xmlns:p14="http://schemas.microsoft.com/office/powerpoint/2010/main" val="2059351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505201"/>
            <a:ext cx="8229600" cy="1600200"/>
          </a:xfrm>
        </p:spPr>
        <p:txBody>
          <a:bodyPr>
            <a:normAutofit/>
          </a:bodyPr>
          <a:lstStyle/>
          <a:p>
            <a:pPr lvl="0"/>
            <a:r>
              <a:rPr lang="en-US" dirty="0" smtClean="0">
                <a:latin typeface="Arial" panose="020B0604020202020204" pitchFamily="34" charset="0"/>
                <a:cs typeface="Arial" panose="020B0604020202020204" pitchFamily="34" charset="0"/>
              </a:rPr>
              <a:t>States will post on the Southern Collaborative Facebook </a:t>
            </a:r>
            <a:r>
              <a:rPr lang="en-US" dirty="0">
                <a:latin typeface="Arial" panose="020B0604020202020204" pitchFamily="34" charset="0"/>
                <a:cs typeface="Arial" panose="020B0604020202020204" pitchFamily="34" charset="0"/>
              </a:rPr>
              <a:t>page and Twitter feed </a:t>
            </a:r>
            <a:r>
              <a:rPr lang="en-US" dirty="0" smtClean="0"/>
              <a:t>information on their state efforts and ask questions and share information</a:t>
            </a:r>
            <a:endParaRPr lang="en-US" sz="16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343534" y="2324890"/>
            <a:ext cx="8229600" cy="1143000"/>
          </a:xfrm>
        </p:spPr>
        <p:txBody>
          <a:bodyPr>
            <a:normAutofit/>
          </a:bodyPr>
          <a:lstStyle/>
          <a:p>
            <a:pPr algn="l"/>
            <a:r>
              <a:rPr lang="en-US" sz="3200" dirty="0" smtClean="0">
                <a:latin typeface="Arial" panose="020B0604020202020204" pitchFamily="34" charset="0"/>
                <a:cs typeface="Arial" panose="020B0604020202020204" pitchFamily="34" charset="0"/>
              </a:rPr>
              <a:t>State Expectation</a:t>
            </a:r>
            <a:endParaRPr lang="en-US" sz="3200" dirty="0">
              <a:latin typeface="Arial" panose="020B0604020202020204" pitchFamily="34" charset="0"/>
              <a:cs typeface="Arial" panose="020B0604020202020204" pitchFamily="34"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159703"/>
            <a:ext cx="1504950" cy="990600"/>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411730" y="1256860"/>
            <a:ext cx="990600" cy="1008698"/>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6200" y="1150303"/>
            <a:ext cx="1173480" cy="1103947"/>
          </a:xfrm>
          <a:prstGeom prst="rect">
            <a:avLst/>
          </a:prstGeom>
        </p:spPr>
      </p:pic>
      <p:pic>
        <p:nvPicPr>
          <p:cNvPr id="10" name="Picture 9"/>
          <p:cNvPicPr/>
          <p:nvPr/>
        </p:nvPicPr>
        <p:blipFill>
          <a:blip r:embed="rId6" cstate="print">
            <a:extLst>
              <a:ext uri="{28A0092B-C50C-407E-A947-70E740481C1C}">
                <a14:useLocalDpi xmlns:a14="http://schemas.microsoft.com/office/drawing/2010/main" val="0"/>
              </a:ext>
            </a:extLst>
          </a:blip>
          <a:stretch>
            <a:fillRect/>
          </a:stretch>
        </p:blipFill>
        <p:spPr>
          <a:xfrm>
            <a:off x="3464242" y="1176973"/>
            <a:ext cx="869633" cy="1070611"/>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1249680" y="1194312"/>
            <a:ext cx="1139190" cy="1067436"/>
          </a:xfrm>
          <a:prstGeom prst="rect">
            <a:avLst/>
          </a:prstGeom>
        </p:spPr>
      </p:pic>
      <p:pic>
        <p:nvPicPr>
          <p:cNvPr id="12" name="Picture 11"/>
          <p:cNvPicPr/>
          <p:nvPr/>
        </p:nvPicPr>
        <p:blipFill>
          <a:blip r:embed="rId8" cstate="print">
            <a:extLst>
              <a:ext uri="{28A0092B-C50C-407E-A947-70E740481C1C}">
                <a14:useLocalDpi xmlns:a14="http://schemas.microsoft.com/office/drawing/2010/main" val="0"/>
              </a:ext>
            </a:extLst>
          </a:blip>
          <a:stretch>
            <a:fillRect/>
          </a:stretch>
        </p:blipFill>
        <p:spPr>
          <a:xfrm>
            <a:off x="4458334" y="1219714"/>
            <a:ext cx="1086803" cy="1015364"/>
          </a:xfrm>
          <a:prstGeom prst="rect">
            <a:avLst/>
          </a:prstGeom>
        </p:spPr>
      </p:pic>
      <p:pic>
        <p:nvPicPr>
          <p:cNvPr id="13" name="Picture 12"/>
          <p:cNvPicPr/>
          <p:nvPr/>
        </p:nvPicPr>
        <p:blipFill>
          <a:blip r:embed="rId9" cstate="print">
            <a:extLst>
              <a:ext uri="{28A0092B-C50C-407E-A947-70E740481C1C}">
                <a14:useLocalDpi xmlns:a14="http://schemas.microsoft.com/office/drawing/2010/main" val="0"/>
              </a:ext>
            </a:extLst>
          </a:blip>
          <a:stretch>
            <a:fillRect/>
          </a:stretch>
        </p:blipFill>
        <p:spPr>
          <a:xfrm>
            <a:off x="5552757" y="1131170"/>
            <a:ext cx="1168083" cy="1193720"/>
          </a:xfrm>
          <a:prstGeom prst="rect">
            <a:avLst/>
          </a:prstGeom>
        </p:spPr>
      </p:pic>
      <p:pic>
        <p:nvPicPr>
          <p:cNvPr id="14" name="Picture 13"/>
          <p:cNvPicPr/>
          <p:nvPr/>
        </p:nvPicPr>
        <p:blipFill>
          <a:blip r:embed="rId10" cstate="print">
            <a:extLst>
              <a:ext uri="{28A0092B-C50C-407E-A947-70E740481C1C}">
                <a14:useLocalDpi xmlns:a14="http://schemas.microsoft.com/office/drawing/2010/main" val="0"/>
              </a:ext>
            </a:extLst>
          </a:blip>
          <a:stretch>
            <a:fillRect/>
          </a:stretch>
        </p:blipFill>
        <p:spPr>
          <a:xfrm>
            <a:off x="6640830" y="1093470"/>
            <a:ext cx="1106170" cy="1104265"/>
          </a:xfrm>
          <a:prstGeom prst="rect">
            <a:avLst/>
          </a:prstGeom>
        </p:spPr>
      </p:pic>
      <p:pic>
        <p:nvPicPr>
          <p:cNvPr id="15" name="Picture 14"/>
          <p:cNvPicPr/>
          <p:nvPr/>
        </p:nvPicPr>
        <p:blipFill>
          <a:blip r:embed="rId11" cstate="print">
            <a:extLst>
              <a:ext uri="{28A0092B-C50C-407E-A947-70E740481C1C}">
                <a14:useLocalDpi xmlns:a14="http://schemas.microsoft.com/office/drawing/2010/main" val="0"/>
              </a:ext>
            </a:extLst>
          </a:blip>
          <a:stretch>
            <a:fillRect/>
          </a:stretch>
        </p:blipFill>
        <p:spPr>
          <a:xfrm>
            <a:off x="7747000" y="1116330"/>
            <a:ext cx="1280160" cy="1137920"/>
          </a:xfrm>
          <a:prstGeom prst="rect">
            <a:avLst/>
          </a:prstGeom>
        </p:spPr>
      </p:pic>
      <p:pic>
        <p:nvPicPr>
          <p:cNvPr id="3078" name="Picture 6" descr="https://encrypted-tbn2.gstatic.com/images?q=tbn:ANd9GcTU5llI--mKoEGZy47aSR9O8fGZHWxfi7akFqHp6c9y4b0ZbfNPaxHzV_Tm"/>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804885" y="5029200"/>
            <a:ext cx="302895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2335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1850</TotalTime>
  <Words>1514</Words>
  <Application>Microsoft Office PowerPoint</Application>
  <PresentationFormat>On-screen Show (4:3)</PresentationFormat>
  <Paragraphs>238</Paragraphs>
  <Slides>33</Slides>
  <Notes>26</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Our Community Standing Strong Advisory Committee Webinar November 19, 2013</vt:lpstr>
      <vt:lpstr>PowerPoint Presentation</vt:lpstr>
      <vt:lpstr>PowerPoint Presentation</vt:lpstr>
      <vt:lpstr>Agenda</vt:lpstr>
      <vt:lpstr>Our Activities since our last Webinar</vt:lpstr>
      <vt:lpstr>State Expectations</vt:lpstr>
      <vt:lpstr>State Expectations</vt:lpstr>
      <vt:lpstr>State Expectations</vt:lpstr>
      <vt:lpstr>State Expectation</vt:lpstr>
      <vt:lpstr>State Expectations</vt:lpstr>
      <vt:lpstr>What will the states receive to help us with the things that we will have to do?</vt:lpstr>
      <vt:lpstr>Draft State Survey</vt:lpstr>
      <vt:lpstr>Draft State Survey</vt:lpstr>
      <vt:lpstr>What will my state agree to in the contract with SABE?</vt:lpstr>
      <vt:lpstr>What will my state agree to in the contract with SABE?</vt:lpstr>
      <vt:lpstr>What will my state agree to in the contract with SABE?</vt:lpstr>
      <vt:lpstr>?</vt:lpstr>
      <vt:lpstr>How much will states receive?</vt:lpstr>
      <vt:lpstr>How and when will we be paid?</vt:lpstr>
      <vt:lpstr>When will states receive payment?</vt:lpstr>
      <vt:lpstr>When will states receive payment?</vt:lpstr>
      <vt:lpstr>State Contracts and Payments</vt:lpstr>
      <vt:lpstr>Actions needed by the Advisory Committee</vt:lpstr>
      <vt:lpstr>What do we need to work on for November. December?</vt:lpstr>
      <vt:lpstr>What do we need to work on for November and December?</vt:lpstr>
      <vt:lpstr>What do we need to work on for November and December?</vt:lpstr>
      <vt:lpstr>What do we need to work on for November and December?</vt:lpstr>
      <vt:lpstr>What do we need to work on for November and December?</vt:lpstr>
      <vt:lpstr>What do we need to prepare for our January meeting?</vt:lpstr>
      <vt:lpstr>PowerPoint Presentation</vt:lpstr>
      <vt:lpstr>Important Information on our meeting in January</vt:lpstr>
      <vt:lpstr>Questions and Answers</vt:lpstr>
      <vt:lpstr>Thank you for attending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Community Standing Strong</dc:title>
  <dc:creator>ADM01</dc:creator>
  <cp:lastModifiedBy>Juliana Huerena</cp:lastModifiedBy>
  <cp:revision>64</cp:revision>
  <dcterms:created xsi:type="dcterms:W3CDTF">2013-10-24T15:46:35Z</dcterms:created>
  <dcterms:modified xsi:type="dcterms:W3CDTF">2015-03-13T00:38:47Z</dcterms:modified>
</cp:coreProperties>
</file>