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7" r:id="rId2"/>
    <p:sldId id="258" r:id="rId3"/>
    <p:sldId id="259" r:id="rId4"/>
    <p:sldId id="260" r:id="rId5"/>
    <p:sldId id="292" r:id="rId6"/>
    <p:sldId id="261" r:id="rId7"/>
    <p:sldId id="262" r:id="rId8"/>
    <p:sldId id="263" r:id="rId9"/>
    <p:sldId id="287" r:id="rId10"/>
    <p:sldId id="294" r:id="rId11"/>
    <p:sldId id="295" r:id="rId12"/>
    <p:sldId id="296" r:id="rId13"/>
    <p:sldId id="297" r:id="rId14"/>
    <p:sldId id="302" r:id="rId15"/>
    <p:sldId id="301" r:id="rId16"/>
    <p:sldId id="300" r:id="rId17"/>
    <p:sldId id="298" r:id="rId18"/>
    <p:sldId id="299" r:id="rId19"/>
    <p:sldId id="303" r:id="rId20"/>
    <p:sldId id="304" r:id="rId21"/>
    <p:sldId id="311" r:id="rId22"/>
    <p:sldId id="312" r:id="rId23"/>
    <p:sldId id="305" r:id="rId24"/>
    <p:sldId id="313" r:id="rId25"/>
    <p:sldId id="306" r:id="rId26"/>
    <p:sldId id="307" r:id="rId27"/>
    <p:sldId id="308" r:id="rId28"/>
    <p:sldId id="309" r:id="rId29"/>
    <p:sldId id="310" r:id="rId30"/>
    <p:sldId id="314" r:id="rId31"/>
    <p:sldId id="315" r:id="rId32"/>
    <p:sldId id="317" r:id="rId33"/>
    <p:sldId id="316" r:id="rId34"/>
    <p:sldId id="318" r:id="rId35"/>
    <p:sldId id="332" r:id="rId36"/>
    <p:sldId id="333" r:id="rId37"/>
    <p:sldId id="334" r:id="rId38"/>
    <p:sldId id="335" r:id="rId39"/>
    <p:sldId id="337" r:id="rId40"/>
    <p:sldId id="338" r:id="rId41"/>
    <p:sldId id="336" r:id="rId42"/>
    <p:sldId id="33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274" r:id="rId56"/>
    <p:sldId id="275" r:id="rId57"/>
    <p:sldId id="276" r:id="rId58"/>
    <p:sldId id="27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66" autoAdjust="0"/>
  </p:normalViewPr>
  <p:slideViewPr>
    <p:cSldViewPr>
      <p:cViewPr>
        <p:scale>
          <a:sx n="70" d="100"/>
          <a:sy n="70" d="100"/>
        </p:scale>
        <p:origin x="-614" y="374"/>
      </p:cViewPr>
      <p:guideLst>
        <p:guide orient="horz" pos="2160"/>
        <p:guide pos="2880"/>
      </p:guideLst>
    </p:cSldViewPr>
  </p:slideViewPr>
  <p:notesTextViewPr>
    <p:cViewPr>
      <p:scale>
        <a:sx n="1" d="1"/>
        <a:sy n="1" d="1"/>
      </p:scale>
      <p:origin x="0" y="0"/>
    </p:cViewPr>
  </p:notesTextViewPr>
  <p:sorterViewPr>
    <p:cViewPr>
      <p:scale>
        <a:sx n="50" d="100"/>
        <a:sy n="50" d="100"/>
      </p:scale>
      <p:origin x="0" y="2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F5A929-285C-429E-BBCF-87BC39392164}" type="datetimeFigureOut">
              <a:rPr lang="en-US" smtClean="0"/>
              <a:t>9/23/2015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BB8E6-0FF4-4C57-BE49-BEB12DAB1D4E}" type="slidenum">
              <a:rPr lang="en-US" smtClean="0"/>
              <a:t>‹#›</a:t>
            </a:fld>
            <a:endParaRPr lang="en-US" dirty="0"/>
          </a:p>
        </p:txBody>
      </p:sp>
    </p:spTree>
    <p:extLst>
      <p:ext uri="{BB962C8B-B14F-4D97-AF65-F5344CB8AC3E}">
        <p14:creationId xmlns:p14="http://schemas.microsoft.com/office/powerpoint/2010/main" val="3307419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MS PGothic" pitchFamily="34" charset="-128"/>
              </a:defRPr>
            </a:lvl1pPr>
            <a:lvl2pPr marL="734852" indent="-282635">
              <a:defRPr>
                <a:solidFill>
                  <a:schemeClr val="tx1"/>
                </a:solidFill>
                <a:latin typeface="Tahoma" pitchFamily="34" charset="0"/>
                <a:ea typeface="MS PGothic" pitchFamily="34" charset="-128"/>
              </a:defRPr>
            </a:lvl2pPr>
            <a:lvl3pPr marL="1130541" indent="-226108">
              <a:defRPr>
                <a:solidFill>
                  <a:schemeClr val="tx1"/>
                </a:solidFill>
                <a:latin typeface="Tahoma" pitchFamily="34" charset="0"/>
                <a:ea typeface="MS PGothic" pitchFamily="34" charset="-128"/>
              </a:defRPr>
            </a:lvl3pPr>
            <a:lvl4pPr marL="1582758" indent="-226108">
              <a:defRPr>
                <a:solidFill>
                  <a:schemeClr val="tx1"/>
                </a:solidFill>
                <a:latin typeface="Tahoma" pitchFamily="34" charset="0"/>
                <a:ea typeface="MS PGothic" pitchFamily="34" charset="-128"/>
              </a:defRPr>
            </a:lvl4pPr>
            <a:lvl5pPr marL="2034974" indent="-226108">
              <a:defRPr>
                <a:solidFill>
                  <a:schemeClr val="tx1"/>
                </a:solidFill>
                <a:latin typeface="Tahoma" pitchFamily="34" charset="0"/>
                <a:ea typeface="MS PGothic" pitchFamily="34" charset="-128"/>
              </a:defRPr>
            </a:lvl5pPr>
            <a:lvl6pPr marL="2487191" indent="-226108" eaLnBrk="0" fontAlgn="base" hangingPunct="0">
              <a:spcBef>
                <a:spcPct val="0"/>
              </a:spcBef>
              <a:spcAft>
                <a:spcPct val="0"/>
              </a:spcAft>
              <a:defRPr>
                <a:solidFill>
                  <a:schemeClr val="tx1"/>
                </a:solidFill>
                <a:latin typeface="Tahoma" pitchFamily="34" charset="0"/>
                <a:ea typeface="MS PGothic" pitchFamily="34" charset="-128"/>
              </a:defRPr>
            </a:lvl6pPr>
            <a:lvl7pPr marL="2939407" indent="-226108" eaLnBrk="0" fontAlgn="base" hangingPunct="0">
              <a:spcBef>
                <a:spcPct val="0"/>
              </a:spcBef>
              <a:spcAft>
                <a:spcPct val="0"/>
              </a:spcAft>
              <a:defRPr>
                <a:solidFill>
                  <a:schemeClr val="tx1"/>
                </a:solidFill>
                <a:latin typeface="Tahoma" pitchFamily="34" charset="0"/>
                <a:ea typeface="MS PGothic" pitchFamily="34" charset="-128"/>
              </a:defRPr>
            </a:lvl7pPr>
            <a:lvl8pPr marL="3391624" indent="-226108" eaLnBrk="0" fontAlgn="base" hangingPunct="0">
              <a:spcBef>
                <a:spcPct val="0"/>
              </a:spcBef>
              <a:spcAft>
                <a:spcPct val="0"/>
              </a:spcAft>
              <a:defRPr>
                <a:solidFill>
                  <a:schemeClr val="tx1"/>
                </a:solidFill>
                <a:latin typeface="Tahoma" pitchFamily="34" charset="0"/>
                <a:ea typeface="MS PGothic" pitchFamily="34" charset="-128"/>
              </a:defRPr>
            </a:lvl8pPr>
            <a:lvl9pPr marL="3843840" indent="-226108" eaLnBrk="0" fontAlgn="base" hangingPunct="0">
              <a:spcBef>
                <a:spcPct val="0"/>
              </a:spcBef>
              <a:spcAft>
                <a:spcPct val="0"/>
              </a:spcAft>
              <a:defRPr>
                <a:solidFill>
                  <a:schemeClr val="tx1"/>
                </a:solidFill>
                <a:latin typeface="Tahoma" pitchFamily="34" charset="0"/>
                <a:ea typeface="MS PGothic" pitchFamily="34" charset="-128"/>
              </a:defRPr>
            </a:lvl9pPr>
          </a:lstStyle>
          <a:p>
            <a:fld id="{3A7C2F2E-02F5-4664-BD82-DCEF754B9FC3}" type="slidenum">
              <a:rPr lang="en-US" altLang="en-US" smtClean="0">
                <a:latin typeface="Arial" charset="0"/>
              </a:rPr>
              <a:pPr/>
              <a:t>1</a:t>
            </a:fld>
            <a:endParaRPr lang="en-US" altLang="en-US" dirty="0" smtClean="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charset="0"/>
            </a:endParaRPr>
          </a:p>
        </p:txBody>
      </p:sp>
    </p:spTree>
    <p:extLst>
      <p:ext uri="{BB962C8B-B14F-4D97-AF65-F5344CB8AC3E}">
        <p14:creationId xmlns:p14="http://schemas.microsoft.com/office/powerpoint/2010/main" val="353406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Chaqueta</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MS PGothic" pitchFamily="34" charset="-128"/>
              </a:defRPr>
            </a:lvl1pPr>
            <a:lvl2pPr marL="734852" indent="-282635">
              <a:defRPr>
                <a:solidFill>
                  <a:schemeClr val="tx1"/>
                </a:solidFill>
                <a:latin typeface="Tahoma" pitchFamily="34" charset="0"/>
                <a:ea typeface="MS PGothic" pitchFamily="34" charset="-128"/>
              </a:defRPr>
            </a:lvl2pPr>
            <a:lvl3pPr marL="1130541" indent="-226108">
              <a:defRPr>
                <a:solidFill>
                  <a:schemeClr val="tx1"/>
                </a:solidFill>
                <a:latin typeface="Tahoma" pitchFamily="34" charset="0"/>
                <a:ea typeface="MS PGothic" pitchFamily="34" charset="-128"/>
              </a:defRPr>
            </a:lvl3pPr>
            <a:lvl4pPr marL="1582758" indent="-226108">
              <a:defRPr>
                <a:solidFill>
                  <a:schemeClr val="tx1"/>
                </a:solidFill>
                <a:latin typeface="Tahoma" pitchFamily="34" charset="0"/>
                <a:ea typeface="MS PGothic" pitchFamily="34" charset="-128"/>
              </a:defRPr>
            </a:lvl4pPr>
            <a:lvl5pPr marL="2034974" indent="-226108">
              <a:defRPr>
                <a:solidFill>
                  <a:schemeClr val="tx1"/>
                </a:solidFill>
                <a:latin typeface="Tahoma" pitchFamily="34" charset="0"/>
                <a:ea typeface="MS PGothic" pitchFamily="34" charset="-128"/>
              </a:defRPr>
            </a:lvl5pPr>
            <a:lvl6pPr marL="2487191" indent="-226108" eaLnBrk="0" fontAlgn="base" hangingPunct="0">
              <a:spcBef>
                <a:spcPct val="0"/>
              </a:spcBef>
              <a:spcAft>
                <a:spcPct val="0"/>
              </a:spcAft>
              <a:defRPr>
                <a:solidFill>
                  <a:schemeClr val="tx1"/>
                </a:solidFill>
                <a:latin typeface="Tahoma" pitchFamily="34" charset="0"/>
                <a:ea typeface="MS PGothic" pitchFamily="34" charset="-128"/>
              </a:defRPr>
            </a:lvl6pPr>
            <a:lvl7pPr marL="2939407" indent="-226108" eaLnBrk="0" fontAlgn="base" hangingPunct="0">
              <a:spcBef>
                <a:spcPct val="0"/>
              </a:spcBef>
              <a:spcAft>
                <a:spcPct val="0"/>
              </a:spcAft>
              <a:defRPr>
                <a:solidFill>
                  <a:schemeClr val="tx1"/>
                </a:solidFill>
                <a:latin typeface="Tahoma" pitchFamily="34" charset="0"/>
                <a:ea typeface="MS PGothic" pitchFamily="34" charset="-128"/>
              </a:defRPr>
            </a:lvl7pPr>
            <a:lvl8pPr marL="3391624" indent="-226108" eaLnBrk="0" fontAlgn="base" hangingPunct="0">
              <a:spcBef>
                <a:spcPct val="0"/>
              </a:spcBef>
              <a:spcAft>
                <a:spcPct val="0"/>
              </a:spcAft>
              <a:defRPr>
                <a:solidFill>
                  <a:schemeClr val="tx1"/>
                </a:solidFill>
                <a:latin typeface="Tahoma" pitchFamily="34" charset="0"/>
                <a:ea typeface="MS PGothic" pitchFamily="34" charset="-128"/>
              </a:defRPr>
            </a:lvl8pPr>
            <a:lvl9pPr marL="3843840" indent="-226108" eaLnBrk="0" fontAlgn="base" hangingPunct="0">
              <a:spcBef>
                <a:spcPct val="0"/>
              </a:spcBef>
              <a:spcAft>
                <a:spcPct val="0"/>
              </a:spcAft>
              <a:defRPr>
                <a:solidFill>
                  <a:schemeClr val="tx1"/>
                </a:solidFill>
                <a:latin typeface="Tahoma" pitchFamily="34" charset="0"/>
                <a:ea typeface="MS PGothic" pitchFamily="34" charset="-128"/>
              </a:defRPr>
            </a:lvl9pPr>
          </a:lstStyle>
          <a:p>
            <a:fld id="{5AD89B80-FEAD-40D7-8717-B142499E6011}" type="slidenum">
              <a:rPr lang="en-US" altLang="en-US" smtClean="0">
                <a:latin typeface="Arial" charset="0"/>
              </a:rPr>
              <a:pPr/>
              <a:t>3</a:t>
            </a:fld>
            <a:endParaRPr lang="en-US" altLang="en-US" dirty="0" smtClean="0">
              <a:latin typeface="Arial" charset="0"/>
            </a:endParaRPr>
          </a:p>
        </p:txBody>
      </p:sp>
    </p:spTree>
    <p:extLst>
      <p:ext uri="{BB962C8B-B14F-4D97-AF65-F5344CB8AC3E}">
        <p14:creationId xmlns:p14="http://schemas.microsoft.com/office/powerpoint/2010/main" val="265790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Chaqueta</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MS PGothic" pitchFamily="34" charset="-128"/>
              </a:defRPr>
            </a:lvl1pPr>
            <a:lvl2pPr marL="734852" indent="-282635">
              <a:defRPr>
                <a:solidFill>
                  <a:schemeClr val="tx1"/>
                </a:solidFill>
                <a:latin typeface="Tahoma" pitchFamily="34" charset="0"/>
                <a:ea typeface="MS PGothic" pitchFamily="34" charset="-128"/>
              </a:defRPr>
            </a:lvl2pPr>
            <a:lvl3pPr marL="1130541" indent="-226108">
              <a:defRPr>
                <a:solidFill>
                  <a:schemeClr val="tx1"/>
                </a:solidFill>
                <a:latin typeface="Tahoma" pitchFamily="34" charset="0"/>
                <a:ea typeface="MS PGothic" pitchFamily="34" charset="-128"/>
              </a:defRPr>
            </a:lvl3pPr>
            <a:lvl4pPr marL="1582758" indent="-226108">
              <a:defRPr>
                <a:solidFill>
                  <a:schemeClr val="tx1"/>
                </a:solidFill>
                <a:latin typeface="Tahoma" pitchFamily="34" charset="0"/>
                <a:ea typeface="MS PGothic" pitchFamily="34" charset="-128"/>
              </a:defRPr>
            </a:lvl4pPr>
            <a:lvl5pPr marL="2034974" indent="-226108">
              <a:defRPr>
                <a:solidFill>
                  <a:schemeClr val="tx1"/>
                </a:solidFill>
                <a:latin typeface="Tahoma" pitchFamily="34" charset="0"/>
                <a:ea typeface="MS PGothic" pitchFamily="34" charset="-128"/>
              </a:defRPr>
            </a:lvl5pPr>
            <a:lvl6pPr marL="2487191" indent="-226108" eaLnBrk="0" fontAlgn="base" hangingPunct="0">
              <a:spcBef>
                <a:spcPct val="0"/>
              </a:spcBef>
              <a:spcAft>
                <a:spcPct val="0"/>
              </a:spcAft>
              <a:defRPr>
                <a:solidFill>
                  <a:schemeClr val="tx1"/>
                </a:solidFill>
                <a:latin typeface="Tahoma" pitchFamily="34" charset="0"/>
                <a:ea typeface="MS PGothic" pitchFamily="34" charset="-128"/>
              </a:defRPr>
            </a:lvl6pPr>
            <a:lvl7pPr marL="2939407" indent="-226108" eaLnBrk="0" fontAlgn="base" hangingPunct="0">
              <a:spcBef>
                <a:spcPct val="0"/>
              </a:spcBef>
              <a:spcAft>
                <a:spcPct val="0"/>
              </a:spcAft>
              <a:defRPr>
                <a:solidFill>
                  <a:schemeClr val="tx1"/>
                </a:solidFill>
                <a:latin typeface="Tahoma" pitchFamily="34" charset="0"/>
                <a:ea typeface="MS PGothic" pitchFamily="34" charset="-128"/>
              </a:defRPr>
            </a:lvl7pPr>
            <a:lvl8pPr marL="3391624" indent="-226108" eaLnBrk="0" fontAlgn="base" hangingPunct="0">
              <a:spcBef>
                <a:spcPct val="0"/>
              </a:spcBef>
              <a:spcAft>
                <a:spcPct val="0"/>
              </a:spcAft>
              <a:defRPr>
                <a:solidFill>
                  <a:schemeClr val="tx1"/>
                </a:solidFill>
                <a:latin typeface="Tahoma" pitchFamily="34" charset="0"/>
                <a:ea typeface="MS PGothic" pitchFamily="34" charset="-128"/>
              </a:defRPr>
            </a:lvl8pPr>
            <a:lvl9pPr marL="3843840" indent="-226108" eaLnBrk="0" fontAlgn="base" hangingPunct="0">
              <a:spcBef>
                <a:spcPct val="0"/>
              </a:spcBef>
              <a:spcAft>
                <a:spcPct val="0"/>
              </a:spcAft>
              <a:defRPr>
                <a:solidFill>
                  <a:schemeClr val="tx1"/>
                </a:solidFill>
                <a:latin typeface="Tahoma" pitchFamily="34" charset="0"/>
                <a:ea typeface="MS PGothic" pitchFamily="34" charset="-128"/>
              </a:defRPr>
            </a:lvl9pPr>
          </a:lstStyle>
          <a:p>
            <a:fld id="{2C07ACEF-FCCF-44D4-8D5B-91307882739A}" type="slidenum">
              <a:rPr lang="en-US" altLang="en-US" smtClean="0">
                <a:latin typeface="Arial" charset="0"/>
              </a:rPr>
              <a:pPr/>
              <a:t>4</a:t>
            </a:fld>
            <a:endParaRPr lang="en-US" altLang="en-US" dirty="0" smtClean="0">
              <a:latin typeface="Arial" charset="0"/>
            </a:endParaRPr>
          </a:p>
        </p:txBody>
      </p:sp>
    </p:spTree>
    <p:extLst>
      <p:ext uri="{BB962C8B-B14F-4D97-AF65-F5344CB8AC3E}">
        <p14:creationId xmlns:p14="http://schemas.microsoft.com/office/powerpoint/2010/main" val="420403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375D23-DEDB-4174-8879-F3EBDBC4FBDF}" type="slidenum">
              <a:rPr lang="en-US" smtClean="0"/>
              <a:t>50</a:t>
            </a:fld>
            <a:endParaRPr lang="en-US" dirty="0"/>
          </a:p>
        </p:txBody>
      </p:sp>
    </p:spTree>
    <p:extLst>
      <p:ext uri="{BB962C8B-B14F-4D97-AF65-F5344CB8AC3E}">
        <p14:creationId xmlns:p14="http://schemas.microsoft.com/office/powerpoint/2010/main" val="42898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14617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solidFill>
            <a:schemeClr val="bg1"/>
          </a:solidFill>
        </p:spPr>
        <p:txBody>
          <a:bodyPr/>
          <a:lstStyle>
            <a:lvl1pPr marL="0" indent="0" algn="ctr">
              <a:buNone/>
              <a:defRPr b="1">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26260532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26565136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7932834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2994401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solidFill>
            <a:schemeClr val="bg1"/>
          </a:solidFill>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15558580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solidFill>
            <a:schemeClr val="bg1"/>
          </a:solidFill>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34522082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12141835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108404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38295251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42183941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6015257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solidFill>
            <a:schemeClr val="bg1"/>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A53BA66-8436-498A-AC4D-4CDE633B98FC}" type="datetimeFigureOut">
              <a:rPr lang="en-US" smtClean="0"/>
              <a:t>9/23/2015</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BFDE90B4-BF23-4BEB-87DD-BD0A4E8F70F5}" type="slidenum">
              <a:rPr lang="en-US" smtClean="0"/>
              <a:t>‹#›</a:t>
            </a:fld>
            <a:endParaRPr lang="en-US" dirty="0"/>
          </a:p>
        </p:txBody>
      </p:sp>
    </p:spTree>
    <p:extLst>
      <p:ext uri="{BB962C8B-B14F-4D97-AF65-F5344CB8AC3E}">
        <p14:creationId xmlns:p14="http://schemas.microsoft.com/office/powerpoint/2010/main" val="31019725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5D6D0"/>
            </a:gs>
            <a:gs pos="64999">
              <a:srgbClr val="F0EBD5"/>
            </a:gs>
            <a:gs pos="100000">
              <a:srgbClr val="002060"/>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dirty="0" smtClean="0"/>
          </a:p>
        </p:txBody>
      </p:sp>
      <p:sp>
        <p:nvSpPr>
          <p:cNvPr id="1027" name="Text Placeholder 2"/>
          <p:cNvSpPr>
            <a:spLocks noGrp="1"/>
          </p:cNvSpPr>
          <p:nvPr>
            <p:ph type="body" idx="1"/>
          </p:nvPr>
        </p:nvSpPr>
        <p:spPr bwMode="auto">
          <a:xfrm>
            <a:off x="457200" y="1600200"/>
            <a:ext cx="8229600" cy="4525963"/>
          </a:xfrm>
          <a:prstGeom prst="rect">
            <a:avLst/>
          </a:prstGeom>
          <a:solidFill>
            <a:schemeClr val="bg1"/>
          </a:solidFill>
          <a:ln w="76200">
            <a:solidFill>
              <a:schemeClr val="accent1"/>
            </a:solidFill>
            <a:miter lim="800000"/>
            <a:headEnd/>
            <a:tailEnd/>
          </a:ln>
        </p:spPr>
        <p:txBody>
          <a:bodyPr vert="horz" wrap="square" lIns="91440" tIns="9144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3BA66-8436-498A-AC4D-4CDE633B98FC}" type="datetimeFigureOut">
              <a:rPr lang="en-US" smtClean="0"/>
              <a:t>9/23/2015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E90B4-BF23-4BEB-87DD-BD0A4E8F70F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0" eaLnBrk="1" fontAlgn="base" hangingPunct="1">
        <a:spcBef>
          <a:spcPct val="0"/>
        </a:spcBef>
        <a:spcAft>
          <a:spcPct val="0"/>
        </a:spcAft>
        <a:defRPr sz="3200" b="1" kern="1200">
          <a:solidFill>
            <a:schemeClr val="tx1"/>
          </a:solidFill>
          <a:latin typeface="+mj-lt"/>
          <a:ea typeface="+mj-ea"/>
          <a:cs typeface="+mj-cs"/>
        </a:defRPr>
      </a:lvl1pPr>
      <a:lvl2pPr algn="ctr" rtl="0" eaLnBrk="1" fontAlgn="base" hangingPunct="1">
        <a:spcBef>
          <a:spcPct val="0"/>
        </a:spcBef>
        <a:spcAft>
          <a:spcPct val="0"/>
        </a:spcAft>
        <a:defRPr sz="3200" b="1">
          <a:solidFill>
            <a:schemeClr val="tx1"/>
          </a:solidFill>
          <a:latin typeface="Arial" pitchFamily="34" charset="0"/>
        </a:defRPr>
      </a:lvl2pPr>
      <a:lvl3pPr algn="ctr" rtl="0" eaLnBrk="1" fontAlgn="base" hangingPunct="1">
        <a:spcBef>
          <a:spcPct val="0"/>
        </a:spcBef>
        <a:spcAft>
          <a:spcPct val="0"/>
        </a:spcAft>
        <a:defRPr sz="3200" b="1">
          <a:solidFill>
            <a:schemeClr val="tx1"/>
          </a:solidFill>
          <a:latin typeface="Arial" pitchFamily="34" charset="0"/>
        </a:defRPr>
      </a:lvl3pPr>
      <a:lvl4pPr algn="ctr" rtl="0" eaLnBrk="1" fontAlgn="base" hangingPunct="1">
        <a:spcBef>
          <a:spcPct val="0"/>
        </a:spcBef>
        <a:spcAft>
          <a:spcPct val="0"/>
        </a:spcAft>
        <a:defRPr sz="3200" b="1">
          <a:solidFill>
            <a:schemeClr val="tx1"/>
          </a:solidFill>
          <a:latin typeface="Arial" pitchFamily="34" charset="0"/>
        </a:defRPr>
      </a:lvl4pPr>
      <a:lvl5pPr algn="ctr" rtl="0" eaLnBrk="1" fontAlgn="base" hangingPunct="1">
        <a:spcBef>
          <a:spcPct val="0"/>
        </a:spcBef>
        <a:spcAft>
          <a:spcPct val="0"/>
        </a:spcAft>
        <a:defRPr sz="3200" b="1">
          <a:solidFill>
            <a:schemeClr val="tx1"/>
          </a:solidFill>
          <a:latin typeface="Arial" pitchFamily="34" charset="0"/>
        </a:defRPr>
      </a:lvl5pPr>
      <a:lvl6pPr marL="457200" algn="ctr" rtl="0" eaLnBrk="1" fontAlgn="base" hangingPunct="1">
        <a:spcBef>
          <a:spcPct val="0"/>
        </a:spcBef>
        <a:spcAft>
          <a:spcPct val="0"/>
        </a:spcAft>
        <a:defRPr sz="3200" b="1">
          <a:solidFill>
            <a:schemeClr val="tx1"/>
          </a:solidFill>
          <a:latin typeface="Arial" pitchFamily="34" charset="0"/>
        </a:defRPr>
      </a:lvl6pPr>
      <a:lvl7pPr marL="914400" algn="ctr" rtl="0" eaLnBrk="1" fontAlgn="base" hangingPunct="1">
        <a:spcBef>
          <a:spcPct val="0"/>
        </a:spcBef>
        <a:spcAft>
          <a:spcPct val="0"/>
        </a:spcAft>
        <a:defRPr sz="3200" b="1">
          <a:solidFill>
            <a:schemeClr val="tx1"/>
          </a:solidFill>
          <a:latin typeface="Arial" pitchFamily="34" charset="0"/>
        </a:defRPr>
      </a:lvl7pPr>
      <a:lvl8pPr marL="1371600" algn="ctr" rtl="0" eaLnBrk="1" fontAlgn="base" hangingPunct="1">
        <a:spcBef>
          <a:spcPct val="0"/>
        </a:spcBef>
        <a:spcAft>
          <a:spcPct val="0"/>
        </a:spcAft>
        <a:defRPr sz="3200" b="1">
          <a:solidFill>
            <a:schemeClr val="tx1"/>
          </a:solidFill>
          <a:latin typeface="Arial" pitchFamily="34" charset="0"/>
        </a:defRPr>
      </a:lvl8pPr>
      <a:lvl9pPr marL="1828800" algn="ctr" rtl="0" eaLnBrk="1" fontAlgn="base" hangingPunct="1">
        <a:spcBef>
          <a:spcPct val="0"/>
        </a:spcBef>
        <a:spcAft>
          <a:spcPct val="0"/>
        </a:spcAft>
        <a:defRPr sz="3200" b="1">
          <a:solidFill>
            <a:schemeClr val="tx1"/>
          </a:solidFill>
          <a:latin typeface="Arial"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j-lt"/>
          <a:ea typeface="+mn-ea"/>
          <a:cs typeface="+mn-cs"/>
        </a:defRPr>
      </a:lvl1pPr>
      <a:lvl2pPr marL="742950" indent="-285750" algn="l" rtl="0" eaLnBrk="1" fontAlgn="base" hangingPunct="1">
        <a:spcBef>
          <a:spcPct val="20000"/>
        </a:spcBef>
        <a:spcAft>
          <a:spcPct val="0"/>
        </a:spcAft>
        <a:buFont typeface="Arial" charset="0"/>
        <a:buChar char="–"/>
        <a:defRPr sz="3200" kern="1200">
          <a:solidFill>
            <a:schemeClr val="tx1"/>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28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charset="0"/>
        <a:buChar char="–"/>
        <a:defRPr sz="28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28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4.jp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04800" y="4395788"/>
            <a:ext cx="8534400" cy="2233612"/>
          </a:xfrm>
        </p:spPr>
        <p:txBody>
          <a:bodyPr rtlCol="0">
            <a:noAutofit/>
          </a:bodyPr>
          <a:lstStyle/>
          <a:p>
            <a:pPr>
              <a:lnSpc>
                <a:spcPct val="120000"/>
              </a:lnSpc>
              <a:spcBef>
                <a:spcPts val="0"/>
              </a:spcBef>
              <a:spcAft>
                <a:spcPts val="0"/>
              </a:spcAft>
            </a:pPr>
            <a:r>
              <a:rPr lang="en-US" sz="4000" dirty="0" smtClean="0">
                <a:solidFill>
                  <a:schemeClr val="tx1"/>
                </a:solidFill>
              </a:rPr>
              <a:t>Partnerships </a:t>
            </a:r>
            <a:r>
              <a:rPr lang="en-US" sz="4000" dirty="0" smtClean="0">
                <a:solidFill>
                  <a:schemeClr val="tx1"/>
                </a:solidFill>
              </a:rPr>
              <a:t>Outside </a:t>
            </a:r>
            <a:r>
              <a:rPr lang="en-US" sz="4000" dirty="0" smtClean="0">
                <a:solidFill>
                  <a:schemeClr val="tx1"/>
                </a:solidFill>
              </a:rPr>
              <a:t>the </a:t>
            </a:r>
            <a:r>
              <a:rPr lang="en-US" sz="4000" dirty="0" smtClean="0">
                <a:solidFill>
                  <a:schemeClr val="tx1"/>
                </a:solidFill>
              </a:rPr>
              <a:t>Disability </a:t>
            </a:r>
            <a:r>
              <a:rPr lang="en-US" sz="4000" dirty="0">
                <a:solidFill>
                  <a:schemeClr val="tx1"/>
                </a:solidFill>
              </a:rPr>
              <a:t>C</a:t>
            </a:r>
            <a:r>
              <a:rPr lang="en-US" sz="4000" dirty="0" smtClean="0">
                <a:solidFill>
                  <a:schemeClr val="tx1"/>
                </a:solidFill>
              </a:rPr>
              <a:t>ommunity</a:t>
            </a:r>
            <a:endParaRPr lang="en-US" sz="4000" dirty="0" smtClean="0">
              <a:solidFill>
                <a:schemeClr val="tx1"/>
              </a:solidFill>
            </a:endParaRPr>
          </a:p>
          <a:p>
            <a:pPr>
              <a:lnSpc>
                <a:spcPct val="120000"/>
              </a:lnSpc>
              <a:spcBef>
                <a:spcPts val="0"/>
              </a:spcBef>
              <a:spcAft>
                <a:spcPts val="0"/>
              </a:spcAft>
            </a:pPr>
            <a:r>
              <a:rPr lang="en-US" sz="4000" dirty="0" smtClean="0">
                <a:solidFill>
                  <a:schemeClr val="tx1"/>
                </a:solidFill>
                <a:ea typeface="ＭＳ Ｐゴシック" charset="0"/>
                <a:cs typeface="ＭＳ Ｐゴシック" charset="0"/>
              </a:rPr>
              <a:t>July 23, 2015</a:t>
            </a:r>
            <a:endParaRPr lang="en-US" sz="4000" dirty="0">
              <a:solidFill>
                <a:schemeClr val="tx1"/>
              </a:solidFill>
              <a:ea typeface="ＭＳ Ｐゴシック" charset="0"/>
              <a:cs typeface="ＭＳ Ｐゴシック" charset="0"/>
            </a:endParaRPr>
          </a:p>
        </p:txBody>
      </p:sp>
      <p:pic>
        <p:nvPicPr>
          <p:cNvPr id="3075" name="Picture 2" descr="http://www.sabeusa.org/images/sabe_header_red.jpg"/>
          <p:cNvPicPr>
            <a:picLocks noChangeAspect="1" noChangeArrowheads="1"/>
          </p:cNvPicPr>
          <p:nvPr/>
        </p:nvPicPr>
        <p:blipFill>
          <a:blip r:embed="rId3">
            <a:extLst>
              <a:ext uri="{28A0092B-C50C-407E-A947-70E740481C1C}">
                <a14:useLocalDpi xmlns:a14="http://schemas.microsoft.com/office/drawing/2010/main" val="0"/>
              </a:ext>
            </a:extLst>
          </a:blip>
          <a:srcRect b="75383"/>
          <a:stretch>
            <a:fillRect/>
          </a:stretch>
        </p:blipFill>
        <p:spPr bwMode="auto">
          <a:xfrm>
            <a:off x="0" y="26988"/>
            <a:ext cx="91440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700" y="1828800"/>
            <a:ext cx="4800600" cy="2240280"/>
          </a:xfrm>
          <a:prstGeom prst="rect">
            <a:avLst/>
          </a:prstGeom>
        </p:spPr>
      </p:pic>
    </p:spTree>
    <p:extLst>
      <p:ext uri="{BB962C8B-B14F-4D97-AF65-F5344CB8AC3E}">
        <p14:creationId xmlns:p14="http://schemas.microsoft.com/office/powerpoint/2010/main" val="419509360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Black" panose="020B0A04020102020204" pitchFamily="34" charset="0"/>
              </a:rPr>
              <a:t>People First of Alabama</a:t>
            </a:r>
            <a:endParaRPr lang="en-US" sz="4000" dirty="0"/>
          </a:p>
        </p:txBody>
      </p:sp>
      <p:sp>
        <p:nvSpPr>
          <p:cNvPr id="3" name="Rectangle 2"/>
          <p:cNvSpPr/>
          <p:nvPr/>
        </p:nvSpPr>
        <p:spPr>
          <a:xfrm>
            <a:off x="762001" y="1295400"/>
            <a:ext cx="7933294" cy="1569660"/>
          </a:xfrm>
          <a:prstGeom prst="rect">
            <a:avLst/>
          </a:prstGeom>
        </p:spPr>
        <p:txBody>
          <a:bodyPr wrap="square">
            <a:spAutoFit/>
          </a:bodyPr>
          <a:lstStyle/>
          <a:p>
            <a:r>
              <a:rPr lang="en-US" sz="3200" b="1" dirty="0"/>
              <a:t>People with disabilities need to be involved in all aspects of our communities. We represent an important force in society!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926" y="3169860"/>
            <a:ext cx="2649532" cy="2839446"/>
          </a:xfrm>
          <a:prstGeom prst="rect">
            <a:avLst/>
          </a:prstGeom>
        </p:spPr>
      </p:pic>
    </p:spTree>
    <p:extLst>
      <p:ext uri="{BB962C8B-B14F-4D97-AF65-F5344CB8AC3E}">
        <p14:creationId xmlns:p14="http://schemas.microsoft.com/office/powerpoint/2010/main" val="107232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22313" y="2209801"/>
            <a:ext cx="7772400" cy="2197100"/>
          </a:xfrm>
        </p:spPr>
        <p:txBody>
          <a:bodyPr/>
          <a:lstStyle/>
          <a:p>
            <a:r>
              <a:rPr lang="en-US" sz="4000" dirty="0">
                <a:latin typeface="Arial Black" panose="020B0A04020102020204" pitchFamily="34" charset="0"/>
              </a:rPr>
              <a:t>Organizations with which we have </a:t>
            </a:r>
            <a:r>
              <a:rPr lang="en-US" sz="4000" dirty="0" smtClean="0">
                <a:latin typeface="Arial Black" panose="020B0A04020102020204" pitchFamily="34" charset="0"/>
              </a:rPr>
              <a:t>relationships</a:t>
            </a:r>
            <a:endParaRPr lang="en-US" sz="4000" dirty="0"/>
          </a:p>
        </p:txBody>
      </p:sp>
    </p:spTree>
    <p:extLst>
      <p:ext uri="{BB962C8B-B14F-4D97-AF65-F5344CB8AC3E}">
        <p14:creationId xmlns:p14="http://schemas.microsoft.com/office/powerpoint/2010/main" val="3064805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Alabama </a:t>
            </a:r>
            <a:r>
              <a:rPr lang="en-US" sz="4000" dirty="0" smtClean="0"/>
              <a:t>ARISE</a:t>
            </a:r>
            <a:endParaRPr lang="en-US" sz="4000" dirty="0"/>
          </a:p>
        </p:txBody>
      </p:sp>
      <p:sp>
        <p:nvSpPr>
          <p:cNvPr id="4" name="Content Placeholder 3"/>
          <p:cNvSpPr>
            <a:spLocks noGrp="1"/>
          </p:cNvSpPr>
          <p:nvPr>
            <p:ph idx="1"/>
          </p:nvPr>
        </p:nvSpPr>
        <p:spPr/>
        <p:txBody>
          <a:bodyPr>
            <a:normAutofit/>
          </a:bodyPr>
          <a:lstStyle/>
          <a:p>
            <a:pPr marL="0" indent="0">
              <a:buNone/>
            </a:pPr>
            <a:r>
              <a:rPr lang="en-US" dirty="0"/>
              <a:t>People First of Alabama is a member organization of Alabama Arise Citizen’s Policy </a:t>
            </a:r>
            <a:r>
              <a:rPr lang="en-US" dirty="0" smtClean="0"/>
              <a:t>Project.</a:t>
            </a: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74899" y="3073400"/>
            <a:ext cx="3251199" cy="2438400"/>
          </a:xfrm>
          <a:prstGeom prst="rect">
            <a:avLst/>
          </a:prstGeom>
        </p:spPr>
      </p:pic>
    </p:spTree>
    <p:extLst>
      <p:ext uri="{BB962C8B-B14F-4D97-AF65-F5344CB8AC3E}">
        <p14:creationId xmlns:p14="http://schemas.microsoft.com/office/powerpoint/2010/main" val="2342116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Alabama ARISE</a:t>
            </a:r>
            <a:endParaRPr lang="en-US" sz="4000" dirty="0"/>
          </a:p>
        </p:txBody>
      </p:sp>
      <p:sp>
        <p:nvSpPr>
          <p:cNvPr id="4" name="Content Placeholder 3"/>
          <p:cNvSpPr>
            <a:spLocks noGrp="1"/>
          </p:cNvSpPr>
          <p:nvPr>
            <p:ph idx="1"/>
          </p:nvPr>
        </p:nvSpPr>
        <p:spPr/>
        <p:txBody>
          <a:bodyPr>
            <a:normAutofit/>
          </a:bodyPr>
          <a:lstStyle/>
          <a:p>
            <a:pPr marL="0" indent="0">
              <a:buNone/>
            </a:pPr>
            <a:r>
              <a:rPr lang="en-US" b="1" dirty="0" smtClean="0"/>
              <a:t>Arise </a:t>
            </a:r>
            <a:r>
              <a:rPr lang="en-US" b="1" dirty="0"/>
              <a:t>Citizens' Policy Project  (ACPP),</a:t>
            </a:r>
            <a:r>
              <a:rPr lang="en-US" dirty="0"/>
              <a:t> founded in 1994, is a statewide nonprofit, nonpartisan coalition of 150 congregations and community groups and hundreds of individuals united in their belief that low-income people are suffering because of state policy decisions. </a:t>
            </a:r>
            <a:endParaRPr lang="en-US" dirty="0" smtClean="0"/>
          </a:p>
        </p:txBody>
      </p:sp>
    </p:spTree>
    <p:extLst>
      <p:ext uri="{BB962C8B-B14F-4D97-AF65-F5344CB8AC3E}">
        <p14:creationId xmlns:p14="http://schemas.microsoft.com/office/powerpoint/2010/main" val="3683871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Alabama ARISE</a:t>
            </a:r>
            <a:endParaRPr lang="en-US" sz="4000" dirty="0"/>
          </a:p>
        </p:txBody>
      </p:sp>
      <p:sp>
        <p:nvSpPr>
          <p:cNvPr id="4" name="Content Placeholder 3"/>
          <p:cNvSpPr>
            <a:spLocks noGrp="1"/>
          </p:cNvSpPr>
          <p:nvPr>
            <p:ph idx="1"/>
          </p:nvPr>
        </p:nvSpPr>
        <p:spPr/>
        <p:txBody>
          <a:bodyPr>
            <a:normAutofit/>
          </a:bodyPr>
          <a:lstStyle/>
          <a:p>
            <a:pPr marL="0" indent="0">
              <a:buNone/>
            </a:pPr>
            <a:r>
              <a:rPr lang="en-US" dirty="0" smtClean="0"/>
              <a:t>Through </a:t>
            </a:r>
            <a:r>
              <a:rPr lang="en-US" dirty="0"/>
              <a:t>ACPP, groups and individuals join together to promote state policies to improve the lives of low-income Alabamians. </a:t>
            </a:r>
            <a:endParaRPr lang="en-US" dirty="0" smtClean="0"/>
          </a:p>
          <a:p>
            <a:pPr marL="0" indent="0">
              <a:buNone/>
            </a:pPr>
            <a:endParaRPr lang="en-US" dirty="0"/>
          </a:p>
          <a:p>
            <a:pPr marL="0" indent="0">
              <a:buNone/>
            </a:pPr>
            <a:r>
              <a:rPr lang="en-US" dirty="0" smtClean="0"/>
              <a:t>In </a:t>
            </a:r>
            <a:r>
              <a:rPr lang="en-US" dirty="0"/>
              <a:t>a state that by many measures is the worst place for poor people to live in the United States, ACPP believes acts of charity are vital, but they are not enough; we must work to improve harmful state policies. </a:t>
            </a:r>
            <a:endParaRPr lang="en-US" dirty="0" smtClean="0"/>
          </a:p>
        </p:txBody>
      </p:sp>
    </p:spTree>
    <p:extLst>
      <p:ext uri="{BB962C8B-B14F-4D97-AF65-F5344CB8AC3E}">
        <p14:creationId xmlns:p14="http://schemas.microsoft.com/office/powerpoint/2010/main" val="820396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Alabama ARISE</a:t>
            </a:r>
            <a:endParaRPr lang="en-US" sz="4000" dirty="0"/>
          </a:p>
        </p:txBody>
      </p:sp>
      <p:sp>
        <p:nvSpPr>
          <p:cNvPr id="4" name="Content Placeholder 3"/>
          <p:cNvSpPr>
            <a:spLocks noGrp="1"/>
          </p:cNvSpPr>
          <p:nvPr>
            <p:ph idx="1"/>
          </p:nvPr>
        </p:nvSpPr>
        <p:spPr/>
        <p:txBody>
          <a:bodyPr>
            <a:normAutofit/>
          </a:bodyPr>
          <a:lstStyle/>
          <a:p>
            <a:pPr marL="0" indent="0">
              <a:buNone/>
            </a:pPr>
            <a:r>
              <a:rPr lang="en-US" dirty="0" smtClean="0"/>
              <a:t>ACPP </a:t>
            </a:r>
            <a:r>
              <a:rPr lang="en-US" dirty="0"/>
              <a:t>provides a structure in which Alabamians can engage in public debates with the goal of improving the welfare of all Alabamians. </a:t>
            </a:r>
            <a:endParaRPr lang="en-US" dirty="0" smtClean="0"/>
          </a:p>
          <a:p>
            <a:pPr marL="0" indent="0">
              <a:buNone/>
            </a:pPr>
            <a:endParaRPr lang="en-US" dirty="0"/>
          </a:p>
          <a:p>
            <a:pPr marL="0" indent="0">
              <a:buNone/>
            </a:pPr>
            <a:r>
              <a:rPr lang="en-US" dirty="0" smtClean="0"/>
              <a:t>Donations </a:t>
            </a:r>
            <a:r>
              <a:rPr lang="en-US" dirty="0"/>
              <a:t>to ACPP, a 501(c)(3) organization, are tax-deductible. </a:t>
            </a:r>
          </a:p>
        </p:txBody>
      </p:sp>
    </p:spTree>
    <p:extLst>
      <p:ext uri="{BB962C8B-B14F-4D97-AF65-F5344CB8AC3E}">
        <p14:creationId xmlns:p14="http://schemas.microsoft.com/office/powerpoint/2010/main" val="1720275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Alabama ARISE</a:t>
            </a:r>
            <a:endParaRPr lang="en-US" sz="4000" dirty="0"/>
          </a:p>
        </p:txBody>
      </p:sp>
      <p:sp>
        <p:nvSpPr>
          <p:cNvPr id="4" name="Content Placeholder 3"/>
          <p:cNvSpPr>
            <a:spLocks noGrp="1"/>
          </p:cNvSpPr>
          <p:nvPr>
            <p:ph idx="1"/>
          </p:nvPr>
        </p:nvSpPr>
        <p:spPr/>
        <p:txBody>
          <a:bodyPr>
            <a:normAutofit/>
          </a:bodyPr>
          <a:lstStyle/>
          <a:p>
            <a:pPr marL="0" indent="0">
              <a:buNone/>
            </a:pPr>
            <a:r>
              <a:rPr lang="en-US" dirty="0" smtClean="0"/>
              <a:t>People </a:t>
            </a:r>
            <a:r>
              <a:rPr lang="en-US" dirty="0"/>
              <a:t>First participates in many of the policy initiatives of ACPP.</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2667000"/>
            <a:ext cx="4477778" cy="3358334"/>
          </a:xfrm>
          <a:prstGeom prst="rect">
            <a:avLst/>
          </a:prstGeom>
        </p:spPr>
      </p:pic>
    </p:spTree>
    <p:extLst>
      <p:ext uri="{BB962C8B-B14F-4D97-AF65-F5344CB8AC3E}">
        <p14:creationId xmlns:p14="http://schemas.microsoft.com/office/powerpoint/2010/main" val="2044970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sz="4000" dirty="0"/>
              <a:t>Parents, Families and Friends of Lesbians and Gays (PFLAG</a:t>
            </a:r>
            <a:r>
              <a:rPr lang="en-US" sz="4000" dirty="0" smtClean="0"/>
              <a:t>)</a:t>
            </a:r>
            <a:endParaRPr lang="en-US" sz="4000" dirty="0"/>
          </a:p>
        </p:txBody>
      </p:sp>
      <p:sp>
        <p:nvSpPr>
          <p:cNvPr id="3" name="Content Placeholder 2"/>
          <p:cNvSpPr>
            <a:spLocks noGrp="1"/>
          </p:cNvSpPr>
          <p:nvPr>
            <p:ph idx="1"/>
          </p:nvPr>
        </p:nvSpPr>
        <p:spPr>
          <a:xfrm>
            <a:off x="457200" y="1752600"/>
            <a:ext cx="8382000" cy="3541082"/>
          </a:xfrm>
        </p:spPr>
        <p:txBody>
          <a:bodyPr>
            <a:normAutofit/>
          </a:bodyPr>
          <a:lstStyle/>
          <a:p>
            <a:pPr marL="0" indent="0">
              <a:buNone/>
            </a:pPr>
            <a:r>
              <a:rPr lang="en-US" dirty="0"/>
              <a:t>ADAP gathered sister advocacy organizations: National Association on Mental Illness (NAMI); Family Ties; SABE; Alabama Parent Education Center; and People First to discuss success in advocacy issues. PFLAG shared their experience in growing members, lobbying for policy change, and community support</a:t>
            </a:r>
            <a:r>
              <a:rPr lang="en-US" dirty="0" smtClean="0"/>
              <a:t>.</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53000" y="4495800"/>
            <a:ext cx="2856264" cy="2038114"/>
          </a:xfrm>
          <a:prstGeom prst="rect">
            <a:avLst/>
          </a:prstGeom>
          <a:solidFill>
            <a:schemeClr val="bg1"/>
          </a:solidFill>
          <a:ln w="76200">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4883451"/>
            <a:ext cx="1923192" cy="1900566"/>
          </a:xfrm>
          <a:prstGeom prst="rect">
            <a:avLst/>
          </a:prstGeom>
        </p:spPr>
      </p:pic>
    </p:spTree>
    <p:extLst>
      <p:ext uri="{BB962C8B-B14F-4D97-AF65-F5344CB8AC3E}">
        <p14:creationId xmlns:p14="http://schemas.microsoft.com/office/powerpoint/2010/main" val="1120768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Americans with Disabilities Act 25</a:t>
            </a:r>
            <a:r>
              <a:rPr lang="en-US" sz="4000" baseline="30000" dirty="0"/>
              <a:t>th</a:t>
            </a:r>
            <a:r>
              <a:rPr lang="en-US" sz="4000" dirty="0"/>
              <a:t> Celebration</a:t>
            </a:r>
          </a:p>
        </p:txBody>
      </p:sp>
      <p:sp>
        <p:nvSpPr>
          <p:cNvPr id="3" name="Content Placeholder 2"/>
          <p:cNvSpPr>
            <a:spLocks noGrp="1"/>
          </p:cNvSpPr>
          <p:nvPr>
            <p:ph idx="1"/>
          </p:nvPr>
        </p:nvSpPr>
        <p:spPr/>
        <p:txBody>
          <a:bodyPr>
            <a:normAutofit/>
          </a:bodyPr>
          <a:lstStyle/>
          <a:p>
            <a:pPr marL="0" indent="0">
              <a:buNone/>
            </a:pPr>
            <a:r>
              <a:rPr lang="en-US" dirty="0"/>
              <a:t>People First of Alabama participated in a coalition of community and disability organizations to celebrate.  </a:t>
            </a:r>
            <a:endParaRPr lang="en-US" dirty="0" smtClean="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276600" y="2743200"/>
            <a:ext cx="5125416" cy="3393026"/>
          </a:xfrm>
          <a:prstGeom prst="rect">
            <a:avLst/>
          </a:prstGeom>
          <a:solidFill>
            <a:schemeClr val="bg1"/>
          </a:solidFill>
          <a:ln w="76200">
            <a:noFill/>
            <a:miter lim="800000"/>
            <a:headEnd/>
            <a:tailEnd/>
          </a:ln>
        </p:spPr>
      </p:pic>
    </p:spTree>
    <p:extLst>
      <p:ext uri="{BB962C8B-B14F-4D97-AF65-F5344CB8AC3E}">
        <p14:creationId xmlns:p14="http://schemas.microsoft.com/office/powerpoint/2010/main" val="3167743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z="4000" dirty="0"/>
              <a:t>Americans with Disabilities Act 25</a:t>
            </a:r>
            <a:r>
              <a:rPr lang="en-US" sz="4000" baseline="30000" dirty="0"/>
              <a:t>th</a:t>
            </a:r>
            <a:r>
              <a:rPr lang="en-US" sz="4000" dirty="0"/>
              <a:t> Celebration</a:t>
            </a:r>
          </a:p>
        </p:txBody>
      </p:sp>
      <p:sp>
        <p:nvSpPr>
          <p:cNvPr id="3" name="Content Placeholder 2"/>
          <p:cNvSpPr>
            <a:spLocks noGrp="1"/>
          </p:cNvSpPr>
          <p:nvPr>
            <p:ph idx="1"/>
          </p:nvPr>
        </p:nvSpPr>
        <p:spPr>
          <a:xfrm>
            <a:off x="457200" y="1524000"/>
            <a:ext cx="5791200" cy="4602163"/>
          </a:xfrm>
        </p:spPr>
        <p:txBody>
          <a:bodyPr>
            <a:normAutofit lnSpcReduction="10000"/>
          </a:bodyPr>
          <a:lstStyle/>
          <a:p>
            <a:pPr marL="0" indent="0">
              <a:buNone/>
            </a:pPr>
            <a:r>
              <a:rPr lang="en-US" dirty="0" smtClean="0"/>
              <a:t>Organizations </a:t>
            </a:r>
            <a:r>
              <a:rPr lang="en-US" dirty="0"/>
              <a:t>like Alabama Institute for the Deaf and Blind, Disability Rights and Resources, Arc, Governor’s Office On Disabilities, as well as the city of Birmingham, Birmingham Museum of Art, the Birmingham MAX transit system, Regions Bank, and many more community organizations worked as a team to coordinate a week of activities.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308" y="2368811"/>
            <a:ext cx="1883627" cy="2844278"/>
          </a:xfrm>
          <a:prstGeom prst="rect">
            <a:avLst/>
          </a:prstGeom>
        </p:spPr>
      </p:pic>
    </p:spTree>
    <p:extLst>
      <p:ext uri="{BB962C8B-B14F-4D97-AF65-F5344CB8AC3E}">
        <p14:creationId xmlns:p14="http://schemas.microsoft.com/office/powerpoint/2010/main" val="979138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4330700" y="762000"/>
            <a:ext cx="4495800" cy="25146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100" name="Picture 8" descr="http://www.imagesbuddy.com/images/104/2013/08/hello-and-welcome.jpg"/>
          <p:cNvPicPr>
            <a:picLocks noChangeAspect="1" noChangeArrowheads="1"/>
          </p:cNvPicPr>
          <p:nvPr/>
        </p:nvPicPr>
        <p:blipFill>
          <a:blip r:embed="rId2">
            <a:extLst>
              <a:ext uri="{28A0092B-C50C-407E-A947-70E740481C1C}">
                <a14:useLocalDpi xmlns:a14="http://schemas.microsoft.com/office/drawing/2010/main" val="0"/>
              </a:ext>
            </a:extLst>
          </a:blip>
          <a:srcRect t="12332" b="13136"/>
          <a:stretch>
            <a:fillRect/>
          </a:stretch>
        </p:blipFill>
        <p:spPr bwMode="auto">
          <a:xfrm>
            <a:off x="4394200" y="762000"/>
            <a:ext cx="44323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736" t="14027"/>
          <a:stretch/>
        </p:blipFill>
        <p:spPr>
          <a:xfrm>
            <a:off x="1358900" y="1900237"/>
            <a:ext cx="2514600" cy="3575558"/>
          </a:xfrm>
          <a:prstGeom prst="rect">
            <a:avLst/>
          </a:prstGeom>
          <a:ln w="76200">
            <a:solidFill>
              <a:srgbClr val="002060"/>
            </a:solidFill>
          </a:ln>
        </p:spPr>
      </p:pic>
    </p:spTree>
    <p:extLst>
      <p:ext uri="{BB962C8B-B14F-4D97-AF65-F5344CB8AC3E}">
        <p14:creationId xmlns:p14="http://schemas.microsoft.com/office/powerpoint/2010/main" val="3838175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Stand Tall Alabama</a:t>
            </a:r>
            <a:endParaRPr lang="en-US" sz="4000" dirty="0"/>
          </a:p>
        </p:txBody>
      </p:sp>
      <p:sp>
        <p:nvSpPr>
          <p:cNvPr id="3" name="Content Placeholder 2"/>
          <p:cNvSpPr>
            <a:spLocks noGrp="1"/>
          </p:cNvSpPr>
          <p:nvPr>
            <p:ph idx="1"/>
          </p:nvPr>
        </p:nvSpPr>
        <p:spPr/>
        <p:txBody>
          <a:bodyPr>
            <a:normAutofit/>
          </a:bodyPr>
          <a:lstStyle/>
          <a:p>
            <a:pPr marL="0" indent="0">
              <a:buNone/>
            </a:pPr>
            <a:r>
              <a:rPr lang="en-US" sz="3600" dirty="0"/>
              <a:t>Citizens campaign to send a message to each state representative and state senator to prepare a budget that meet the needs of our citizens. </a:t>
            </a:r>
            <a:endParaRPr lang="en-US" dirty="0"/>
          </a:p>
        </p:txBody>
      </p:sp>
    </p:spTree>
    <p:extLst>
      <p:ext uri="{BB962C8B-B14F-4D97-AF65-F5344CB8AC3E}">
        <p14:creationId xmlns:p14="http://schemas.microsoft.com/office/powerpoint/2010/main" val="1305460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Stand Tall Alabama</a:t>
            </a:r>
            <a:endParaRPr lang="en-US" sz="40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002060"/>
                </a:solidFill>
              </a:rPr>
              <a:t>“</a:t>
            </a:r>
            <a:r>
              <a:rPr lang="en-US" dirty="0"/>
              <a:t>Without $300 million in new revenue, Alabama will experience budget cuts that endanger the lives of the most vulnerable and will threaten the well-being of even the most independent of our citizens. Through two legislative sessions, lawmakers have failed to produce a budget that meets the needs of our children, working mothers and our senior citizens. Now, a second special session will be required. What will happen if our legislators fail once again to vote Yes for new revenue</a:t>
            </a:r>
            <a:r>
              <a:rPr lang="en-US" dirty="0" smtClean="0"/>
              <a:t>?”</a:t>
            </a:r>
            <a:endParaRPr lang="en-US" dirty="0"/>
          </a:p>
        </p:txBody>
      </p:sp>
    </p:spTree>
    <p:extLst>
      <p:ext uri="{BB962C8B-B14F-4D97-AF65-F5344CB8AC3E}">
        <p14:creationId xmlns:p14="http://schemas.microsoft.com/office/powerpoint/2010/main" val="4243881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Stand Tall Alabama</a:t>
            </a:r>
            <a:endParaRPr lang="en-US" sz="4000" dirty="0"/>
          </a:p>
        </p:txBody>
      </p:sp>
      <p:sp>
        <p:nvSpPr>
          <p:cNvPr id="3" name="Content Placeholder 2"/>
          <p:cNvSpPr>
            <a:spLocks noGrp="1"/>
          </p:cNvSpPr>
          <p:nvPr>
            <p:ph idx="1"/>
          </p:nvPr>
        </p:nvSpPr>
        <p:spPr/>
        <p:txBody>
          <a:bodyPr>
            <a:normAutofit/>
          </a:bodyPr>
          <a:lstStyle/>
          <a:p>
            <a:pPr marL="0" indent="0">
              <a:buNone/>
            </a:pPr>
            <a:r>
              <a:rPr lang="en-US" dirty="0" smtClean="0"/>
              <a:t>People </a:t>
            </a:r>
            <a:r>
              <a:rPr lang="en-US" dirty="0"/>
              <a:t>First members and supporters wrote personal messages to each state legislator and more.</a:t>
            </a:r>
          </a:p>
        </p:txBody>
      </p:sp>
      <p:pic>
        <p:nvPicPr>
          <p:cNvPr id="4"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628900" y="2743200"/>
            <a:ext cx="3335145" cy="3335145"/>
          </a:xfrm>
          <a:prstGeom prst="rect">
            <a:avLst/>
          </a:prstGeom>
          <a:solidFill>
            <a:schemeClr val="bg1"/>
          </a:solidFill>
          <a:ln w="76200">
            <a:noFill/>
            <a:miter lim="800000"/>
            <a:headEnd/>
            <a:tailEnd/>
          </a:ln>
        </p:spPr>
      </p:pic>
    </p:spTree>
    <p:extLst>
      <p:ext uri="{BB962C8B-B14F-4D97-AF65-F5344CB8AC3E}">
        <p14:creationId xmlns:p14="http://schemas.microsoft.com/office/powerpoint/2010/main" val="3891787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lstStyle/>
          <a:p>
            <a:r>
              <a:rPr lang="en-US" sz="4000" dirty="0"/>
              <a:t>Connecting with our Alabama Civil and Human Rights Heritage</a:t>
            </a:r>
          </a:p>
        </p:txBody>
      </p:sp>
      <p:sp>
        <p:nvSpPr>
          <p:cNvPr id="3" name="Content Placeholder 2"/>
          <p:cNvSpPr>
            <a:spLocks noGrp="1"/>
          </p:cNvSpPr>
          <p:nvPr>
            <p:ph idx="1"/>
          </p:nvPr>
        </p:nvSpPr>
        <p:spPr>
          <a:xfrm>
            <a:off x="457200" y="1828800"/>
            <a:ext cx="8229600" cy="4297363"/>
          </a:xfrm>
        </p:spPr>
        <p:txBody>
          <a:bodyPr/>
          <a:lstStyle/>
          <a:p>
            <a:pPr marL="0" indent="0">
              <a:buNone/>
            </a:pPr>
            <a:r>
              <a:rPr lang="en-US" dirty="0"/>
              <a:t>People First of Alabama has organized educational opportunities in the historic civil rights district </a:t>
            </a:r>
            <a:r>
              <a:rPr lang="en-US" dirty="0" smtClean="0"/>
              <a:t>the </a:t>
            </a:r>
            <a:r>
              <a:rPr lang="en-US" dirty="0"/>
              <a:t>Birmingham Civil Rights </a:t>
            </a:r>
            <a:r>
              <a:rPr lang="en-US" dirty="0" smtClean="0"/>
              <a:t>Institute (BCRI) </a:t>
            </a:r>
            <a:r>
              <a:rPr lang="en-US" dirty="0"/>
              <a:t>and accessed speakers from the Greater Birmingham Ministries, celebrated the 50</a:t>
            </a:r>
            <a:r>
              <a:rPr lang="en-US" baseline="30000" dirty="0"/>
              <a:t>th</a:t>
            </a:r>
            <a:r>
              <a:rPr lang="en-US" dirty="0"/>
              <a:t> anniversary of the March from Selma to Montgomery, and  hosted events at the BCRI and more.</a:t>
            </a:r>
          </a:p>
        </p:txBody>
      </p:sp>
    </p:spTree>
    <p:extLst>
      <p:ext uri="{BB962C8B-B14F-4D97-AF65-F5344CB8AC3E}">
        <p14:creationId xmlns:p14="http://schemas.microsoft.com/office/powerpoint/2010/main" val="1201756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62908"/>
          </a:xfrm>
        </p:spPr>
        <p:txBody>
          <a:bodyPr/>
          <a:lstStyle/>
          <a:p>
            <a:r>
              <a:rPr lang="en-US" sz="4000" dirty="0"/>
              <a:t>Connecting with our Alabama Civil and Human Rights Heritage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46301" y="3154996"/>
            <a:ext cx="4090390" cy="3067793"/>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392" y="1554438"/>
            <a:ext cx="2418607" cy="31344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85749" y="1666203"/>
            <a:ext cx="3548076" cy="2661057"/>
          </a:xfrm>
          <a:prstGeom prst="rect">
            <a:avLst/>
          </a:prstGeom>
        </p:spPr>
      </p:pic>
    </p:spTree>
    <p:extLst>
      <p:ext uri="{BB962C8B-B14F-4D97-AF65-F5344CB8AC3E}">
        <p14:creationId xmlns:p14="http://schemas.microsoft.com/office/powerpoint/2010/main" val="865843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sz="4000" dirty="0"/>
              <a:t>Low Income Housing </a:t>
            </a:r>
            <a:r>
              <a:rPr lang="en-US" sz="4000" dirty="0" smtClean="0"/>
              <a:t/>
            </a:r>
            <a:br>
              <a:rPr lang="en-US" sz="4000" dirty="0" smtClean="0"/>
            </a:br>
            <a:r>
              <a:rPr lang="en-US" sz="4000" dirty="0" smtClean="0"/>
              <a:t>Coalition </a:t>
            </a:r>
            <a:r>
              <a:rPr lang="en-US" sz="4000" dirty="0"/>
              <a:t>of Alabama</a:t>
            </a:r>
          </a:p>
        </p:txBody>
      </p:sp>
      <p:sp>
        <p:nvSpPr>
          <p:cNvPr id="3" name="Content Placeholder 2"/>
          <p:cNvSpPr>
            <a:spLocks noGrp="1"/>
          </p:cNvSpPr>
          <p:nvPr>
            <p:ph idx="1"/>
          </p:nvPr>
        </p:nvSpPr>
        <p:spPr>
          <a:xfrm>
            <a:off x="457200" y="1600200"/>
            <a:ext cx="4495800" cy="4525963"/>
          </a:xfrm>
        </p:spPr>
        <p:txBody>
          <a:bodyPr/>
          <a:lstStyle/>
          <a:p>
            <a:pPr marL="0" indent="0">
              <a:buNone/>
            </a:pPr>
            <a:r>
              <a:rPr lang="en-US" dirty="0"/>
              <a:t>Staff and members participated in LICA strategic planning meeting to determine community needs and priorities.  Housing is a critical issue for people with disabilities.</a:t>
            </a:r>
          </a:p>
          <a:p>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391150" y="1600200"/>
            <a:ext cx="3276600" cy="4368801"/>
          </a:xfrm>
          <a:prstGeom prst="rect">
            <a:avLst/>
          </a:prstGeom>
          <a:solidFill>
            <a:schemeClr val="bg1"/>
          </a:solidFill>
          <a:ln w="76200">
            <a:noFill/>
            <a:miter lim="800000"/>
            <a:headEnd/>
            <a:tailEnd/>
          </a:ln>
        </p:spPr>
      </p:pic>
    </p:spTree>
    <p:extLst>
      <p:ext uri="{BB962C8B-B14F-4D97-AF65-F5344CB8AC3E}">
        <p14:creationId xmlns:p14="http://schemas.microsoft.com/office/powerpoint/2010/main" val="33896852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Transportation initiatives</a:t>
            </a:r>
          </a:p>
        </p:txBody>
      </p:sp>
      <p:sp>
        <p:nvSpPr>
          <p:cNvPr id="3" name="Content Placeholder 2"/>
          <p:cNvSpPr>
            <a:spLocks noGrp="1"/>
          </p:cNvSpPr>
          <p:nvPr>
            <p:ph idx="1"/>
          </p:nvPr>
        </p:nvSpPr>
        <p:spPr>
          <a:xfrm>
            <a:off x="457200" y="1600200"/>
            <a:ext cx="8458200" cy="4525963"/>
          </a:xfrm>
        </p:spPr>
        <p:txBody>
          <a:bodyPr/>
          <a:lstStyle/>
          <a:p>
            <a:pPr marL="0" indent="0">
              <a:buNone/>
            </a:pPr>
            <a:r>
              <a:rPr lang="en-US" dirty="0"/>
              <a:t>People First members participate in community education and surveys of needs in our community for accessible transportation. PF members advocate for access to diverse and new transportation solutions like UBER.</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00600" y="3581400"/>
            <a:ext cx="3402703" cy="2414299"/>
          </a:xfrm>
          <a:prstGeom prst="rect">
            <a:avLst/>
          </a:prstGeom>
          <a:solidFill>
            <a:schemeClr val="bg1"/>
          </a:solidFill>
          <a:ln w="76200">
            <a:noFill/>
            <a:miter lim="800000"/>
            <a:headEnd/>
            <a:tailEnd/>
          </a:ln>
        </p:spPr>
      </p:pic>
    </p:spTree>
    <p:extLst>
      <p:ext uri="{BB962C8B-B14F-4D97-AF65-F5344CB8AC3E}">
        <p14:creationId xmlns:p14="http://schemas.microsoft.com/office/powerpoint/2010/main" val="34630899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sz="4000" dirty="0"/>
              <a:t>Fair wages and increase minimum wage</a:t>
            </a:r>
          </a:p>
        </p:txBody>
      </p:sp>
      <p:sp>
        <p:nvSpPr>
          <p:cNvPr id="3" name="Content Placeholder 2"/>
          <p:cNvSpPr>
            <a:spLocks noGrp="1"/>
          </p:cNvSpPr>
          <p:nvPr>
            <p:ph idx="1"/>
          </p:nvPr>
        </p:nvSpPr>
        <p:spPr/>
        <p:txBody>
          <a:bodyPr/>
          <a:lstStyle/>
          <a:p>
            <a:pPr marL="0" indent="0">
              <a:buNone/>
            </a:pPr>
            <a:r>
              <a:rPr lang="en-US" dirty="0"/>
              <a:t>People First educates public and members on fair wages and minimum wage increase.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667000"/>
            <a:ext cx="3169508" cy="31695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192162"/>
            <a:ext cx="3525795" cy="2644346"/>
          </a:xfrm>
          <a:prstGeom prst="rect">
            <a:avLst/>
          </a:prstGeom>
        </p:spPr>
      </p:pic>
    </p:spTree>
    <p:extLst>
      <p:ext uri="{BB962C8B-B14F-4D97-AF65-F5344CB8AC3E}">
        <p14:creationId xmlns:p14="http://schemas.microsoft.com/office/powerpoint/2010/main" val="3929976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010400" cy="1096962"/>
          </a:xfrm>
        </p:spPr>
        <p:txBody>
          <a:bodyPr/>
          <a:lstStyle/>
          <a:p>
            <a:pPr algn="l"/>
            <a:r>
              <a:rPr lang="en-US" sz="4000" dirty="0"/>
              <a:t>Fair wages and increase minimum wage</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864595">
            <a:off x="3724388" y="1832301"/>
            <a:ext cx="5182488" cy="3886866"/>
          </a:xfrm>
          <a:prstGeom prst="rect">
            <a:avLst/>
          </a:prstGeom>
        </p:spPr>
      </p:pic>
    </p:spTree>
    <p:extLst>
      <p:ext uri="{BB962C8B-B14F-4D97-AF65-F5344CB8AC3E}">
        <p14:creationId xmlns:p14="http://schemas.microsoft.com/office/powerpoint/2010/main" val="49878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Bullying Conference</a:t>
            </a:r>
          </a:p>
        </p:txBody>
      </p:sp>
      <p:sp>
        <p:nvSpPr>
          <p:cNvPr id="3" name="Content Placeholder 2"/>
          <p:cNvSpPr>
            <a:spLocks noGrp="1"/>
          </p:cNvSpPr>
          <p:nvPr>
            <p:ph idx="1"/>
          </p:nvPr>
        </p:nvSpPr>
        <p:spPr/>
        <p:txBody>
          <a:bodyPr/>
          <a:lstStyle/>
          <a:p>
            <a:pPr marL="0" indent="0">
              <a:buNone/>
            </a:pPr>
            <a:r>
              <a:rPr lang="en-US" dirty="0"/>
              <a:t>People First participates in community education for prevention of bullying. President, Brittany Gore, speaks on panel.</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9600" y="3048001"/>
            <a:ext cx="2257425" cy="3009900"/>
          </a:xfrm>
          <a:prstGeom prst="rect">
            <a:avLst/>
          </a:prstGeom>
          <a:solidFill>
            <a:schemeClr val="bg1"/>
          </a:solidFill>
          <a:ln w="76200">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743200"/>
            <a:ext cx="4419600" cy="3314700"/>
          </a:xfrm>
          <a:prstGeom prst="rect">
            <a:avLst/>
          </a:prstGeom>
        </p:spPr>
      </p:pic>
    </p:spTree>
    <p:extLst>
      <p:ext uri="{BB962C8B-B14F-4D97-AF65-F5344CB8AC3E}">
        <p14:creationId xmlns:p14="http://schemas.microsoft.com/office/powerpoint/2010/main" val="1557919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715962"/>
          </a:xfrm>
        </p:spPr>
        <p:txBody>
          <a:bodyPr>
            <a:normAutofit/>
          </a:bodyPr>
          <a:lstStyle/>
          <a:p>
            <a:pPr eaLnBrk="1" hangingPunct="1"/>
            <a:r>
              <a:rPr lang="en-US" altLang="en-US" sz="4000" dirty="0" smtClean="0"/>
              <a:t>WELCOME</a:t>
            </a:r>
          </a:p>
        </p:txBody>
      </p:sp>
      <p:sp>
        <p:nvSpPr>
          <p:cNvPr id="3" name="Content Placeholder 2"/>
          <p:cNvSpPr>
            <a:spLocks noGrp="1"/>
          </p:cNvSpPr>
          <p:nvPr>
            <p:ph idx="1"/>
          </p:nvPr>
        </p:nvSpPr>
        <p:spPr>
          <a:xfrm>
            <a:off x="457200" y="1295400"/>
            <a:ext cx="5638800" cy="5181600"/>
          </a:xfrm>
        </p:spPr>
        <p:txBody>
          <a:bodyPr>
            <a:normAutofit lnSpcReduction="10000"/>
          </a:bodyPr>
          <a:lstStyle/>
          <a:p>
            <a:pPr marL="0" indent="0" eaLnBrk="1" hangingPunct="1">
              <a:buFont typeface="Arial" pitchFamily="34" charset="0"/>
              <a:buNone/>
              <a:defRPr/>
            </a:pPr>
            <a:r>
              <a:rPr lang="en-US" b="1" dirty="0" smtClean="0"/>
              <a:t>Reminders</a:t>
            </a:r>
            <a:r>
              <a:rPr lang="en-US" dirty="0" smtClean="0"/>
              <a:t>: </a:t>
            </a:r>
          </a:p>
          <a:p>
            <a:pPr eaLnBrk="1" hangingPunct="1">
              <a:buFont typeface="Arial" pitchFamily="34" charset="0"/>
              <a:buChar char="•"/>
              <a:defRPr/>
            </a:pPr>
            <a:r>
              <a:rPr lang="en-US" dirty="0" smtClean="0"/>
              <a:t>Please mute your device once you join the call</a:t>
            </a:r>
          </a:p>
          <a:p>
            <a:pPr eaLnBrk="1" hangingPunct="1">
              <a:buFont typeface="Arial" pitchFamily="34" charset="0"/>
              <a:buChar char="•"/>
              <a:defRPr/>
            </a:pPr>
            <a:endParaRPr lang="en-US" dirty="0" smtClean="0"/>
          </a:p>
          <a:p>
            <a:pPr eaLnBrk="1" hangingPunct="1">
              <a:buFont typeface="Arial" pitchFamily="34" charset="0"/>
              <a:buChar char="•"/>
              <a:defRPr/>
            </a:pPr>
            <a:r>
              <a:rPr lang="en-US" dirty="0" smtClean="0"/>
              <a:t>Remember to raise your hands for questions or write a message in text box</a:t>
            </a:r>
          </a:p>
          <a:p>
            <a:pPr eaLnBrk="1" hangingPunct="1">
              <a:buFont typeface="Arial" pitchFamily="34" charset="0"/>
              <a:buChar char="•"/>
              <a:defRPr/>
            </a:pPr>
            <a:endParaRPr lang="en-US" dirty="0" smtClean="0"/>
          </a:p>
          <a:p>
            <a:pPr eaLnBrk="1" hangingPunct="1">
              <a:buFont typeface="Arial" pitchFamily="34" charset="0"/>
              <a:buChar char="•"/>
              <a:defRPr/>
            </a:pPr>
            <a:r>
              <a:rPr lang="en-US" dirty="0" smtClean="0"/>
              <a:t>We will give everyone a chance to ask questions at the end of the presentation</a:t>
            </a:r>
          </a:p>
        </p:txBody>
      </p:sp>
      <p:pic>
        <p:nvPicPr>
          <p:cNvPr id="5124" name="Picture 6" descr="C:\Users\ADM01\AppData\Local\Microsoft\Windows\Temporary Internet Files\Content.IE5\FUE1ZU4H\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4562475"/>
            <a:ext cx="1423987"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http://www.asqfortworth.org/1416/Education/images/GotToMeeting_RaiseHand.jpg"/>
          <p:cNvPicPr>
            <a:picLocks noChangeAspect="1" noChangeArrowheads="1"/>
          </p:cNvPicPr>
          <p:nvPr/>
        </p:nvPicPr>
        <p:blipFill>
          <a:blip r:embed="rId4">
            <a:extLst>
              <a:ext uri="{28A0092B-C50C-407E-A947-70E740481C1C}">
                <a14:useLocalDpi xmlns:a14="http://schemas.microsoft.com/office/drawing/2010/main" val="0"/>
              </a:ext>
            </a:extLst>
          </a:blip>
          <a:srcRect l="5969" r="11453"/>
          <a:stretch>
            <a:fillRect/>
          </a:stretch>
        </p:blipFill>
        <p:spPr bwMode="auto">
          <a:xfrm>
            <a:off x="6230938" y="1295400"/>
            <a:ext cx="2657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16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League of Women Voters</a:t>
            </a:r>
          </a:p>
        </p:txBody>
      </p:sp>
      <p:sp>
        <p:nvSpPr>
          <p:cNvPr id="3" name="Content Placeholder 2"/>
          <p:cNvSpPr>
            <a:spLocks noGrp="1"/>
          </p:cNvSpPr>
          <p:nvPr>
            <p:ph idx="1"/>
          </p:nvPr>
        </p:nvSpPr>
        <p:spPr/>
        <p:txBody>
          <a:bodyPr/>
          <a:lstStyle/>
          <a:p>
            <a:pPr marL="0" indent="0">
              <a:buNone/>
            </a:pPr>
            <a:r>
              <a:rPr lang="en-US" dirty="0" smtClean="0"/>
              <a:t>People First and Alabama Disabilities Advocacy Program (ADAP) partnered with the League of Women Voters to educate on voting access, registration and informed voting.</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90550" y="3438654"/>
            <a:ext cx="4038339" cy="2673822"/>
          </a:xfrm>
          <a:prstGeom prst="rect">
            <a:avLst/>
          </a:prstGeom>
          <a:solidFill>
            <a:schemeClr val="bg1"/>
          </a:solidFill>
          <a:ln w="76200">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429000"/>
            <a:ext cx="3577968" cy="2683476"/>
          </a:xfrm>
          <a:prstGeom prst="rect">
            <a:avLst/>
          </a:prstGeom>
        </p:spPr>
      </p:pic>
    </p:spTree>
    <p:extLst>
      <p:ext uri="{BB962C8B-B14F-4D97-AF65-F5344CB8AC3E}">
        <p14:creationId xmlns:p14="http://schemas.microsoft.com/office/powerpoint/2010/main" val="329388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096962"/>
          </a:xfrm>
        </p:spPr>
        <p:txBody>
          <a:bodyPr/>
          <a:lstStyle/>
          <a:p>
            <a:r>
              <a:rPr lang="en-US" sz="4000" dirty="0"/>
              <a:t>Alliances with many organizations</a:t>
            </a:r>
          </a:p>
        </p:txBody>
      </p:sp>
      <p:sp>
        <p:nvSpPr>
          <p:cNvPr id="3" name="Content Placeholder 2"/>
          <p:cNvSpPr>
            <a:spLocks noGrp="1"/>
          </p:cNvSpPr>
          <p:nvPr>
            <p:ph idx="1"/>
          </p:nvPr>
        </p:nvSpPr>
        <p:spPr>
          <a:xfrm>
            <a:off x="457200" y="1447800"/>
            <a:ext cx="8229600" cy="4678363"/>
          </a:xfrm>
        </p:spPr>
        <p:txBody>
          <a:bodyPr/>
          <a:lstStyle/>
          <a:p>
            <a:pPr marL="0" indent="0">
              <a:buNone/>
            </a:pPr>
            <a:r>
              <a:rPr lang="en-US" dirty="0"/>
              <a:t>People First members are part of Alabama Youth Leadership Forum, legislative alliances and coalitions, and recently 25</a:t>
            </a:r>
            <a:r>
              <a:rPr lang="en-US" baseline="30000" dirty="0"/>
              <a:t>th</a:t>
            </a:r>
            <a:r>
              <a:rPr lang="en-US" dirty="0"/>
              <a:t> anniversary of the ADA celebrations!  All bringing community awareness of self-advocacy and community participation in important issues.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938" y="3886200"/>
            <a:ext cx="2844800" cy="2133600"/>
          </a:xfrm>
          <a:prstGeom prst="rect">
            <a:avLst/>
          </a:prstGeom>
        </p:spPr>
      </p:pic>
    </p:spTree>
    <p:extLst>
      <p:ext uri="{BB962C8B-B14F-4D97-AF65-F5344CB8AC3E}">
        <p14:creationId xmlns:p14="http://schemas.microsoft.com/office/powerpoint/2010/main" val="32342702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868362"/>
          </a:xfrm>
        </p:spPr>
        <p:txBody>
          <a:bodyPr/>
          <a:lstStyle/>
          <a:p>
            <a:r>
              <a:rPr lang="en-US" sz="4000" dirty="0"/>
              <a:t>Alliances with many organizations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1478" y="2064522"/>
            <a:ext cx="4324176" cy="3243132"/>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5995" y="3328813"/>
            <a:ext cx="3805684" cy="2519363"/>
          </a:xfrm>
          <a:prstGeom prst="rect">
            <a:avLst/>
          </a:prstGeom>
        </p:spPr>
      </p:pic>
    </p:spTree>
    <p:extLst>
      <p:ext uri="{BB962C8B-B14F-4D97-AF65-F5344CB8AC3E}">
        <p14:creationId xmlns:p14="http://schemas.microsoft.com/office/powerpoint/2010/main" val="3206422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74638"/>
            <a:ext cx="8549331" cy="1477962"/>
          </a:xfrm>
        </p:spPr>
        <p:txBody>
          <a:bodyPr/>
          <a:lstStyle/>
          <a:p>
            <a:r>
              <a:rPr lang="en-US" sz="4000" dirty="0"/>
              <a:t>Young Emerging Leaders grant: It’s All About Human and Civil </a:t>
            </a:r>
            <a:r>
              <a:rPr lang="en-US" sz="4000" dirty="0" smtClean="0"/>
              <a:t>Rights</a:t>
            </a:r>
            <a:endParaRPr lang="en-US" sz="4000" dirty="0"/>
          </a:p>
        </p:txBody>
      </p:sp>
      <p:sp>
        <p:nvSpPr>
          <p:cNvPr id="3" name="Content Placeholder 2"/>
          <p:cNvSpPr>
            <a:spLocks noGrp="1"/>
          </p:cNvSpPr>
          <p:nvPr>
            <p:ph idx="1"/>
          </p:nvPr>
        </p:nvSpPr>
        <p:spPr>
          <a:xfrm>
            <a:off x="457200" y="2133600"/>
            <a:ext cx="6629400" cy="4114800"/>
          </a:xfrm>
        </p:spPr>
        <p:txBody>
          <a:bodyPr>
            <a:normAutofit/>
          </a:bodyPr>
          <a:lstStyle/>
          <a:p>
            <a:pPr marL="0" indent="0">
              <a:buNone/>
            </a:pPr>
            <a:r>
              <a:rPr lang="en-US" dirty="0" smtClean="0"/>
              <a:t>The project </a:t>
            </a:r>
            <a:r>
              <a:rPr lang="en-US" dirty="0"/>
              <a:t>is funded by our DD partner, Alabama Council on Developmental Disabilities and will create a group of youth ages 14-26 with developmental disabilities who will be prepared to be community leaders…joining leadership bodies of community organizations for disability rights and other groups supporting human and civil rights.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2438400"/>
            <a:ext cx="1538931" cy="2407133"/>
          </a:xfrm>
          <a:prstGeom prst="rect">
            <a:avLst/>
          </a:prstGeom>
        </p:spPr>
      </p:pic>
    </p:spTree>
    <p:extLst>
      <p:ext uri="{BB962C8B-B14F-4D97-AF65-F5344CB8AC3E}">
        <p14:creationId xmlns:p14="http://schemas.microsoft.com/office/powerpoint/2010/main" val="7002132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096962"/>
          </a:xfrm>
        </p:spPr>
        <p:txBody>
          <a:bodyPr/>
          <a:lstStyle/>
          <a:p>
            <a:pPr marL="0" indent="0"/>
            <a:r>
              <a:rPr lang="en-US" sz="4000" dirty="0" smtClean="0"/>
              <a:t>Community </a:t>
            </a:r>
            <a:r>
              <a:rPr lang="en-US" sz="4000" dirty="0"/>
              <a:t>organizations </a:t>
            </a:r>
            <a:r>
              <a:rPr lang="en-US" sz="4000" dirty="0" smtClean="0"/>
              <a:t/>
            </a:r>
            <a:br>
              <a:rPr lang="en-US" sz="4000" dirty="0" smtClean="0"/>
            </a:br>
            <a:r>
              <a:rPr lang="en-US" sz="4000" dirty="0" smtClean="0"/>
              <a:t>Project partners</a:t>
            </a:r>
            <a:endParaRPr lang="en-US" sz="4000"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b="1" dirty="0"/>
              <a:t>University of Al at Birmingham School of Business and UAB </a:t>
            </a:r>
            <a:r>
              <a:rPr lang="en-US" b="1" dirty="0" smtClean="0"/>
              <a:t>Civitan’s </a:t>
            </a:r>
            <a:r>
              <a:rPr lang="en-US" b="1" dirty="0"/>
              <a:t>Center</a:t>
            </a:r>
          </a:p>
          <a:p>
            <a:r>
              <a:rPr lang="en-US" b="1" dirty="0"/>
              <a:t>Alabama Arise Citizen’s Policy Project</a:t>
            </a:r>
          </a:p>
          <a:p>
            <a:r>
              <a:rPr lang="en-US" b="1" dirty="0"/>
              <a:t>Southern Poverty Law Center</a:t>
            </a:r>
          </a:p>
          <a:p>
            <a:r>
              <a:rPr lang="en-US" b="1" dirty="0"/>
              <a:t>Low Income Housing Coalition</a:t>
            </a:r>
          </a:p>
          <a:p>
            <a:r>
              <a:rPr lang="en-US" b="1" dirty="0"/>
              <a:t>Church of the Reconciler</a:t>
            </a:r>
          </a:p>
          <a:p>
            <a:r>
              <a:rPr lang="en-US" b="1" dirty="0"/>
              <a:t>National Voting Rights Museum in Selma, AL</a:t>
            </a:r>
          </a:p>
          <a:p>
            <a:r>
              <a:rPr lang="en-US" b="1" dirty="0"/>
              <a:t>The Well House, </a:t>
            </a:r>
            <a:r>
              <a:rPr lang="en-US" sz="2400" dirty="0"/>
              <a:t>The Well House is a nonprofit, faith-based organization devoted to the rescue and recovery of women who are being sexually exploited. Based in Birmingham, Alabama.</a:t>
            </a:r>
          </a:p>
          <a:p>
            <a:endParaRPr lang="en-US" dirty="0"/>
          </a:p>
        </p:txBody>
      </p:sp>
    </p:spTree>
    <p:extLst>
      <p:ext uri="{BB962C8B-B14F-4D97-AF65-F5344CB8AC3E}">
        <p14:creationId xmlns:p14="http://schemas.microsoft.com/office/powerpoint/2010/main" val="800944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sz="4000" dirty="0"/>
              <a:t>Coalition </a:t>
            </a:r>
            <a:r>
              <a:rPr lang="en-US" sz="4000" dirty="0" smtClean="0"/>
              <a:t>Building</a:t>
            </a:r>
          </a:p>
          <a:p>
            <a:r>
              <a:rPr lang="en-US" sz="4000" dirty="0" smtClean="0"/>
              <a:t>Judy </a:t>
            </a:r>
            <a:r>
              <a:rPr lang="en-US" sz="4000" dirty="0"/>
              <a:t>Roy, </a:t>
            </a:r>
            <a:r>
              <a:rPr lang="en-US" sz="4000" dirty="0" smtClean="0"/>
              <a:t>DRR</a:t>
            </a:r>
            <a:endParaRPr lang="en-US" sz="4000" dirty="0"/>
          </a:p>
        </p:txBody>
      </p:sp>
    </p:spTree>
    <p:extLst>
      <p:ext uri="{BB962C8B-B14F-4D97-AF65-F5344CB8AC3E}">
        <p14:creationId xmlns:p14="http://schemas.microsoft.com/office/powerpoint/2010/main" val="366946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Civil Rights Are Disability Rights</a:t>
            </a:r>
          </a:p>
        </p:txBody>
      </p:sp>
      <p:pic>
        <p:nvPicPr>
          <p:cNvPr id="5" name="Picture 4" descr="Civil-Rights-Act.jpg"/>
          <p:cNvPicPr>
            <a:picLocks noChangeAspect="1"/>
          </p:cNvPicPr>
          <p:nvPr/>
        </p:nvPicPr>
        <p:blipFill>
          <a:blip r:embed="rId2" cstate="print"/>
          <a:stretch>
            <a:fillRect/>
          </a:stretch>
        </p:blipFill>
        <p:spPr>
          <a:xfrm>
            <a:off x="1524000" y="1524000"/>
            <a:ext cx="5943600" cy="3886200"/>
          </a:xfrm>
          <a:prstGeom prst="rect">
            <a:avLst/>
          </a:prstGeom>
        </p:spPr>
      </p:pic>
    </p:spTree>
    <p:extLst>
      <p:ext uri="{BB962C8B-B14F-4D97-AF65-F5344CB8AC3E}">
        <p14:creationId xmlns:p14="http://schemas.microsoft.com/office/powerpoint/2010/main" val="214525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676400"/>
            <a:ext cx="6019800" cy="2246769"/>
          </a:xfrm>
          <a:prstGeom prst="rect">
            <a:avLst/>
          </a:prstGeom>
        </p:spPr>
        <p:txBody>
          <a:bodyPr wrap="square">
            <a:spAutoFit/>
          </a:bodyPr>
          <a:lstStyle/>
          <a:p>
            <a:r>
              <a:rPr lang="en-US" sz="2800" b="1" dirty="0"/>
              <a:t>President Johnson signed the Civil Rights Act 1964-- landmark legislation that broadly outlawed discrimination based on race, color, religion, sex or national origin.</a:t>
            </a:r>
            <a:endParaRPr lang="en-US" sz="2800" b="1" dirty="0"/>
          </a:p>
        </p:txBody>
      </p:sp>
    </p:spTree>
    <p:extLst>
      <p:ext uri="{BB962C8B-B14F-4D97-AF65-F5344CB8AC3E}">
        <p14:creationId xmlns:p14="http://schemas.microsoft.com/office/powerpoint/2010/main" val="4247666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Disability Rights Are Civil Rights</a:t>
            </a:r>
          </a:p>
        </p:txBody>
      </p:sp>
      <p:pic>
        <p:nvPicPr>
          <p:cNvPr id="5" name="Picture 4" descr="Americans-with-Disabilities-Act.jpg"/>
          <p:cNvPicPr>
            <a:picLocks noChangeAspect="1"/>
          </p:cNvPicPr>
          <p:nvPr/>
        </p:nvPicPr>
        <p:blipFill>
          <a:blip r:embed="rId2" cstate="print"/>
          <a:stretch>
            <a:fillRect/>
          </a:stretch>
        </p:blipFill>
        <p:spPr>
          <a:xfrm>
            <a:off x="1417320" y="1295400"/>
            <a:ext cx="6337300" cy="4235450"/>
          </a:xfrm>
          <a:prstGeom prst="rect">
            <a:avLst/>
          </a:prstGeom>
        </p:spPr>
      </p:pic>
    </p:spTree>
    <p:extLst>
      <p:ext uri="{BB962C8B-B14F-4D97-AF65-F5344CB8AC3E}">
        <p14:creationId xmlns:p14="http://schemas.microsoft.com/office/powerpoint/2010/main" val="531621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1219200"/>
            <a:ext cx="6019800" cy="3108543"/>
          </a:xfrm>
          <a:prstGeom prst="rect">
            <a:avLst/>
          </a:prstGeom>
        </p:spPr>
        <p:txBody>
          <a:bodyPr wrap="square">
            <a:spAutoFit/>
          </a:bodyPr>
          <a:lstStyle/>
          <a:p>
            <a:r>
              <a:rPr lang="en-US" sz="2800" b="1" dirty="0"/>
              <a:t>“ I now lift my pen to sign this Americans with Disabilities Act and  say: Let the shameful wall of exclusion finally come tumbling down. God bless you all.”</a:t>
            </a:r>
          </a:p>
          <a:p>
            <a:r>
              <a:rPr lang="en-US" sz="2800" b="1" dirty="0"/>
              <a:t>	Pres. George Bush </a:t>
            </a:r>
          </a:p>
          <a:p>
            <a:r>
              <a:rPr lang="en-US" sz="2800" b="1" dirty="0"/>
              <a:t>	July 26, 1990</a:t>
            </a:r>
            <a:endParaRPr lang="en-US" sz="2800" b="1" dirty="0"/>
          </a:p>
        </p:txBody>
      </p:sp>
    </p:spTree>
    <p:extLst>
      <p:ext uri="{BB962C8B-B14F-4D97-AF65-F5344CB8AC3E}">
        <p14:creationId xmlns:p14="http://schemas.microsoft.com/office/powerpoint/2010/main" val="3620255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92162"/>
          </a:xfrm>
        </p:spPr>
        <p:txBody>
          <a:bodyPr/>
          <a:lstStyle/>
          <a:p>
            <a:pPr eaLnBrk="1" hangingPunct="1"/>
            <a:r>
              <a:rPr lang="en-US" altLang="en-US" sz="4000" dirty="0" smtClean="0"/>
              <a:t>WELCOME</a:t>
            </a:r>
          </a:p>
        </p:txBody>
      </p:sp>
      <p:sp>
        <p:nvSpPr>
          <p:cNvPr id="3" name="Content Placeholder 2"/>
          <p:cNvSpPr>
            <a:spLocks noGrp="1"/>
          </p:cNvSpPr>
          <p:nvPr>
            <p:ph idx="1"/>
          </p:nvPr>
        </p:nvSpPr>
        <p:spPr>
          <a:xfrm>
            <a:off x="457200" y="1219200"/>
            <a:ext cx="8001000" cy="5105400"/>
          </a:xfrm>
        </p:spPr>
        <p:txBody>
          <a:bodyPr/>
          <a:lstStyle/>
          <a:p>
            <a:pPr marL="0" indent="0" eaLnBrk="1" hangingPunct="1">
              <a:buFont typeface="Arial" pitchFamily="34" charset="0"/>
              <a:buNone/>
              <a:defRPr/>
            </a:pPr>
            <a:r>
              <a:rPr lang="en-US" b="1" dirty="0" smtClean="0"/>
              <a:t>Reminders</a:t>
            </a:r>
            <a:r>
              <a:rPr lang="en-US" dirty="0" smtClean="0"/>
              <a:t>: </a:t>
            </a:r>
          </a:p>
          <a:p>
            <a:pPr eaLnBrk="1" hangingPunct="1">
              <a:buFont typeface="Arial" pitchFamily="34" charset="0"/>
              <a:buChar char="•"/>
              <a:defRPr/>
            </a:pPr>
            <a:r>
              <a:rPr lang="en-US" dirty="0" smtClean="0"/>
              <a:t>If you are using more than one device for this webinar, please do not place next to each other, to reduce echoing or feedback.</a:t>
            </a:r>
          </a:p>
          <a:p>
            <a:pPr eaLnBrk="1" hangingPunct="1">
              <a:buFont typeface="Arial" pitchFamily="34" charset="0"/>
              <a:buChar char="•"/>
              <a:defRPr/>
            </a:pPr>
            <a:r>
              <a:rPr lang="en-US" dirty="0" smtClean="0"/>
              <a:t>Make sure your speakers are turned on.</a:t>
            </a:r>
          </a:p>
          <a:p>
            <a:pPr marL="0" indent="0" eaLnBrk="1" hangingPunct="1">
              <a:buFont typeface="Arial" pitchFamily="34" charset="0"/>
              <a:buNone/>
              <a:defRPr/>
            </a:pPr>
            <a:endParaRPr lang="en-US" dirty="0"/>
          </a:p>
          <a:p>
            <a:pPr eaLnBrk="1" hangingPunct="1">
              <a:buFont typeface="Arial" pitchFamily="34" charset="0"/>
              <a:buChar char="•"/>
              <a:defRPr/>
            </a:pPr>
            <a:endParaRPr lang="en-US" dirty="0" smtClean="0"/>
          </a:p>
        </p:txBody>
      </p:sp>
      <p:pic>
        <p:nvPicPr>
          <p:cNvPr id="6148" name="Picture 8" descr="http://www.soundsupport.biz/wp-content/uploads/2012/09/Apple-keyboard-Volume-Key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91000"/>
            <a:ext cx="37909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8799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74638"/>
            <a:ext cx="8839200" cy="868362"/>
          </a:xfrm>
        </p:spPr>
        <p:txBody>
          <a:bodyPr/>
          <a:lstStyle/>
          <a:p>
            <a:r>
              <a:rPr lang="en-US" sz="4000" dirty="0"/>
              <a:t>Disability Rights Are Human Rights</a:t>
            </a:r>
          </a:p>
        </p:txBody>
      </p:sp>
      <p:pic>
        <p:nvPicPr>
          <p:cNvPr id="4" name="Content Placeholder 3" descr="Human Rights.jpg"/>
          <p:cNvPicPr>
            <a:picLocks noChangeAspect="1"/>
          </p:cNvPicPr>
          <p:nvPr/>
        </p:nvPicPr>
        <p:blipFill>
          <a:blip r:embed="rId2" cstate="print"/>
          <a:stretch>
            <a:fillRect/>
          </a:stretch>
        </p:blipFill>
        <p:spPr>
          <a:xfrm>
            <a:off x="1981200" y="1676400"/>
            <a:ext cx="4953000" cy="3794919"/>
          </a:xfrm>
          <a:prstGeom prst="rect">
            <a:avLst/>
          </a:prstGeom>
        </p:spPr>
      </p:pic>
    </p:spTree>
    <p:extLst>
      <p:ext uri="{BB962C8B-B14F-4D97-AF65-F5344CB8AC3E}">
        <p14:creationId xmlns:p14="http://schemas.microsoft.com/office/powerpoint/2010/main" val="26768256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914400"/>
            <a:ext cx="5867400" cy="3970318"/>
          </a:xfrm>
          <a:prstGeom prst="rect">
            <a:avLst/>
          </a:prstGeom>
        </p:spPr>
        <p:txBody>
          <a:bodyPr wrap="square">
            <a:spAutoFit/>
          </a:bodyPr>
          <a:lstStyle/>
          <a:p>
            <a:r>
              <a:rPr lang="en-US" sz="2800" b="1" dirty="0"/>
              <a:t>The United Nations, in the Universal Declaration of Human Rights and in the International Covenants on Human Rights, has proclaimed and agreed that everyone is entitled to all the rights and freedoms set forth therein, without distinction of any kind</a:t>
            </a:r>
          </a:p>
          <a:p>
            <a:r>
              <a:rPr lang="en-US" sz="2800" b="1" dirty="0"/>
              <a:t>				2008</a:t>
            </a:r>
            <a:endParaRPr lang="en-US" sz="2800" b="1" dirty="0"/>
          </a:p>
        </p:txBody>
      </p:sp>
    </p:spTree>
    <p:extLst>
      <p:ext uri="{BB962C8B-B14F-4D97-AF65-F5344CB8AC3E}">
        <p14:creationId xmlns:p14="http://schemas.microsoft.com/office/powerpoint/2010/main" val="282409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Coalition Building</a:t>
            </a:r>
          </a:p>
        </p:txBody>
      </p:sp>
      <p:sp>
        <p:nvSpPr>
          <p:cNvPr id="3" name="Content Placeholder 2"/>
          <p:cNvSpPr>
            <a:spLocks noGrp="1"/>
          </p:cNvSpPr>
          <p:nvPr>
            <p:ph idx="1"/>
          </p:nvPr>
        </p:nvSpPr>
        <p:spPr/>
        <p:txBody>
          <a:bodyPr/>
          <a:lstStyle/>
          <a:p>
            <a:r>
              <a:rPr lang="en-US" b="1" dirty="0"/>
              <a:t>Include people with disabilities in poverty reduction.</a:t>
            </a:r>
          </a:p>
          <a:p>
            <a:pPr>
              <a:buNone/>
            </a:pPr>
            <a:endParaRPr lang="en-US" b="1" dirty="0"/>
          </a:p>
          <a:p>
            <a:r>
              <a:rPr lang="en-US" b="1" dirty="0"/>
              <a:t>Disability is both a cause and a consequence of poverty.</a:t>
            </a:r>
          </a:p>
          <a:p>
            <a:endParaRPr lang="en-US" b="1" dirty="0"/>
          </a:p>
          <a:p>
            <a:r>
              <a:rPr lang="en-US" b="1" dirty="0"/>
              <a:t>“Nothing about us, without us</a:t>
            </a:r>
            <a:r>
              <a:rPr lang="en-US" b="1" dirty="0" smtClean="0"/>
              <a:t>!”</a:t>
            </a:r>
            <a:endParaRPr lang="en-US" b="1" dirty="0"/>
          </a:p>
        </p:txBody>
      </p:sp>
    </p:spTree>
    <p:extLst>
      <p:ext uri="{BB962C8B-B14F-4D97-AF65-F5344CB8AC3E}">
        <p14:creationId xmlns:p14="http://schemas.microsoft.com/office/powerpoint/2010/main" val="33023041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100" y="2971800"/>
            <a:ext cx="8305800" cy="2209800"/>
          </a:xfrm>
        </p:spPr>
        <p:txBody>
          <a:bodyPr>
            <a:noAutofit/>
          </a:bodyPr>
          <a:lstStyle/>
          <a:p>
            <a:r>
              <a:rPr lang="en-US" sz="4000" dirty="0" smtClean="0">
                <a:solidFill>
                  <a:schemeClr val="tx1"/>
                </a:solidFill>
              </a:rPr>
              <a:t>Kaiya </a:t>
            </a:r>
            <a:r>
              <a:rPr lang="en-US" sz="4000" dirty="0" smtClean="0">
                <a:solidFill>
                  <a:schemeClr val="tx1"/>
                </a:solidFill>
              </a:rPr>
              <a:t>Andrews and Karen </a:t>
            </a:r>
            <a:r>
              <a:rPr lang="en-US" sz="4000" dirty="0" smtClean="0">
                <a:solidFill>
                  <a:schemeClr val="tx1"/>
                </a:solidFill>
              </a:rPr>
              <a:t>Topper</a:t>
            </a:r>
          </a:p>
          <a:p>
            <a:r>
              <a:rPr lang="en-US" sz="4000" dirty="0">
                <a:solidFill>
                  <a:schemeClr val="tx1"/>
                </a:solidFill>
              </a:rPr>
              <a:t>Green Mountain Self-Advocates </a:t>
            </a:r>
            <a:br>
              <a:rPr lang="en-US" sz="4000" dirty="0">
                <a:solidFill>
                  <a:schemeClr val="tx1"/>
                </a:solidFill>
              </a:rPr>
            </a:br>
            <a:r>
              <a:rPr lang="en-US" sz="4000" dirty="0">
                <a:solidFill>
                  <a:schemeClr val="tx1"/>
                </a:solidFill>
              </a:rPr>
              <a:t>in Action with Allies</a:t>
            </a:r>
            <a:endParaRPr lang="en-US" sz="40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035969"/>
          </a:xfrm>
          <a:prstGeom prst="rect">
            <a:avLst/>
          </a:prstGeom>
        </p:spPr>
      </p:pic>
    </p:spTree>
    <p:extLst>
      <p:ext uri="{BB962C8B-B14F-4D97-AF65-F5344CB8AC3E}">
        <p14:creationId xmlns:p14="http://schemas.microsoft.com/office/powerpoint/2010/main" val="20839291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066800" y="838200"/>
            <a:ext cx="6934200" cy="5257800"/>
          </a:xfrm>
          <a:prstGeom prst="rect">
            <a:avLst/>
          </a:prstGeom>
          <a:solidFill>
            <a:schemeClr val="bg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dirty="0">
              <a:latin typeface="Arial" panose="020B0604020202020204" pitchFamily="34" charset="0"/>
            </a:endParaRPr>
          </a:p>
        </p:txBody>
      </p:sp>
      <p:pic>
        <p:nvPicPr>
          <p:cNvPr id="3" name="Picture 4" descr="MP90018155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 y="449820"/>
            <a:ext cx="9133357" cy="59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p:cNvSpPr txBox="1">
            <a:spLocks noChangeArrowheads="1"/>
          </p:cNvSpPr>
          <p:nvPr/>
        </p:nvSpPr>
        <p:spPr bwMode="auto">
          <a:xfrm>
            <a:off x="1371600" y="1143000"/>
            <a:ext cx="2895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chemeClr val="bg1"/>
                </a:solidFill>
                <a:latin typeface="Arial" panose="020B0604020202020204" pitchFamily="34" charset="0"/>
              </a:rPr>
              <a:t>Vermont … </a:t>
            </a:r>
          </a:p>
          <a:p>
            <a:pPr eaLnBrk="1" hangingPunct="1">
              <a:spcBef>
                <a:spcPct val="0"/>
              </a:spcBef>
              <a:buFontTx/>
              <a:buNone/>
            </a:pPr>
            <a:endParaRPr lang="en-US" altLang="en-US" sz="1200" b="1" dirty="0">
              <a:solidFill>
                <a:schemeClr val="bg1"/>
              </a:solidFill>
              <a:latin typeface="Arial" panose="020B0604020202020204" pitchFamily="34" charset="0"/>
            </a:endParaRPr>
          </a:p>
          <a:p>
            <a:pPr eaLnBrk="1" hangingPunct="1">
              <a:spcBef>
                <a:spcPct val="0"/>
              </a:spcBef>
              <a:buFontTx/>
              <a:buNone/>
            </a:pPr>
            <a:r>
              <a:rPr lang="en-US" altLang="en-US" b="1" dirty="0">
                <a:solidFill>
                  <a:schemeClr val="bg1"/>
                </a:solidFill>
                <a:latin typeface="Arial" panose="020B0604020202020204" pitchFamily="34" charset="0"/>
              </a:rPr>
              <a:t>More dirt roads than paved roads!</a:t>
            </a:r>
          </a:p>
        </p:txBody>
      </p:sp>
      <p:sp>
        <p:nvSpPr>
          <p:cNvPr id="5" name="TextBox 4"/>
          <p:cNvSpPr txBox="1"/>
          <p:nvPr/>
        </p:nvSpPr>
        <p:spPr>
          <a:xfrm>
            <a:off x="4533900" y="5602144"/>
            <a:ext cx="4204986" cy="830997"/>
          </a:xfrm>
          <a:prstGeom prst="rect">
            <a:avLst/>
          </a:prstGeom>
          <a:noFill/>
        </p:spPr>
        <p:txBody>
          <a:bodyPr wrap="square" rtlCol="0">
            <a:spAutoFit/>
          </a:bodyPr>
          <a:lstStyle/>
          <a:p>
            <a:r>
              <a:rPr lang="en-US" sz="2400" dirty="0" smtClean="0">
                <a:solidFill>
                  <a:srgbClr val="FFFF00"/>
                </a:solidFill>
                <a:latin typeface="+mj-lt"/>
              </a:rPr>
              <a:t>Population 624,000</a:t>
            </a:r>
          </a:p>
          <a:p>
            <a:r>
              <a:rPr lang="en-US" sz="2400" dirty="0" smtClean="0">
                <a:solidFill>
                  <a:srgbClr val="FFFF00"/>
                </a:solidFill>
                <a:latin typeface="+mj-lt"/>
              </a:rPr>
              <a:t>Montpelier (capital) 7,500</a:t>
            </a:r>
            <a:endParaRPr lang="en-US" sz="2400" dirty="0">
              <a:solidFill>
                <a:srgbClr val="FFFF00"/>
              </a:solidFill>
              <a:latin typeface="+mj-lt"/>
            </a:endParaRPr>
          </a:p>
        </p:txBody>
      </p:sp>
    </p:spTree>
    <p:extLst>
      <p:ext uri="{BB962C8B-B14F-4D97-AF65-F5344CB8AC3E}">
        <p14:creationId xmlns:p14="http://schemas.microsoft.com/office/powerpoint/2010/main" val="33165868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1" y="457200"/>
            <a:ext cx="8515349" cy="1447800"/>
          </a:xfrm>
        </p:spPr>
        <p:txBody>
          <a:bodyPr>
            <a:noAutofit/>
          </a:bodyPr>
          <a:lstStyle/>
          <a:p>
            <a:pPr>
              <a:lnSpc>
                <a:spcPct val="100000"/>
              </a:lnSpc>
            </a:pPr>
            <a:r>
              <a:rPr lang="en-US" sz="4000" dirty="0" smtClean="0"/>
              <a:t>We are part </a:t>
            </a:r>
            <a:r>
              <a:rPr lang="en-US" sz="4000" dirty="0"/>
              <a:t>of an unified movement for human rights and dignity in </a:t>
            </a:r>
            <a:r>
              <a:rPr lang="en-US" sz="4000" dirty="0" smtClean="0"/>
              <a:t>Vermont working with…</a:t>
            </a:r>
            <a:endParaRPr lang="en-US" sz="4000" dirty="0"/>
          </a:p>
        </p:txBody>
      </p:sp>
      <p:sp>
        <p:nvSpPr>
          <p:cNvPr id="3" name="Content Placeholder 2"/>
          <p:cNvSpPr>
            <a:spLocks noGrp="1"/>
          </p:cNvSpPr>
          <p:nvPr>
            <p:ph idx="1"/>
          </p:nvPr>
        </p:nvSpPr>
        <p:spPr>
          <a:xfrm>
            <a:off x="3865944" y="2245489"/>
            <a:ext cx="5278056" cy="4490977"/>
          </a:xfrm>
        </p:spPr>
        <p:txBody>
          <a:bodyPr>
            <a:noAutofit/>
          </a:bodyPr>
          <a:lstStyle/>
          <a:p>
            <a:pPr marL="463550" indent="-463550">
              <a:lnSpc>
                <a:spcPct val="100000"/>
              </a:lnSpc>
              <a:spcBef>
                <a:spcPts val="0"/>
              </a:spcBef>
              <a:spcAft>
                <a:spcPts val="1350"/>
              </a:spcAft>
              <a:buFont typeface="Wingdings" panose="05000000000000000000" pitchFamily="2" charset="2"/>
              <a:buChar char="Ø"/>
            </a:pPr>
            <a:r>
              <a:rPr lang="en-US" sz="2800" dirty="0" smtClean="0">
                <a:solidFill>
                  <a:schemeClr val="tx2"/>
                </a:solidFill>
              </a:rPr>
              <a:t>VT Workers Center</a:t>
            </a:r>
          </a:p>
          <a:p>
            <a:pPr marL="463550" indent="-463550">
              <a:lnSpc>
                <a:spcPct val="100000"/>
              </a:lnSpc>
              <a:spcBef>
                <a:spcPts val="0"/>
              </a:spcBef>
              <a:spcAft>
                <a:spcPts val="1350"/>
              </a:spcAft>
              <a:buFont typeface="Wingdings" panose="05000000000000000000" pitchFamily="2" charset="2"/>
              <a:buChar char="Ø"/>
            </a:pPr>
            <a:r>
              <a:rPr lang="en-US" sz="2800" dirty="0" smtClean="0">
                <a:solidFill>
                  <a:schemeClr val="tx2"/>
                </a:solidFill>
              </a:rPr>
              <a:t>Migrant Justice</a:t>
            </a:r>
          </a:p>
          <a:p>
            <a:pPr marL="463550" indent="-463550">
              <a:lnSpc>
                <a:spcPct val="100000"/>
              </a:lnSpc>
              <a:spcBef>
                <a:spcPts val="0"/>
              </a:spcBef>
              <a:spcAft>
                <a:spcPts val="1350"/>
              </a:spcAft>
              <a:buFont typeface="Wingdings" panose="05000000000000000000" pitchFamily="2" charset="2"/>
              <a:buChar char="Ø"/>
            </a:pPr>
            <a:r>
              <a:rPr lang="en-US" sz="2800" dirty="0" smtClean="0">
                <a:solidFill>
                  <a:schemeClr val="tx2"/>
                </a:solidFill>
              </a:rPr>
              <a:t>350 VT &amp; Rising Tide </a:t>
            </a:r>
          </a:p>
          <a:p>
            <a:pPr marL="463550" indent="-463550">
              <a:lnSpc>
                <a:spcPct val="100000"/>
              </a:lnSpc>
              <a:spcBef>
                <a:spcPts val="0"/>
              </a:spcBef>
              <a:spcAft>
                <a:spcPts val="1350"/>
              </a:spcAft>
              <a:buFont typeface="Wingdings" panose="05000000000000000000" pitchFamily="2" charset="2"/>
              <a:buChar char="Ø"/>
            </a:pPr>
            <a:r>
              <a:rPr lang="en-US" sz="2800" dirty="0" smtClean="0">
                <a:solidFill>
                  <a:schemeClr val="tx2"/>
                </a:solidFill>
              </a:rPr>
              <a:t>VT Interfaith Action</a:t>
            </a:r>
          </a:p>
          <a:p>
            <a:pPr marL="463550" indent="-463550">
              <a:lnSpc>
                <a:spcPct val="100000"/>
              </a:lnSpc>
              <a:spcBef>
                <a:spcPts val="0"/>
              </a:spcBef>
              <a:spcAft>
                <a:spcPts val="1350"/>
              </a:spcAft>
              <a:buFont typeface="Wingdings" panose="05000000000000000000" pitchFamily="2" charset="2"/>
              <a:buChar char="Ø"/>
            </a:pPr>
            <a:r>
              <a:rPr lang="en-US" sz="2800" dirty="0" smtClean="0">
                <a:solidFill>
                  <a:schemeClr val="tx2"/>
                </a:solidFill>
              </a:rPr>
              <a:t>Pride Center of Vermont</a:t>
            </a:r>
          </a:p>
          <a:p>
            <a:pPr marL="463550" indent="-463550">
              <a:lnSpc>
                <a:spcPct val="100000"/>
              </a:lnSpc>
              <a:spcBef>
                <a:spcPts val="0"/>
              </a:spcBef>
              <a:spcAft>
                <a:spcPts val="1350"/>
              </a:spcAft>
              <a:buFont typeface="Wingdings" panose="05000000000000000000" pitchFamily="2" charset="2"/>
              <a:buChar char="Ø"/>
            </a:pPr>
            <a:r>
              <a:rPr lang="en-US" sz="2800" dirty="0" smtClean="0">
                <a:solidFill>
                  <a:schemeClr val="tx2"/>
                </a:solidFill>
              </a:rPr>
              <a:t>Anti-Defamation League</a:t>
            </a:r>
          </a:p>
          <a:p>
            <a:pPr>
              <a:lnSpc>
                <a:spcPct val="100000"/>
              </a:lnSpc>
              <a:spcBef>
                <a:spcPts val="0"/>
              </a:spcBef>
              <a:spcAft>
                <a:spcPts val="1350"/>
              </a:spcAft>
              <a:buFont typeface="Wingdings" panose="05000000000000000000" pitchFamily="2" charset="2"/>
              <a:buChar char="Ø"/>
            </a:pPr>
            <a:r>
              <a:rPr lang="en-US" sz="2800" dirty="0" smtClean="0">
                <a:solidFill>
                  <a:schemeClr val="tx2"/>
                </a:solidFill>
              </a:rPr>
              <a:t>  Public </a:t>
            </a:r>
            <a:r>
              <a:rPr lang="en-US" sz="2800" dirty="0">
                <a:solidFill>
                  <a:schemeClr val="tx2"/>
                </a:solidFill>
              </a:rPr>
              <a:t>Assets</a:t>
            </a:r>
          </a:p>
          <a:p>
            <a:pPr>
              <a:lnSpc>
                <a:spcPct val="100000"/>
              </a:lnSpc>
              <a:spcBef>
                <a:spcPts val="0"/>
              </a:spcBef>
              <a:spcAft>
                <a:spcPts val="1350"/>
              </a:spcAft>
              <a:buFont typeface="Wingdings" panose="05000000000000000000" pitchFamily="2" charset="2"/>
              <a:buChar char="Ø"/>
            </a:pPr>
            <a:endParaRPr lang="en-US" sz="3000" dirty="0" smtClean="0">
              <a:solidFill>
                <a:schemeClr val="tx2"/>
              </a:solidFill>
            </a:endParaRPr>
          </a:p>
          <a:p>
            <a:pPr>
              <a:lnSpc>
                <a:spcPct val="100000"/>
              </a:lnSpc>
              <a:spcBef>
                <a:spcPts val="0"/>
              </a:spcBef>
              <a:spcAft>
                <a:spcPts val="1350"/>
              </a:spcAft>
              <a:buFont typeface="Wingdings" panose="05000000000000000000" pitchFamily="2" charset="2"/>
              <a:buChar char="Ø"/>
            </a:pPr>
            <a:endParaRPr lang="en-US" sz="3000" dirty="0" smtClean="0">
              <a:solidFill>
                <a:schemeClr val="tx2"/>
              </a:solidFill>
            </a:endParaRPr>
          </a:p>
          <a:p>
            <a:pPr>
              <a:lnSpc>
                <a:spcPct val="100000"/>
              </a:lnSpc>
              <a:spcBef>
                <a:spcPts val="0"/>
              </a:spcBef>
              <a:spcAft>
                <a:spcPts val="1350"/>
              </a:spcAft>
              <a:buFont typeface="Wingdings" panose="05000000000000000000" pitchFamily="2" charset="2"/>
              <a:buChar char="Ø"/>
            </a:pPr>
            <a:endParaRPr lang="en-US" sz="3000" dirty="0">
              <a:solidFill>
                <a:schemeClr val="tx2"/>
              </a:solidFill>
            </a:endParaRP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4536" r="14526"/>
          <a:stretch/>
        </p:blipFill>
        <p:spPr>
          <a:xfrm>
            <a:off x="152399" y="2789703"/>
            <a:ext cx="3493625" cy="3284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67697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noAutofit/>
          </a:bodyPr>
          <a:lstStyle/>
          <a:p>
            <a:r>
              <a:rPr lang="en-US" sz="4000" dirty="0" smtClean="0"/>
              <a:t>GMSA is part of the leadership team of the  Vermont Human Rights Council</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582" y="2203265"/>
            <a:ext cx="3124980" cy="2083971"/>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490" y="2234119"/>
            <a:ext cx="3073639" cy="2053117"/>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353" y="4424841"/>
            <a:ext cx="2967437" cy="1978291"/>
          </a:xfrm>
          <a:prstGeom prst="rect">
            <a:avLst/>
          </a:prstGeom>
          <a:ln>
            <a:noFill/>
          </a:ln>
          <a:effectLst>
            <a:softEdge rad="112500"/>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11590"/>
          <a:stretch/>
        </p:blipFill>
        <p:spPr>
          <a:xfrm>
            <a:off x="4540078" y="4308724"/>
            <a:ext cx="3750462" cy="2210524"/>
          </a:xfrm>
          <a:prstGeom prst="rect">
            <a:avLst/>
          </a:prstGeom>
          <a:ln>
            <a:noFill/>
          </a:ln>
          <a:effectLst>
            <a:softEdge rad="112500"/>
          </a:effectLst>
        </p:spPr>
      </p:pic>
    </p:spTree>
    <p:extLst>
      <p:ext uri="{BB962C8B-B14F-4D97-AF65-F5344CB8AC3E}">
        <p14:creationId xmlns:p14="http://schemas.microsoft.com/office/powerpoint/2010/main" val="4360632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70" y="381000"/>
            <a:ext cx="8618351" cy="939383"/>
          </a:xfrm>
        </p:spPr>
        <p:txBody>
          <a:bodyPr/>
          <a:lstStyle/>
          <a:p>
            <a:r>
              <a:rPr lang="en-US" sz="4000" dirty="0" smtClean="0"/>
              <a:t>Sharing Information and Organizing Strategies</a:t>
            </a:r>
            <a:endParaRPr lang="en-US" sz="40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23" y="1909822"/>
            <a:ext cx="2569627" cy="171392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4045"/>
          <a:stretch/>
        </p:blipFill>
        <p:spPr>
          <a:xfrm>
            <a:off x="232360" y="1638781"/>
            <a:ext cx="1761522" cy="201881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485" y="1447800"/>
            <a:ext cx="3568337" cy="2951544"/>
          </a:xfrm>
          <a:prstGeom prst="rect">
            <a:avLst/>
          </a:prstGeom>
        </p:spPr>
      </p:pic>
      <p:sp>
        <p:nvSpPr>
          <p:cNvPr id="7" name="TextBox 6"/>
          <p:cNvSpPr txBox="1"/>
          <p:nvPr/>
        </p:nvSpPr>
        <p:spPr>
          <a:xfrm>
            <a:off x="4267200" y="4648200"/>
            <a:ext cx="4772627" cy="1938992"/>
          </a:xfrm>
          <a:prstGeom prst="rect">
            <a:avLst/>
          </a:prstGeom>
          <a:noFill/>
        </p:spPr>
        <p:txBody>
          <a:bodyPr wrap="square" rtlCol="0">
            <a:spAutoFit/>
          </a:bodyPr>
          <a:lstStyle/>
          <a:p>
            <a:r>
              <a:rPr lang="en-US" sz="2000" b="1" dirty="0" smtClean="0">
                <a:latin typeface="+mj-lt"/>
              </a:rPr>
              <a:t>Media Institute, Fundraising Training, Anti-Racism for Collective Liberation, </a:t>
            </a:r>
            <a:r>
              <a:rPr lang="en-US" sz="2000" b="1" dirty="0">
                <a:latin typeface="+mj-lt"/>
              </a:rPr>
              <a:t>People's University for Learning </a:t>
            </a:r>
            <a:r>
              <a:rPr lang="en-US" sz="2000" b="1" dirty="0" smtClean="0">
                <a:latin typeface="+mj-lt"/>
              </a:rPr>
              <a:t>&amp; Liberation, Put People First Campaign, Healthcare as a Human Right Campaign … </a:t>
            </a:r>
            <a:endParaRPr lang="en-US" sz="2000" b="1" dirty="0">
              <a:latin typeface="+mj-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815" y="4038600"/>
            <a:ext cx="3576739" cy="23839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59934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97" y="381001"/>
            <a:ext cx="5880407" cy="1453166"/>
          </a:xfrm>
        </p:spPr>
        <p:txBody>
          <a:bodyPr>
            <a:normAutofit fontScale="90000"/>
          </a:bodyPr>
          <a:lstStyle/>
          <a:p>
            <a:r>
              <a:rPr lang="en-US" sz="4000" dirty="0" smtClean="0">
                <a:solidFill>
                  <a:srgbClr val="C00000"/>
                </a:solidFill>
              </a:rPr>
              <a:t>Nothing About Us </a:t>
            </a:r>
            <a:r>
              <a:rPr lang="en-US" sz="4000" dirty="0" smtClean="0">
                <a:solidFill>
                  <a:srgbClr val="C00000"/>
                </a:solidFill>
              </a:rPr>
              <a:t/>
            </a:r>
            <a:br>
              <a:rPr lang="en-US" sz="4000" dirty="0" smtClean="0">
                <a:solidFill>
                  <a:srgbClr val="C00000"/>
                </a:solidFill>
              </a:rPr>
            </a:br>
            <a:r>
              <a:rPr lang="en-US" sz="4000" dirty="0" smtClean="0">
                <a:solidFill>
                  <a:srgbClr val="C00000"/>
                </a:solidFill>
              </a:rPr>
              <a:t>Without </a:t>
            </a:r>
            <a:r>
              <a:rPr lang="en-US" sz="4000" dirty="0" smtClean="0">
                <a:solidFill>
                  <a:srgbClr val="C00000"/>
                </a:solidFill>
              </a:rPr>
              <a:t>US</a:t>
            </a:r>
            <a:br>
              <a:rPr lang="en-US" sz="4000" dirty="0" smtClean="0">
                <a:solidFill>
                  <a:srgbClr val="C00000"/>
                </a:solidFill>
              </a:rPr>
            </a:br>
            <a:r>
              <a:rPr lang="en-US" sz="2400" dirty="0" smtClean="0"/>
              <a:t>Together we meet with public officials and hold </a:t>
            </a:r>
            <a:r>
              <a:rPr lang="en-US" sz="2400" dirty="0"/>
              <a:t>p</a:t>
            </a:r>
            <a:r>
              <a:rPr lang="en-US" sz="2400" dirty="0" smtClean="0"/>
              <a:t>ress conferences</a:t>
            </a:r>
            <a:endParaRPr lang="en-US" sz="2400" dirty="0"/>
          </a:p>
        </p:txBody>
      </p:sp>
      <p:pic>
        <p:nvPicPr>
          <p:cNvPr id="8" name="Picture 6" descr="Linda sig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9131" r="2286" b="20833"/>
          <a:stretch>
            <a:fillRect/>
          </a:stretch>
        </p:blipFill>
        <p:spPr bwMode="auto">
          <a:xfrm>
            <a:off x="6049504" y="207840"/>
            <a:ext cx="2493267" cy="1921895"/>
          </a:xfrm>
          <a:prstGeom prst="rect">
            <a:avLst/>
          </a:prstGeom>
          <a:ln>
            <a:noFill/>
          </a:ln>
          <a:effectLst>
            <a:softEdge rad="112500"/>
          </a:effectLs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154"/>
          <a:stretch/>
        </p:blipFill>
        <p:spPr>
          <a:xfrm>
            <a:off x="860975" y="2129735"/>
            <a:ext cx="2414661" cy="336370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6710" t="22803" r="28480" b="16778"/>
          <a:stretch/>
        </p:blipFill>
        <p:spPr>
          <a:xfrm>
            <a:off x="4218972" y="2379554"/>
            <a:ext cx="3553428" cy="357350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051140" y="5923382"/>
            <a:ext cx="4026059" cy="646331"/>
          </a:xfrm>
          <a:prstGeom prst="rect">
            <a:avLst/>
          </a:prstGeom>
          <a:noFill/>
        </p:spPr>
        <p:txBody>
          <a:bodyPr wrap="square" rtlCol="0">
            <a:spAutoFit/>
          </a:bodyPr>
          <a:lstStyle/>
          <a:p>
            <a:pPr algn="ctr"/>
            <a:r>
              <a:rPr lang="en-US" b="1" dirty="0" smtClean="0">
                <a:solidFill>
                  <a:schemeClr val="bg1"/>
                </a:solidFill>
                <a:latin typeface="+mj-lt"/>
              </a:rPr>
              <a:t>Nicole (GMSA) and Sheila (VWC) meeting with Bernie Sanders</a:t>
            </a:r>
            <a:endParaRPr lang="en-US" b="1" dirty="0">
              <a:solidFill>
                <a:schemeClr val="bg1"/>
              </a:solidFill>
              <a:latin typeface="+mj-lt"/>
            </a:endParaRPr>
          </a:p>
        </p:txBody>
      </p:sp>
      <p:sp>
        <p:nvSpPr>
          <p:cNvPr id="7" name="TextBox 6"/>
          <p:cNvSpPr txBox="1"/>
          <p:nvPr/>
        </p:nvSpPr>
        <p:spPr>
          <a:xfrm>
            <a:off x="381000" y="5516593"/>
            <a:ext cx="3218727" cy="1200329"/>
          </a:xfrm>
          <a:prstGeom prst="rect">
            <a:avLst/>
          </a:prstGeom>
          <a:noFill/>
        </p:spPr>
        <p:txBody>
          <a:bodyPr wrap="square" rtlCol="0">
            <a:spAutoFit/>
          </a:bodyPr>
          <a:lstStyle/>
          <a:p>
            <a:pPr algn="ctr"/>
            <a:r>
              <a:rPr lang="en-US" b="1" dirty="0" smtClean="0">
                <a:solidFill>
                  <a:schemeClr val="bg1"/>
                </a:solidFill>
                <a:latin typeface="+mj-lt"/>
              </a:rPr>
              <a:t>Max Barrows (GMSA) lead speaker at press conference following the Governor’s Budget address</a:t>
            </a:r>
            <a:endParaRPr lang="en-US" b="1" dirty="0">
              <a:solidFill>
                <a:schemeClr val="bg1"/>
              </a:solidFill>
              <a:latin typeface="+mj-lt"/>
            </a:endParaRPr>
          </a:p>
        </p:txBody>
      </p:sp>
    </p:spTree>
    <p:extLst>
      <p:ext uri="{BB962C8B-B14F-4D97-AF65-F5344CB8AC3E}">
        <p14:creationId xmlns:p14="http://schemas.microsoft.com/office/powerpoint/2010/main" val="22185678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86000"/>
          </a:xfrm>
        </p:spPr>
        <p:txBody>
          <a:bodyPr>
            <a:noAutofit/>
          </a:bodyPr>
          <a:lstStyle/>
          <a:p>
            <a:r>
              <a:rPr lang="en-US" sz="4000" dirty="0" smtClean="0"/>
              <a:t>Just one example of the many rallies we have organized together over the years. </a:t>
            </a:r>
            <a:r>
              <a:rPr lang="en-US" sz="2400" dirty="0" smtClean="0"/>
              <a:t/>
            </a:r>
            <a:br>
              <a:rPr lang="en-US" sz="2400" dirty="0" smtClean="0"/>
            </a:br>
            <a:r>
              <a:rPr lang="en-US" sz="2400" dirty="0" smtClean="0">
                <a:solidFill>
                  <a:srgbClr val="C00000"/>
                </a:solidFill>
              </a:rPr>
              <a:t>April 2015, Nicole LeBlanc, self-advocate speaks at a Vermont rally to end budget cuts </a:t>
            </a:r>
            <a:endParaRPr lang="en-US" sz="24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48" y="2794248"/>
            <a:ext cx="9002210" cy="2663153"/>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240000" flipV="1">
            <a:off x="4520024" y="4569957"/>
            <a:ext cx="1439140" cy="1439140"/>
          </a:xfrm>
          <a:prstGeom prst="rect">
            <a:avLst/>
          </a:prstGeom>
        </p:spPr>
      </p:pic>
    </p:spTree>
    <p:extLst>
      <p:ext uri="{BB962C8B-B14F-4D97-AF65-F5344CB8AC3E}">
        <p14:creationId xmlns:p14="http://schemas.microsoft.com/office/powerpoint/2010/main" val="1024297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PRESENTERS</a:t>
            </a:r>
            <a:endParaRPr lang="en-US" sz="4000" dirty="0"/>
          </a:p>
        </p:txBody>
      </p:sp>
      <p:sp>
        <p:nvSpPr>
          <p:cNvPr id="3" name="Content Placeholder 2"/>
          <p:cNvSpPr>
            <a:spLocks noGrp="1"/>
          </p:cNvSpPr>
          <p:nvPr>
            <p:ph idx="1"/>
          </p:nvPr>
        </p:nvSpPr>
        <p:spPr/>
        <p:txBody>
          <a:bodyPr>
            <a:normAutofit lnSpcReduction="10000"/>
          </a:bodyPr>
          <a:lstStyle/>
          <a:p>
            <a:r>
              <a:rPr lang="en-US" dirty="0" smtClean="0"/>
              <a:t>Brittney Gore, People First of </a:t>
            </a:r>
            <a:r>
              <a:rPr lang="en-US" dirty="0"/>
              <a:t>Alabama </a:t>
            </a:r>
            <a:endParaRPr lang="en-US" dirty="0" smtClean="0"/>
          </a:p>
          <a:p>
            <a:endParaRPr lang="en-US" dirty="0" smtClean="0"/>
          </a:p>
          <a:p>
            <a:r>
              <a:rPr lang="en-US" dirty="0" smtClean="0"/>
              <a:t>Patrick Hackney, ADAP</a:t>
            </a:r>
          </a:p>
          <a:p>
            <a:endParaRPr lang="en-US" dirty="0" smtClean="0"/>
          </a:p>
          <a:p>
            <a:r>
              <a:rPr lang="en-US" dirty="0" smtClean="0"/>
              <a:t>Judy Roy, </a:t>
            </a:r>
            <a:r>
              <a:rPr lang="en-US" dirty="0" smtClean="0"/>
              <a:t>DRR</a:t>
            </a:r>
            <a:endParaRPr lang="en-US" dirty="0" smtClean="0"/>
          </a:p>
          <a:p>
            <a:endParaRPr lang="en-US" dirty="0" smtClean="0"/>
          </a:p>
          <a:p>
            <a:pPr marL="0" indent="0">
              <a:buNone/>
            </a:pPr>
            <a:r>
              <a:rPr lang="en-US" dirty="0" smtClean="0"/>
              <a:t>            </a:t>
            </a:r>
            <a:endParaRPr lang="en-US" dirty="0" smtClean="0"/>
          </a:p>
          <a:p>
            <a:r>
              <a:rPr lang="en-US" dirty="0" smtClean="0"/>
              <a:t>            Kaiya </a:t>
            </a:r>
            <a:r>
              <a:rPr lang="en-US" dirty="0" smtClean="0"/>
              <a:t>Andrews</a:t>
            </a:r>
          </a:p>
          <a:p>
            <a:pPr marL="0" indent="0">
              <a:buNone/>
            </a:pPr>
            <a:r>
              <a:rPr lang="en-US" dirty="0"/>
              <a:t> </a:t>
            </a:r>
            <a:r>
              <a:rPr lang="en-US" dirty="0" smtClean="0"/>
              <a:t>              Green Mountain Self-Advocates</a:t>
            </a:r>
            <a:endParaRPr lang="en-US" dirty="0"/>
          </a:p>
        </p:txBody>
      </p:sp>
      <p:pic>
        <p:nvPicPr>
          <p:cNvPr id="1026" name="Picture 2" descr="264177_2086085467468_4410616_n"/>
          <p:cNvPicPr>
            <a:picLocks noChangeAspect="1" noChangeArrowheads="1"/>
          </p:cNvPicPr>
          <p:nvPr/>
        </p:nvPicPr>
        <p:blipFill>
          <a:blip r:embed="rId2">
            <a:extLst>
              <a:ext uri="{28A0092B-C50C-407E-A947-70E740481C1C}">
                <a14:useLocalDpi xmlns:a14="http://schemas.microsoft.com/office/drawing/2010/main" val="0"/>
              </a:ext>
            </a:extLst>
          </a:blip>
          <a:srcRect l="60767" t="27127" b="26666"/>
          <a:stretch>
            <a:fillRect/>
          </a:stretch>
        </p:blipFill>
        <p:spPr bwMode="auto">
          <a:xfrm>
            <a:off x="838200" y="4376739"/>
            <a:ext cx="1046669" cy="1643062"/>
          </a:xfrm>
          <a:prstGeom prst="rect">
            <a:avLst/>
          </a:prstGeom>
          <a:noFill/>
          <a:ln w="9525"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ttps://scontent.xx.fbcdn.net/hphotos-xaf1/t31.0-0/p600x600/11713828_945085352218907_6267691353641066873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676400"/>
            <a:ext cx="1357260" cy="204946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https://mail.aol.com/webmail/getPart?uid=29766427&amp;partId=2.2&amp;saveAs=jphackne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mail.aol.com/webmail/getPart?uid=29766427&amp;partId=2.2&amp;saveAs=jphackney.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mail.aol.com/webmail/getPart?uid=29766427&amp;partId=2.2&amp;saveAs=jphackney.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349500"/>
            <a:ext cx="1282473"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1" descr="https://mail.aol.com/webmail/getPart?uid=29766434&amp;partId=2.2&amp;saveAs=Lobby+Day+2011.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20" r="25966"/>
          <a:stretch/>
        </p:blipFill>
        <p:spPr bwMode="auto">
          <a:xfrm>
            <a:off x="3619500" y="3097187"/>
            <a:ext cx="1490237" cy="170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6095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34" y="5457465"/>
            <a:ext cx="7708740" cy="1209554"/>
          </a:xfrm>
        </p:spPr>
        <p:txBody>
          <a:bodyPr>
            <a:normAutofit fontScale="90000"/>
          </a:bodyPr>
          <a:lstStyle/>
          <a:p>
            <a:pPr>
              <a:lnSpc>
                <a:spcPct val="100000"/>
              </a:lnSpc>
              <a:spcAft>
                <a:spcPts val="1200"/>
              </a:spcAft>
            </a:pPr>
            <a:r>
              <a:rPr lang="en-US" sz="2000" dirty="0" smtClean="0">
                <a:solidFill>
                  <a:schemeClr val="bg1"/>
                </a:solidFill>
              </a:rPr>
              <a:t>Raymond Gordon, Think College Student makes his case for employment services at a candidate forum. He teamed-up with a fellow college student who was there to speak up about college debt.</a:t>
            </a:r>
            <a:endParaRPr lang="en-US" sz="2000"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742" y="2147196"/>
            <a:ext cx="4159047" cy="3119285"/>
          </a:xfrm>
          <a:prstGeom prst="rect">
            <a:avLst/>
          </a:prstGeom>
          <a:ln>
            <a:no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6249" t="18207" r="35903" b="17760"/>
          <a:stretch/>
        </p:blipFill>
        <p:spPr>
          <a:xfrm>
            <a:off x="5715000" y="2269529"/>
            <a:ext cx="2438400" cy="3153799"/>
          </a:xfrm>
          <a:prstGeom prst="rect">
            <a:avLst/>
          </a:prstGeom>
          <a:ln>
            <a:noFill/>
          </a:ln>
          <a:effectLst>
            <a:softEdge rad="112500"/>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571" t="17956" r="7762" b="16746"/>
          <a:stretch/>
        </p:blipFill>
        <p:spPr>
          <a:xfrm rot="18681873">
            <a:off x="4692512" y="4646031"/>
            <a:ext cx="1183710" cy="751562"/>
          </a:xfrm>
          <a:prstGeom prst="rect">
            <a:avLst/>
          </a:prstGeom>
        </p:spPr>
      </p:pic>
      <p:sp>
        <p:nvSpPr>
          <p:cNvPr id="3" name="TextBox 2"/>
          <p:cNvSpPr txBox="1"/>
          <p:nvPr/>
        </p:nvSpPr>
        <p:spPr>
          <a:xfrm>
            <a:off x="184857" y="472467"/>
            <a:ext cx="8852703" cy="1200329"/>
          </a:xfrm>
          <a:prstGeom prst="rect">
            <a:avLst/>
          </a:prstGeom>
          <a:noFill/>
        </p:spPr>
        <p:txBody>
          <a:bodyPr wrap="square" rtlCol="0">
            <a:spAutoFit/>
          </a:bodyPr>
          <a:lstStyle/>
          <a:p>
            <a:pPr algn="ctr"/>
            <a:r>
              <a:rPr lang="en-US" sz="2400" b="1" dirty="0" smtClean="0">
                <a:solidFill>
                  <a:srgbClr val="C00000"/>
                </a:solidFill>
                <a:latin typeface="+mj-lt"/>
              </a:rPr>
              <a:t>One successful strategy has been to jointly organize candidate forums in each county. Speakers from each of our organizations ask questions.</a:t>
            </a:r>
            <a:endParaRPr lang="en-US" sz="2400" b="1" dirty="0">
              <a:solidFill>
                <a:srgbClr val="C00000"/>
              </a:solidFill>
              <a:latin typeface="+mj-lt"/>
            </a:endParaRPr>
          </a:p>
        </p:txBody>
      </p:sp>
    </p:spTree>
    <p:extLst>
      <p:ext uri="{BB962C8B-B14F-4D97-AF65-F5344CB8AC3E}">
        <p14:creationId xmlns:p14="http://schemas.microsoft.com/office/powerpoint/2010/main" val="33079211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True Allies</a:t>
            </a:r>
            <a:endParaRPr lang="en-US" sz="4000" dirty="0"/>
          </a:p>
        </p:txBody>
      </p:sp>
      <p:pic>
        <p:nvPicPr>
          <p:cNvPr id="1026" name="Picture 2" descr="8663407568_9bb7817a70_z"/>
          <p:cNvPicPr>
            <a:picLocks noChangeAspect="1" noChangeArrowheads="1"/>
          </p:cNvPicPr>
          <p:nvPr/>
        </p:nvPicPr>
        <p:blipFill>
          <a:blip r:embed="rId2" cstate="print">
            <a:extLst>
              <a:ext uri="{28A0092B-C50C-407E-A947-70E740481C1C}">
                <a14:useLocalDpi xmlns:a14="http://schemas.microsoft.com/office/drawing/2010/main" val="0"/>
              </a:ext>
            </a:extLst>
          </a:blip>
          <a:srcRect r="45139"/>
          <a:stretch>
            <a:fillRect/>
          </a:stretch>
        </p:blipFill>
        <p:spPr bwMode="auto">
          <a:xfrm>
            <a:off x="8048625" y="4397011"/>
            <a:ext cx="1095375" cy="1331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7" name="Picture 3" descr="7238117008_31ef8232da_z"/>
          <p:cNvPicPr>
            <a:picLocks noChangeAspect="1" noChangeArrowheads="1"/>
          </p:cNvPicPr>
          <p:nvPr/>
        </p:nvPicPr>
        <p:blipFill>
          <a:blip r:embed="rId3" cstate="print">
            <a:extLst>
              <a:ext uri="{28A0092B-C50C-407E-A947-70E740481C1C}">
                <a14:useLocalDpi xmlns:a14="http://schemas.microsoft.com/office/drawing/2010/main" val="0"/>
              </a:ext>
            </a:extLst>
          </a:blip>
          <a:srcRect l="10321" r="15677"/>
          <a:stretch>
            <a:fillRect/>
          </a:stretch>
        </p:blipFill>
        <p:spPr bwMode="auto">
          <a:xfrm>
            <a:off x="7834336" y="1690483"/>
            <a:ext cx="1309664" cy="1183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5" name="Text Box 4"/>
          <p:cNvSpPr txBox="1">
            <a:spLocks noChangeArrowheads="1"/>
          </p:cNvSpPr>
          <p:nvPr/>
        </p:nvSpPr>
        <p:spPr bwMode="auto">
          <a:xfrm>
            <a:off x="60506" y="1981200"/>
            <a:ext cx="6634678" cy="4530124"/>
          </a:xfrm>
          <a:prstGeom prst="rect">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400" b="1" i="0" u="none" strike="noStrike" cap="none" normalizeH="0" baseline="0" dirty="0" smtClean="0">
                <a:ln>
                  <a:noFill/>
                </a:ln>
                <a:effectLst/>
                <a:latin typeface="Arial" panose="020B0604020202020204" pitchFamily="34" charset="0"/>
              </a:rPr>
              <a:t>PUT PEOPLE FIRST</a:t>
            </a:r>
          </a:p>
          <a:p>
            <a:pPr marL="0" marR="0" lvl="0" indent="0" algn="l" defTabSz="914400" rtl="0" eaLnBrk="0" fontAlgn="base" latinLnBrk="0" hangingPunct="0">
              <a:lnSpc>
                <a:spcPct val="100000"/>
              </a:lnSpc>
              <a:spcBef>
                <a:spcPct val="0"/>
              </a:spcBef>
              <a:spcAft>
                <a:spcPts val="750"/>
              </a:spcAft>
              <a:buClrTx/>
              <a:buSzTx/>
              <a:buFontTx/>
              <a:buNone/>
              <a:tabLst/>
            </a:pPr>
            <a:r>
              <a:rPr kumimoji="0" lang="en-US" altLang="en-US" sz="1400" b="1" i="0" u="none" strike="noStrike" cap="none" normalizeH="0" baseline="0" dirty="0" smtClean="0">
                <a:ln>
                  <a:noFill/>
                </a:ln>
                <a:effectLst/>
                <a:latin typeface="Arial" panose="020B0604020202020204" pitchFamily="34" charset="0"/>
              </a:rPr>
              <a:t>Adapted from Tracy Thresher’s Blog 8/2/2012 (GMSA Peer Leader)</a:t>
            </a:r>
          </a:p>
          <a:p>
            <a:pPr marL="0" marR="0" lvl="0" indent="0" algn="l" defTabSz="914400" rtl="0" eaLnBrk="0" fontAlgn="base" latinLnBrk="0" hangingPunct="0">
              <a:lnSpc>
                <a:spcPct val="100000"/>
              </a:lnSpc>
              <a:spcBef>
                <a:spcPct val="0"/>
              </a:spcBef>
              <a:spcAft>
                <a:spcPts val="700"/>
              </a:spcAft>
              <a:buClrTx/>
              <a:buSzTx/>
              <a:buFontTx/>
              <a:buNone/>
              <a:tabLst/>
            </a:pPr>
            <a:r>
              <a:rPr kumimoji="0" lang="en-US" altLang="en-US" sz="1400" b="1" i="0" u="none" strike="noStrike" cap="none" normalizeH="0" baseline="0" dirty="0" smtClean="0">
                <a:ln>
                  <a:noFill/>
                </a:ln>
                <a:effectLst/>
                <a:latin typeface="Arial" panose="020B0604020202020204" pitchFamily="34" charset="0"/>
              </a:rPr>
              <a:t>Yesterday I had the opportunity to meet with young representatives from the Vermont Workers’ Center. Sitting amongst us and having dialogue on topics that affect our lives, these young makers of positive change not only listened to our issues but pledged to continue to rise to walking the walk to ensure that all Vermonters have a voice. The Vermont Workers’ Center’s vision is to “Put People First.” To do so they have begun to canvas the state to open up dialogue with ALL Vermonters. The dialogue we are now having is a launch pad for change. Paramount to making change is including the stakeholders when inquiring what issues need to be addressed. </a:t>
            </a:r>
          </a:p>
          <a:p>
            <a:pPr marL="0" marR="0" lvl="0" indent="0" algn="l" defTabSz="914400" rtl="0" eaLnBrk="0" fontAlgn="base" latinLnBrk="0" hangingPunct="0">
              <a:lnSpc>
                <a:spcPct val="100000"/>
              </a:lnSpc>
              <a:spcBef>
                <a:spcPct val="0"/>
              </a:spcBef>
              <a:spcAft>
                <a:spcPts val="700"/>
              </a:spcAft>
              <a:buClrTx/>
              <a:buSzTx/>
              <a:buFontTx/>
              <a:buNone/>
              <a:tabLst/>
            </a:pPr>
            <a:r>
              <a:rPr kumimoji="0" lang="en-US" altLang="en-US" sz="1400" b="1" i="0" u="none" strike="noStrike" cap="none" normalizeH="0" baseline="0" dirty="0" smtClean="0">
                <a:ln>
                  <a:noFill/>
                </a:ln>
                <a:effectLst/>
                <a:latin typeface="Arial" panose="020B0604020202020204" pitchFamily="34" charset="0"/>
              </a:rPr>
              <a:t>The young twenty- something leaders are a force of inclusive political change in Vermont. Quietly building  momentum to push through heavy political obstacles, making democracy a reality for all people.</a:t>
            </a:r>
          </a:p>
          <a:p>
            <a:pPr marL="0" marR="0" lvl="0" indent="0" algn="l" defTabSz="914400" rtl="0" eaLnBrk="0" fontAlgn="base" latinLnBrk="0" hangingPunct="0">
              <a:lnSpc>
                <a:spcPct val="100000"/>
              </a:lnSpc>
              <a:spcBef>
                <a:spcPct val="0"/>
              </a:spcBef>
              <a:spcAft>
                <a:spcPts val="700"/>
              </a:spcAft>
              <a:buClrTx/>
              <a:buSzTx/>
              <a:buFontTx/>
              <a:buNone/>
              <a:tabLst/>
            </a:pPr>
            <a:r>
              <a:rPr kumimoji="0" lang="en-US" altLang="en-US" sz="1400" b="1" i="0" u="none" strike="noStrike" cap="none" normalizeH="0" baseline="0" dirty="0" smtClean="0">
                <a:ln>
                  <a:noFill/>
                </a:ln>
                <a:effectLst/>
                <a:latin typeface="Arial" panose="020B0604020202020204" pitchFamily="34" charset="0"/>
              </a:rPr>
              <a:t>Let’s continue to be in partnership with                                                                                   grassroots organizations to communicate                                                                                                                the need for the supports for people to                                                                                                                          live lives of their choosing.</a:t>
            </a:r>
            <a:endParaRPr kumimoji="0" lang="en-US" altLang="en-US" sz="1800" b="1" i="0" u="none" strike="noStrike" cap="none" normalizeH="0" baseline="0" dirty="0" smtClean="0">
              <a:ln>
                <a:noFill/>
              </a:ln>
              <a:effectLst/>
              <a:latin typeface="Arial" panose="020B0604020202020204" pitchFamily="34" charset="0"/>
            </a:endParaRPr>
          </a:p>
        </p:txBody>
      </p:sp>
      <p:pic>
        <p:nvPicPr>
          <p:cNvPr id="1029" name="Picture 5" descr="6337905973_bab9dc10c9_z"/>
          <p:cNvPicPr>
            <a:picLocks noChangeAspect="1" noChangeArrowheads="1"/>
          </p:cNvPicPr>
          <p:nvPr/>
        </p:nvPicPr>
        <p:blipFill rotWithShape="1">
          <a:blip r:embed="rId4">
            <a:extLst>
              <a:ext uri="{28A0092B-C50C-407E-A947-70E740481C1C}">
                <a14:useLocalDpi xmlns:a14="http://schemas.microsoft.com/office/drawing/2010/main" val="0"/>
              </a:ext>
            </a:extLst>
          </a:blip>
          <a:srcRect t="19266" b="8801"/>
          <a:stretch/>
        </p:blipFill>
        <p:spPr bwMode="auto">
          <a:xfrm>
            <a:off x="3979915" y="0"/>
            <a:ext cx="3868685" cy="1857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31" name="Picture 7" descr="8365628951_d7efdf580b_c"/>
          <p:cNvPicPr>
            <a:picLocks noChangeAspect="1" noChangeArrowheads="1"/>
          </p:cNvPicPr>
          <p:nvPr/>
        </p:nvPicPr>
        <p:blipFill>
          <a:blip r:embed="rId5" cstate="print">
            <a:extLst>
              <a:ext uri="{28A0092B-C50C-407E-A947-70E740481C1C}">
                <a14:useLocalDpi xmlns:a14="http://schemas.microsoft.com/office/drawing/2010/main" val="0"/>
              </a:ext>
            </a:extLst>
          </a:blip>
          <a:srcRect l="-1965" r="432" b="26079"/>
          <a:stretch>
            <a:fillRect/>
          </a:stretch>
        </p:blipFill>
        <p:spPr bwMode="auto">
          <a:xfrm>
            <a:off x="3810697" y="5450080"/>
            <a:ext cx="2884487"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32" name="Picture 8" descr="8261772234_21221d3d98_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0301" y="5752531"/>
            <a:ext cx="1614487"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35" name="Picture 11" descr="8260665321_15f0c74681_z"/>
          <p:cNvPicPr>
            <a:picLocks noChangeAspect="1" noChangeArrowheads="1"/>
          </p:cNvPicPr>
          <p:nvPr/>
        </p:nvPicPr>
        <p:blipFill>
          <a:blip r:embed="rId7" cstate="print">
            <a:extLst>
              <a:ext uri="{28A0092B-C50C-407E-A947-70E740481C1C}">
                <a14:useLocalDpi xmlns:a14="http://schemas.microsoft.com/office/drawing/2010/main" val="0"/>
              </a:ext>
            </a:extLst>
          </a:blip>
          <a:srcRect l="21249" r="21693"/>
          <a:stretch>
            <a:fillRect/>
          </a:stretch>
        </p:blipFill>
        <p:spPr bwMode="auto">
          <a:xfrm>
            <a:off x="8037999" y="5545278"/>
            <a:ext cx="1114425" cy="130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36" name="Picture 12" descr="8703461704_63c6fe2324_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4675" y="4028584"/>
            <a:ext cx="1152525"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37" name="Picture 13" descr="8366668810_1f0148c458"/>
          <p:cNvPicPr>
            <a:picLocks noChangeAspect="1" noChangeArrowheads="1"/>
          </p:cNvPicPr>
          <p:nvPr/>
        </p:nvPicPr>
        <p:blipFill>
          <a:blip r:embed="rId9">
            <a:extLst>
              <a:ext uri="{28A0092B-C50C-407E-A947-70E740481C1C}">
                <a14:useLocalDpi xmlns:a14="http://schemas.microsoft.com/office/drawing/2010/main" val="0"/>
              </a:ext>
            </a:extLst>
          </a:blip>
          <a:srcRect l="44061" r="7156"/>
          <a:stretch>
            <a:fillRect/>
          </a:stretch>
        </p:blipFill>
        <p:spPr bwMode="auto">
          <a:xfrm>
            <a:off x="7846827" y="-15049"/>
            <a:ext cx="1305597" cy="1784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38" name="Picture 14" descr="7619631734_80082da257_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4200" y="2877211"/>
            <a:ext cx="2271713" cy="151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30050646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626"/>
          <a:stretch/>
        </p:blipFill>
        <p:spPr>
          <a:xfrm>
            <a:off x="5126127" y="3556867"/>
            <a:ext cx="3396689" cy="2140472"/>
          </a:xfrm>
          <a:prstGeom prst="rect">
            <a:avLst/>
          </a:prstGeom>
        </p:spPr>
      </p:pic>
      <p:sp>
        <p:nvSpPr>
          <p:cNvPr id="2" name="Title 1"/>
          <p:cNvSpPr>
            <a:spLocks noGrp="1"/>
          </p:cNvSpPr>
          <p:nvPr>
            <p:ph type="title"/>
          </p:nvPr>
        </p:nvSpPr>
        <p:spPr>
          <a:xfrm>
            <a:off x="59158" y="457200"/>
            <a:ext cx="8838880" cy="1066800"/>
          </a:xfrm>
        </p:spPr>
        <p:txBody>
          <a:bodyPr>
            <a:noAutofit/>
          </a:bodyPr>
          <a:lstStyle/>
          <a:p>
            <a:pPr algn="ctr"/>
            <a:r>
              <a:rPr lang="en-US" sz="4000" dirty="0" smtClean="0"/>
              <a:t>New Ways of Connecting </a:t>
            </a:r>
            <a:r>
              <a:rPr lang="en-US" sz="4000" dirty="0" smtClean="0"/>
              <a:t/>
            </a:r>
            <a:br>
              <a:rPr lang="en-US" sz="4000" dirty="0" smtClean="0"/>
            </a:br>
            <a:r>
              <a:rPr lang="en-US" sz="4000" dirty="0" smtClean="0"/>
              <a:t>With </a:t>
            </a:r>
            <a:r>
              <a:rPr lang="en-US" sz="4000" dirty="0" smtClean="0"/>
              <a:t>Youth</a:t>
            </a:r>
            <a:endParaRPr lang="en-US" sz="40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052" t="12579" r="8330" b="1870"/>
          <a:stretch/>
        </p:blipFill>
        <p:spPr>
          <a:xfrm>
            <a:off x="286474" y="2107860"/>
            <a:ext cx="2586941" cy="1825269"/>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890" t="13687" r="26855" b="490"/>
          <a:stretch/>
        </p:blipFill>
        <p:spPr>
          <a:xfrm>
            <a:off x="7199453" y="2057400"/>
            <a:ext cx="1698585" cy="189103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142" t="14826" r="56901" b="40554"/>
          <a:stretch/>
        </p:blipFill>
        <p:spPr>
          <a:xfrm>
            <a:off x="3863050" y="2304120"/>
            <a:ext cx="1441049" cy="2040038"/>
          </a:xfrm>
          <a:prstGeom prst="rect">
            <a:avLst/>
          </a:prstGeom>
        </p:spPr>
      </p:pic>
      <p:pic>
        <p:nvPicPr>
          <p:cNvPr id="1026" name="Picture 2" descr="https://scontent-atl.xx.fbcdn.net/hphotos-frc3/v/t1.0-9/228448_586362728063396_2089959955_n.jpg?oh=6f1ae37dd95d191da9e9fe6d729a8907&amp;oe=55A5FD7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65" y="3363662"/>
            <a:ext cx="1470742" cy="1960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bcdn-sphotos-a-a.akamaihd.net/hphotos-ak-xfa1/v/t1.0-9/2497_565473930152276_765583985_n.jpg?oh=ee81ee3e66814e641389685ef8da23f5&amp;oe=55A1E355&amp;__gda__=1440870557_f810b9d88117be9c383a1df9b87fec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3154" y="3627741"/>
            <a:ext cx="1953226" cy="14649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158" y="6019800"/>
            <a:ext cx="9008642" cy="400110"/>
          </a:xfrm>
          <a:prstGeom prst="rect">
            <a:avLst/>
          </a:prstGeom>
          <a:noFill/>
        </p:spPr>
        <p:txBody>
          <a:bodyPr wrap="square" rtlCol="0">
            <a:spAutoFit/>
          </a:bodyPr>
          <a:lstStyle/>
          <a:p>
            <a:r>
              <a:rPr lang="en-US" sz="2000" b="1" dirty="0" smtClean="0">
                <a:solidFill>
                  <a:schemeClr val="bg1"/>
                </a:solidFill>
                <a:latin typeface="+mj-lt"/>
              </a:rPr>
              <a:t>…On campus … Rallies and direct action… Organizing a Youth Congress</a:t>
            </a:r>
            <a:endParaRPr lang="en-US" sz="2000" b="1" dirty="0">
              <a:solidFill>
                <a:schemeClr val="bg1"/>
              </a:solidFill>
              <a:latin typeface="+mj-lt"/>
            </a:endParaRPr>
          </a:p>
        </p:txBody>
      </p:sp>
    </p:spTree>
    <p:extLst>
      <p:ext uri="{BB962C8B-B14F-4D97-AF65-F5344CB8AC3E}">
        <p14:creationId xmlns:p14="http://schemas.microsoft.com/office/powerpoint/2010/main" val="2868606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366" y="225254"/>
            <a:ext cx="7607783" cy="1759352"/>
          </a:xfrm>
        </p:spPr>
        <p:txBody>
          <a:bodyPr>
            <a:noAutofit/>
          </a:bodyPr>
          <a:lstStyle/>
          <a:p>
            <a:pPr algn="l">
              <a:lnSpc>
                <a:spcPct val="100000"/>
              </a:lnSpc>
              <a:spcBef>
                <a:spcPts val="1200"/>
              </a:spcBef>
            </a:pPr>
            <a:r>
              <a:rPr lang="en-US" sz="4000" dirty="0" smtClean="0"/>
              <a:t>Campaigns</a:t>
            </a:r>
            <a:r>
              <a:rPr lang="en-US" sz="2800" dirty="0" smtClean="0"/>
              <a:t>: </a:t>
            </a:r>
            <a:br>
              <a:rPr lang="en-US" sz="2800" dirty="0" smtClean="0"/>
            </a:br>
            <a:r>
              <a:rPr lang="en-US" sz="600" dirty="0" smtClean="0"/>
              <a:t/>
            </a:r>
            <a:br>
              <a:rPr lang="en-US" sz="600" dirty="0" smtClean="0"/>
            </a:br>
            <a:r>
              <a:rPr lang="en-US" sz="2800" dirty="0" smtClean="0"/>
              <a:t>	Building </a:t>
            </a:r>
            <a:r>
              <a:rPr lang="en-US" sz="2800" dirty="0"/>
              <a:t>a Moral </a:t>
            </a:r>
            <a:r>
              <a:rPr lang="en-US" sz="2800" dirty="0" smtClean="0"/>
              <a:t>Economy</a:t>
            </a:r>
            <a:br>
              <a:rPr lang="en-US" sz="2800" dirty="0" smtClean="0"/>
            </a:br>
            <a:r>
              <a:rPr lang="en-US" sz="2800" dirty="0" smtClean="0"/>
              <a:t>	Universal Healthcare Campaign</a:t>
            </a:r>
            <a:endParaRPr lang="en-US" sz="28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445" y="2440973"/>
            <a:ext cx="3940029" cy="262873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994" y="5257800"/>
            <a:ext cx="5243934" cy="137755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3736" y="2435375"/>
            <a:ext cx="3949575" cy="2634336"/>
          </a:xfrm>
          <a:prstGeom prst="rect">
            <a:avLst/>
          </a:prstGeom>
        </p:spPr>
      </p:pic>
      <p:sp>
        <p:nvSpPr>
          <p:cNvPr id="4" name="Right Arrow 3"/>
          <p:cNvSpPr/>
          <p:nvPr/>
        </p:nvSpPr>
        <p:spPr>
          <a:xfrm>
            <a:off x="1295400" y="1066800"/>
            <a:ext cx="347244" cy="254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1295400" y="1447800"/>
            <a:ext cx="347244" cy="254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4997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48" y="533401"/>
            <a:ext cx="8799652" cy="1167040"/>
          </a:xfrm>
        </p:spPr>
        <p:txBody>
          <a:bodyPr>
            <a:noAutofit/>
          </a:bodyPr>
          <a:lstStyle/>
          <a:p>
            <a:r>
              <a:rPr lang="en-US" sz="2800" dirty="0"/>
              <a:t>There is no climate justice without migrant justice, </a:t>
            </a:r>
            <a:r>
              <a:rPr lang="en-US" sz="2800" dirty="0" smtClean="0"/>
              <a:t>  </a:t>
            </a:r>
            <a:r>
              <a:rPr lang="en-US" sz="2800" dirty="0" smtClean="0"/>
              <a:t>no </a:t>
            </a:r>
            <a:r>
              <a:rPr lang="en-US" sz="2800" dirty="0"/>
              <a:t>workers rights without disability rights.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664" y="2075253"/>
            <a:ext cx="6729286" cy="4487593"/>
          </a:xfrm>
          <a:prstGeom prst="rect">
            <a:avLst/>
          </a:prstGeom>
          <a:ln>
            <a:noFill/>
          </a:ln>
          <a:effectLst>
            <a:softEdge rad="112500"/>
          </a:effectLst>
        </p:spPr>
      </p:pic>
    </p:spTree>
    <p:extLst>
      <p:ext uri="{BB962C8B-B14F-4D97-AF65-F5344CB8AC3E}">
        <p14:creationId xmlns:p14="http://schemas.microsoft.com/office/powerpoint/2010/main" val="33103698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2"/>
          <p:cNvSpPr>
            <a:spLocks noGrp="1"/>
          </p:cNvSpPr>
          <p:nvPr>
            <p:ph type="body" idx="1"/>
          </p:nvPr>
        </p:nvSpPr>
        <p:spPr/>
        <p:txBody>
          <a:bodyPr/>
          <a:lstStyle/>
          <a:p>
            <a:r>
              <a:rPr lang="en-US" altLang="en-US" sz="4800" dirty="0" smtClean="0"/>
              <a:t>DATES TO REMEMBER</a:t>
            </a:r>
          </a:p>
        </p:txBody>
      </p:sp>
    </p:spTree>
    <p:extLst>
      <p:ext uri="{BB962C8B-B14F-4D97-AF65-F5344CB8AC3E}">
        <p14:creationId xmlns:p14="http://schemas.microsoft.com/office/powerpoint/2010/main" val="28780159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z="4000" dirty="0" smtClean="0"/>
              <a:t>DATES TO REMEMBER</a:t>
            </a:r>
          </a:p>
        </p:txBody>
      </p:sp>
      <p:sp>
        <p:nvSpPr>
          <p:cNvPr id="25603" name="Content Placeholder 2"/>
          <p:cNvSpPr>
            <a:spLocks noGrp="1"/>
          </p:cNvSpPr>
          <p:nvPr>
            <p:ph idx="1"/>
          </p:nvPr>
        </p:nvSpPr>
        <p:spPr/>
        <p:txBody>
          <a:bodyPr>
            <a:normAutofit/>
          </a:bodyPr>
          <a:lstStyle/>
          <a:p>
            <a:pPr marL="457200" lvl="1" indent="0">
              <a:buNone/>
            </a:pPr>
            <a:r>
              <a:rPr lang="en-US" sz="3200" dirty="0" smtClean="0"/>
              <a:t>Final 2014-2015 </a:t>
            </a:r>
            <a:r>
              <a:rPr lang="en-US" sz="3200" dirty="0"/>
              <a:t>invoice </a:t>
            </a:r>
            <a:r>
              <a:rPr lang="en-US" sz="3200" b="1" dirty="0"/>
              <a:t>due now</a:t>
            </a:r>
            <a:r>
              <a:rPr lang="en-US" sz="3200" b="1" dirty="0"/>
              <a:t/>
            </a:r>
            <a:br>
              <a:rPr lang="en-US" sz="3200" b="1" dirty="0"/>
            </a:br>
            <a:r>
              <a:rPr lang="en-US" sz="3200" b="1" dirty="0"/>
              <a:t>September </a:t>
            </a:r>
            <a:r>
              <a:rPr lang="en-US" sz="3200" b="1" dirty="0" smtClean="0"/>
              <a:t>30, 2015</a:t>
            </a:r>
            <a:r>
              <a:rPr lang="en-US" sz="3200" dirty="0" smtClean="0"/>
              <a:t> Supplemental </a:t>
            </a:r>
            <a:r>
              <a:rPr lang="en-US" sz="3200" dirty="0"/>
              <a:t>Invoice </a:t>
            </a:r>
            <a:r>
              <a:rPr lang="en-US" sz="3200" dirty="0" smtClean="0"/>
              <a:t>due.</a:t>
            </a:r>
            <a:endParaRPr lang="en-US" sz="3100" b="1" dirty="0" smtClean="0"/>
          </a:p>
          <a:p>
            <a:pPr marL="457200" lvl="1" indent="0">
              <a:buNone/>
            </a:pPr>
            <a:endParaRPr lang="en-US" sz="3100" b="1" dirty="0"/>
          </a:p>
          <a:p>
            <a:pPr marL="457200" lvl="1" indent="0">
              <a:buNone/>
            </a:pPr>
            <a:endParaRPr lang="en-US" sz="3100" b="1" dirty="0" smtClean="0"/>
          </a:p>
          <a:p>
            <a:pPr marL="457200" lvl="1" indent="0">
              <a:buNone/>
            </a:pPr>
            <a:endParaRPr lang="en-US" sz="3100" b="1" dirty="0"/>
          </a:p>
          <a:p>
            <a:pPr marL="457200" lvl="1" indent="0">
              <a:buNone/>
            </a:pPr>
            <a:r>
              <a:rPr lang="en-US" sz="3100" b="1" dirty="0" smtClean="0"/>
              <a:t>October 10-11, 2015 </a:t>
            </a:r>
            <a:r>
              <a:rPr lang="en-US" sz="3100" dirty="0" smtClean="0"/>
              <a:t>Face to Face meeting in Decatur, Georgia</a:t>
            </a:r>
            <a:endParaRPr lang="en-US" sz="3100" dirty="0"/>
          </a:p>
        </p:txBody>
      </p:sp>
      <p:pic>
        <p:nvPicPr>
          <p:cNvPr id="9220" name="Picture 4" descr="http://www.drk.sd23.bc.ca/About/Calendar/Documents/training.RedCalend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99" y="2667000"/>
            <a:ext cx="3156857" cy="236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793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1477962"/>
          </a:xfrm>
        </p:spPr>
        <p:txBody>
          <a:bodyPr/>
          <a:lstStyle/>
          <a:p>
            <a:r>
              <a:rPr lang="en-US" altLang="en-US" dirty="0" smtClean="0"/>
              <a:t>Next OCSS Webinars</a:t>
            </a:r>
            <a:br>
              <a:rPr lang="en-US" altLang="en-US" dirty="0" smtClean="0"/>
            </a:br>
            <a:r>
              <a:rPr lang="en-US" altLang="en-US" dirty="0" smtClean="0"/>
              <a:t>3:30 p.m. EST</a:t>
            </a:r>
            <a:br>
              <a:rPr lang="en-US" altLang="en-US" dirty="0" smtClean="0"/>
            </a:br>
            <a:r>
              <a:rPr lang="en-US" altLang="en-US" dirty="0" smtClean="0"/>
              <a:t>2:30 p.m. CST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4015903"/>
              </p:ext>
            </p:extLst>
          </p:nvPr>
        </p:nvGraphicFramePr>
        <p:xfrm>
          <a:off x="457200" y="2057400"/>
          <a:ext cx="8229601" cy="1838200"/>
        </p:xfrm>
        <a:graphic>
          <a:graphicData uri="http://schemas.openxmlformats.org/drawingml/2006/table">
            <a:tbl>
              <a:tblPr firstRow="1" firstCol="1" bandRow="1">
                <a:tableStyleId>{72833802-FEF1-4C79-8D5D-14CF1EAF98D9}</a:tableStyleId>
              </a:tblPr>
              <a:tblGrid>
                <a:gridCol w="2819400"/>
                <a:gridCol w="5410201"/>
              </a:tblGrid>
              <a:tr h="430213">
                <a:tc>
                  <a:txBody>
                    <a:bodyPr/>
                    <a:lstStyle/>
                    <a:p>
                      <a:pPr marL="0" marR="0">
                        <a:lnSpc>
                          <a:spcPct val="115000"/>
                        </a:lnSpc>
                        <a:spcBef>
                          <a:spcPts val="0"/>
                        </a:spcBef>
                        <a:spcAft>
                          <a:spcPts val="1000"/>
                        </a:spcAft>
                      </a:pPr>
                      <a:r>
                        <a:rPr lang="en-US" sz="2400" dirty="0">
                          <a:effectLst/>
                          <a:latin typeface="+mj-lt"/>
                        </a:rPr>
                        <a:t>Webinar dates </a:t>
                      </a:r>
                      <a:endParaRPr lang="en-US" sz="2400" dirty="0">
                        <a:effectLst/>
                        <a:latin typeface="+mj-lt"/>
                        <a:ea typeface="Calibri"/>
                        <a:cs typeface="Times New Roman"/>
                      </a:endParaRPr>
                    </a:p>
                  </a:txBody>
                  <a:tcPr marL="69221" marR="69221" marT="9526" marB="0"/>
                </a:tc>
                <a:tc>
                  <a:txBody>
                    <a:bodyPr/>
                    <a:lstStyle/>
                    <a:p>
                      <a:pPr marL="0" marR="0">
                        <a:lnSpc>
                          <a:spcPct val="115000"/>
                        </a:lnSpc>
                        <a:spcBef>
                          <a:spcPts val="0"/>
                        </a:spcBef>
                        <a:spcAft>
                          <a:spcPts val="1000"/>
                        </a:spcAft>
                      </a:pPr>
                      <a:r>
                        <a:rPr lang="en-US" sz="2400" dirty="0">
                          <a:effectLst/>
                          <a:latin typeface="+mj-lt"/>
                        </a:rPr>
                        <a:t>Topic</a:t>
                      </a:r>
                      <a:endParaRPr lang="en-US" sz="2400" dirty="0">
                        <a:effectLst/>
                        <a:latin typeface="+mj-lt"/>
                        <a:ea typeface="Calibri"/>
                        <a:cs typeface="Times New Roman"/>
                      </a:endParaRPr>
                    </a:p>
                  </a:txBody>
                  <a:tcPr marL="69221" marR="69221" marT="9526" marB="0"/>
                </a:tc>
              </a:tr>
              <a:tr h="430213">
                <a:tc>
                  <a:txBody>
                    <a:bodyPr/>
                    <a:lstStyle/>
                    <a:p>
                      <a:pPr marL="0" marR="0">
                        <a:lnSpc>
                          <a:spcPct val="115000"/>
                        </a:lnSpc>
                        <a:spcBef>
                          <a:spcPts val="0"/>
                        </a:spcBef>
                        <a:spcAft>
                          <a:spcPts val="1000"/>
                        </a:spcAft>
                      </a:pPr>
                      <a:endParaRPr lang="en-US" sz="2400" dirty="0">
                        <a:effectLst/>
                        <a:latin typeface="+mj-lt"/>
                        <a:ea typeface="Calibri"/>
                        <a:cs typeface="Times New Roman"/>
                      </a:endParaRPr>
                    </a:p>
                  </a:txBody>
                  <a:tcPr marL="69221" marR="69221" marT="9526" marB="0"/>
                </a:tc>
                <a:tc>
                  <a:txBody>
                    <a:bodyPr/>
                    <a:lstStyle/>
                    <a:p>
                      <a:pPr marL="0" marR="0" lvl="1" indent="0" algn="l" defTabSz="914400" rtl="0" eaLnBrk="1" fontAlgn="auto" latinLnBrk="0" hangingPunct="1">
                        <a:lnSpc>
                          <a:spcPct val="115000"/>
                        </a:lnSpc>
                        <a:spcBef>
                          <a:spcPts val="0"/>
                        </a:spcBef>
                        <a:spcAft>
                          <a:spcPts val="1000"/>
                        </a:spcAft>
                        <a:buClrTx/>
                        <a:buSzTx/>
                        <a:buFontTx/>
                        <a:buNone/>
                        <a:tabLst/>
                        <a:defRPr/>
                      </a:pPr>
                      <a:endParaRPr lang="en-US" sz="2400" b="1" dirty="0" smtClean="0">
                        <a:latin typeface="+mj-lt"/>
                      </a:endParaRPr>
                    </a:p>
                  </a:txBody>
                  <a:tcPr marL="69221" marR="69221" marT="9526" marB="0"/>
                </a:tc>
              </a:tr>
              <a:tr h="430213">
                <a:tc>
                  <a:txBody>
                    <a:bodyPr/>
                    <a:lstStyle/>
                    <a:p>
                      <a:pPr marL="0" marR="0">
                        <a:lnSpc>
                          <a:spcPct val="115000"/>
                        </a:lnSpc>
                        <a:spcBef>
                          <a:spcPts val="0"/>
                        </a:spcBef>
                        <a:spcAft>
                          <a:spcPts val="1000"/>
                        </a:spcAft>
                      </a:pPr>
                      <a:r>
                        <a:rPr lang="en-US" sz="2400" dirty="0" smtClean="0">
                          <a:effectLst/>
                          <a:latin typeface="+mj-lt"/>
                          <a:ea typeface="Calibri"/>
                          <a:cs typeface="Times New Roman"/>
                        </a:rPr>
                        <a:t>October 22, 2015</a:t>
                      </a:r>
                    </a:p>
                    <a:p>
                      <a:pPr marL="0" marR="0">
                        <a:lnSpc>
                          <a:spcPct val="115000"/>
                        </a:lnSpc>
                        <a:spcBef>
                          <a:spcPts val="0"/>
                        </a:spcBef>
                        <a:spcAft>
                          <a:spcPts val="1000"/>
                        </a:spcAft>
                      </a:pPr>
                      <a:endParaRPr lang="en-US" sz="2400" dirty="0">
                        <a:effectLst/>
                        <a:latin typeface="+mj-lt"/>
                        <a:ea typeface="Calibri"/>
                        <a:cs typeface="Times New Roman"/>
                      </a:endParaRPr>
                    </a:p>
                  </a:txBody>
                  <a:tcPr marL="69221" marR="69221" marT="9526" marB="0"/>
                </a:tc>
                <a:tc>
                  <a:txBody>
                    <a:bodyPr/>
                    <a:lstStyle/>
                    <a:p>
                      <a:pPr marL="0" marR="0" lvl="1" indent="0" algn="l" defTabSz="914400" rtl="0" eaLnBrk="1" fontAlgn="auto" latinLnBrk="0" hangingPunct="1">
                        <a:lnSpc>
                          <a:spcPct val="115000"/>
                        </a:lnSpc>
                        <a:spcBef>
                          <a:spcPts val="0"/>
                        </a:spcBef>
                        <a:spcAft>
                          <a:spcPts val="1000"/>
                        </a:spcAft>
                        <a:buClrTx/>
                        <a:buSzTx/>
                        <a:buFontTx/>
                        <a:buNone/>
                        <a:tabLst/>
                        <a:defRPr/>
                      </a:pPr>
                      <a:r>
                        <a:rPr lang="en-US" sz="2400" b="1" dirty="0" smtClean="0">
                          <a:latin typeface="+mj-lt"/>
                        </a:rPr>
                        <a:t>Closing Institutions</a:t>
                      </a:r>
                    </a:p>
                  </a:txBody>
                  <a:tcPr marL="69221" marR="69221" marT="9526" marB="0"/>
                </a:tc>
              </a:tr>
            </a:tbl>
          </a:graphicData>
        </a:graphic>
      </p:graphicFrame>
      <p:pic>
        <p:nvPicPr>
          <p:cNvPr id="5" name="Picture 2" descr="http://blog.hublished.com/wp-content/uploads/2013/02/ur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004500"/>
            <a:ext cx="2133600" cy="57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0370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792162"/>
          </a:xfrm>
        </p:spPr>
        <p:txBody>
          <a:bodyPr/>
          <a:lstStyle/>
          <a:p>
            <a:r>
              <a:rPr lang="en-US" altLang="en-US" sz="4000" dirty="0" smtClean="0"/>
              <a:t>THANK YOU!</a:t>
            </a:r>
          </a:p>
        </p:txBody>
      </p:sp>
      <p:sp>
        <p:nvSpPr>
          <p:cNvPr id="28675" name="TextBox 6"/>
          <p:cNvSpPr txBox="1">
            <a:spLocks noChangeArrowheads="1"/>
          </p:cNvSpPr>
          <p:nvPr/>
        </p:nvSpPr>
        <p:spPr bwMode="auto">
          <a:xfrm>
            <a:off x="457200" y="541020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800">
                <a:solidFill>
                  <a:schemeClr val="tx1"/>
                </a:solidFill>
                <a:latin typeface="Arial" charset="0"/>
              </a:defRPr>
            </a:lvl1pPr>
            <a:lvl2pPr marL="742950" indent="-285750">
              <a:spcBef>
                <a:spcPct val="20000"/>
              </a:spcBef>
              <a:buFont typeface="Arial" charset="0"/>
              <a:buChar char="–"/>
              <a:defRPr sz="2600">
                <a:solidFill>
                  <a:schemeClr val="tx1"/>
                </a:solidFill>
                <a:latin typeface="Arial" charset="0"/>
              </a:defRPr>
            </a:lvl2pPr>
            <a:lvl3pPr marL="1143000" indent="-228600">
              <a:spcBef>
                <a:spcPct val="20000"/>
              </a:spcBef>
              <a:buFont typeface="Arial" charset="0"/>
              <a:buChar char="•"/>
              <a:defRPr sz="2600">
                <a:solidFill>
                  <a:schemeClr val="tx1"/>
                </a:solidFill>
                <a:latin typeface="Arial" charset="0"/>
              </a:defRPr>
            </a:lvl3pPr>
            <a:lvl4pPr marL="1600200" indent="-228600">
              <a:spcBef>
                <a:spcPct val="20000"/>
              </a:spcBef>
              <a:buFont typeface="Arial" charset="0"/>
              <a:buChar char="–"/>
              <a:defRPr sz="2600">
                <a:solidFill>
                  <a:schemeClr val="tx1"/>
                </a:solidFill>
                <a:latin typeface="Arial" charset="0"/>
              </a:defRPr>
            </a:lvl4pPr>
            <a:lvl5pPr marL="2057400" indent="-228600">
              <a:spcBef>
                <a:spcPct val="20000"/>
              </a:spcBef>
              <a:buFont typeface="Arial" charset="0"/>
              <a:buChar char="»"/>
              <a:defRPr sz="2600">
                <a:solidFill>
                  <a:schemeClr val="tx1"/>
                </a:solidFill>
                <a:latin typeface="Arial" charset="0"/>
              </a:defRPr>
            </a:lvl5pPr>
            <a:lvl6pPr marL="2514600" indent="-228600" eaLnBrk="0" fontAlgn="base" hangingPunct="0">
              <a:spcBef>
                <a:spcPct val="20000"/>
              </a:spcBef>
              <a:spcAft>
                <a:spcPct val="0"/>
              </a:spcAft>
              <a:buFont typeface="Arial" charset="0"/>
              <a:buChar char="»"/>
              <a:defRPr sz="2600">
                <a:solidFill>
                  <a:schemeClr val="tx1"/>
                </a:solidFill>
                <a:latin typeface="Arial" charset="0"/>
              </a:defRPr>
            </a:lvl6pPr>
            <a:lvl7pPr marL="2971800" indent="-228600" eaLnBrk="0" fontAlgn="base" hangingPunct="0">
              <a:spcBef>
                <a:spcPct val="20000"/>
              </a:spcBef>
              <a:spcAft>
                <a:spcPct val="0"/>
              </a:spcAft>
              <a:buFont typeface="Arial" charset="0"/>
              <a:buChar char="»"/>
              <a:defRPr sz="2600">
                <a:solidFill>
                  <a:schemeClr val="tx1"/>
                </a:solidFill>
                <a:latin typeface="Arial" charset="0"/>
              </a:defRPr>
            </a:lvl7pPr>
            <a:lvl8pPr marL="3429000" indent="-228600" eaLnBrk="0" fontAlgn="base" hangingPunct="0">
              <a:spcBef>
                <a:spcPct val="20000"/>
              </a:spcBef>
              <a:spcAft>
                <a:spcPct val="0"/>
              </a:spcAft>
              <a:buFont typeface="Arial" charset="0"/>
              <a:buChar char="»"/>
              <a:defRPr sz="2600">
                <a:solidFill>
                  <a:schemeClr val="tx1"/>
                </a:solidFill>
                <a:latin typeface="Arial" charset="0"/>
              </a:defRPr>
            </a:lvl8pPr>
            <a:lvl9pPr marL="3886200" indent="-228600" eaLnBrk="0" fontAlgn="base" hangingPunct="0">
              <a:spcBef>
                <a:spcPct val="20000"/>
              </a:spcBef>
              <a:spcAft>
                <a:spcPct val="0"/>
              </a:spcAft>
              <a:buFont typeface="Arial" charset="0"/>
              <a:buChar char="»"/>
              <a:defRPr sz="2600">
                <a:solidFill>
                  <a:schemeClr val="tx1"/>
                </a:solidFill>
                <a:latin typeface="Arial" charset="0"/>
              </a:defRPr>
            </a:lvl9pPr>
          </a:lstStyle>
          <a:p>
            <a:pPr>
              <a:spcBef>
                <a:spcPct val="0"/>
              </a:spcBef>
              <a:buFontTx/>
              <a:buNone/>
            </a:pPr>
            <a:r>
              <a:rPr lang="en-US" altLang="en-US" sz="2400" dirty="0">
                <a:latin typeface="Tahoma" pitchFamily="34" charset="0"/>
              </a:rPr>
              <a:t>Regional Self Advocacy Technical Assistance Center Funded by the Administration on </a:t>
            </a:r>
            <a:r>
              <a:rPr lang="en-US" altLang="en-US" sz="2400" dirty="0" smtClean="0">
                <a:latin typeface="Tahoma" pitchFamily="34" charset="0"/>
              </a:rPr>
              <a:t>Intellectual and Developmental Disabilities.</a:t>
            </a:r>
            <a:endParaRPr lang="en-US" altLang="en-US" sz="2400" dirty="0">
              <a:latin typeface="Tahoma" pitchFamily="34" charset="0"/>
            </a:endParaRPr>
          </a:p>
        </p:txBody>
      </p:sp>
      <p:pic>
        <p:nvPicPr>
          <p:cNvPr id="2867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1295400"/>
            <a:ext cx="32512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11700"/>
          <a:stretch>
            <a:fillRect/>
          </a:stretch>
        </p:blipFill>
        <p:spPr bwMode="auto">
          <a:xfrm>
            <a:off x="6477000" y="3008313"/>
            <a:ext cx="13335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3008313"/>
            <a:ext cx="163671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8736" t="14027"/>
          <a:stretch/>
        </p:blipFill>
        <p:spPr>
          <a:xfrm>
            <a:off x="3262586" y="3008313"/>
            <a:ext cx="1569858" cy="2232211"/>
          </a:xfrm>
          <a:prstGeom prst="rect">
            <a:avLst/>
          </a:prstGeom>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592" y="2971008"/>
            <a:ext cx="1981401" cy="224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16457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8600" y="274638"/>
            <a:ext cx="8686800" cy="868362"/>
          </a:xfrm>
        </p:spPr>
        <p:txBody>
          <a:bodyPr/>
          <a:lstStyle/>
          <a:p>
            <a:pPr eaLnBrk="1" hangingPunct="1"/>
            <a:r>
              <a:rPr lang="en-US" altLang="en-US" sz="4000" dirty="0" smtClean="0"/>
              <a:t>THE PURPOSE OF THIS WEBINAR</a:t>
            </a:r>
          </a:p>
        </p:txBody>
      </p:sp>
      <p:sp>
        <p:nvSpPr>
          <p:cNvPr id="7171" name="Content Placeholder 2"/>
          <p:cNvSpPr>
            <a:spLocks noGrp="1"/>
          </p:cNvSpPr>
          <p:nvPr>
            <p:ph idx="1"/>
          </p:nvPr>
        </p:nvSpPr>
        <p:spPr>
          <a:xfrm>
            <a:off x="457200" y="1524000"/>
            <a:ext cx="8229600" cy="4525963"/>
          </a:xfrm>
        </p:spPr>
        <p:txBody>
          <a:bodyPr>
            <a:normAutofit/>
          </a:bodyPr>
          <a:lstStyle/>
          <a:p>
            <a:pPr marL="0" indent="0">
              <a:buNone/>
            </a:pPr>
            <a:r>
              <a:rPr lang="en-US" sz="3200" b="1" dirty="0">
                <a:solidFill>
                  <a:schemeClr val="tx2"/>
                </a:solidFill>
              </a:rPr>
              <a:t>Participants</a:t>
            </a:r>
            <a:r>
              <a:rPr lang="en-US" sz="3200" dirty="0">
                <a:solidFill>
                  <a:schemeClr val="tx2"/>
                </a:solidFill>
              </a:rPr>
              <a:t> </a:t>
            </a:r>
            <a:r>
              <a:rPr lang="en-US" sz="3200" dirty="0"/>
              <a:t>will </a:t>
            </a:r>
            <a:r>
              <a:rPr lang="en-US" sz="3200" dirty="0" smtClean="0"/>
              <a:t>learn about how other self advocacy groups have reached out to their communities for support and the different types of organizations they have ongoing relationships.</a:t>
            </a:r>
          </a:p>
        </p:txBody>
      </p:sp>
      <p:pic>
        <p:nvPicPr>
          <p:cNvPr id="2050" name="Picture 2" descr="http://thumbs.dreamstime.com/x/team-building-puzzle-eveloping-concept-17503818.jpg"/>
          <p:cNvPicPr>
            <a:picLocks noChangeAspect="1" noChangeArrowheads="1"/>
          </p:cNvPicPr>
          <p:nvPr/>
        </p:nvPicPr>
        <p:blipFill rotWithShape="1">
          <a:blip r:embed="rId2">
            <a:extLst>
              <a:ext uri="{28A0092B-C50C-407E-A947-70E740481C1C}">
                <a14:useLocalDpi xmlns:a14="http://schemas.microsoft.com/office/drawing/2010/main" val="0"/>
              </a:ext>
            </a:extLst>
          </a:blip>
          <a:srcRect b="10842"/>
          <a:stretch/>
        </p:blipFill>
        <p:spPr bwMode="auto">
          <a:xfrm>
            <a:off x="3810000" y="3602598"/>
            <a:ext cx="4037744" cy="240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330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4000" dirty="0" smtClean="0"/>
              <a:t>POLL QUESTION #1</a:t>
            </a:r>
          </a:p>
        </p:txBody>
      </p:sp>
      <p:sp>
        <p:nvSpPr>
          <p:cNvPr id="9219" name="Content Placeholder 2"/>
          <p:cNvSpPr>
            <a:spLocks noGrp="1"/>
          </p:cNvSpPr>
          <p:nvPr>
            <p:ph idx="1"/>
          </p:nvPr>
        </p:nvSpPr>
        <p:spPr/>
        <p:txBody>
          <a:bodyPr>
            <a:normAutofit/>
          </a:bodyPr>
          <a:lstStyle/>
          <a:p>
            <a:pPr marL="0" indent="0">
              <a:buNone/>
            </a:pPr>
            <a:r>
              <a:rPr lang="en-US" sz="3200" dirty="0"/>
              <a:t>H</a:t>
            </a:r>
            <a:r>
              <a:rPr lang="en-US" sz="3200" dirty="0" smtClean="0"/>
              <a:t>as your self advocacy group partnered with other groups outside the disability community?</a:t>
            </a:r>
            <a:endParaRPr lang="en-US" sz="3200" dirty="0"/>
          </a:p>
        </p:txBody>
      </p:sp>
      <p:pic>
        <p:nvPicPr>
          <p:cNvPr id="9220" name="Picture 2" descr="C:\Users\Juliana\AppData\Local\Microsoft\Windows\Temporary Internet Files\Content.IE5\18CRGSBE\MP90028943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3429000"/>
            <a:ext cx="36576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272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4000" dirty="0" smtClean="0"/>
              <a:t>POLL QUESTION #2</a:t>
            </a:r>
          </a:p>
        </p:txBody>
      </p:sp>
      <p:sp>
        <p:nvSpPr>
          <p:cNvPr id="9219" name="Content Placeholder 2"/>
          <p:cNvSpPr>
            <a:spLocks noGrp="1"/>
          </p:cNvSpPr>
          <p:nvPr>
            <p:ph idx="1"/>
          </p:nvPr>
        </p:nvSpPr>
        <p:spPr/>
        <p:txBody>
          <a:bodyPr>
            <a:normAutofit lnSpcReduction="10000"/>
          </a:bodyPr>
          <a:lstStyle/>
          <a:p>
            <a:pPr marL="0" indent="0">
              <a:buNone/>
            </a:pPr>
            <a:r>
              <a:rPr lang="en-US" sz="3200" dirty="0" smtClean="0"/>
              <a:t>What </a:t>
            </a:r>
            <a:r>
              <a:rPr lang="en-US" sz="3200" dirty="0" smtClean="0"/>
              <a:t>Groups have you partnered with?</a:t>
            </a:r>
          </a:p>
          <a:p>
            <a:pPr marL="514350" indent="-514350">
              <a:buFont typeface="+mj-lt"/>
              <a:buAutoNum type="arabicPeriod"/>
            </a:pPr>
            <a:r>
              <a:rPr lang="en-US" sz="3200" dirty="0"/>
              <a:t>	</a:t>
            </a:r>
            <a:r>
              <a:rPr lang="en-US" sz="3200" dirty="0" smtClean="0"/>
              <a:t>Human Rights </a:t>
            </a:r>
          </a:p>
          <a:p>
            <a:pPr marL="514350" indent="-514350">
              <a:buFont typeface="+mj-lt"/>
              <a:buAutoNum type="arabicPeriod"/>
            </a:pPr>
            <a:r>
              <a:rPr lang="en-US" sz="3200" dirty="0"/>
              <a:t>	</a:t>
            </a:r>
            <a:r>
              <a:rPr lang="en-US" sz="3200" dirty="0" smtClean="0"/>
              <a:t>Labor </a:t>
            </a:r>
          </a:p>
          <a:p>
            <a:pPr marL="514350" indent="-514350">
              <a:buFont typeface="+mj-lt"/>
              <a:buAutoNum type="arabicPeriod"/>
            </a:pPr>
            <a:r>
              <a:rPr lang="en-US" sz="3200" dirty="0"/>
              <a:t>	</a:t>
            </a:r>
            <a:r>
              <a:rPr lang="en-US" sz="3200" dirty="0" smtClean="0"/>
              <a:t>LGBTQ </a:t>
            </a:r>
            <a:endParaRPr lang="en-US" sz="3200" dirty="0" smtClean="0"/>
          </a:p>
          <a:p>
            <a:pPr marL="514350" indent="-514350">
              <a:buFont typeface="+mj-lt"/>
              <a:buAutoNum type="arabicPeriod"/>
            </a:pPr>
            <a:r>
              <a:rPr lang="en-US" sz="3200" dirty="0"/>
              <a:t>	</a:t>
            </a:r>
            <a:r>
              <a:rPr lang="en-US" sz="3200" dirty="0" smtClean="0"/>
              <a:t>Business</a:t>
            </a:r>
          </a:p>
          <a:p>
            <a:pPr marL="514350" indent="-514350">
              <a:buFont typeface="+mj-lt"/>
              <a:buAutoNum type="arabicPeriod"/>
            </a:pPr>
            <a:r>
              <a:rPr lang="en-US" sz="3200" dirty="0"/>
              <a:t>	</a:t>
            </a:r>
            <a:r>
              <a:rPr lang="en-US" sz="3200" dirty="0" smtClean="0"/>
              <a:t>Other</a:t>
            </a:r>
          </a:p>
          <a:p>
            <a:pPr marL="0" indent="0">
              <a:buNone/>
            </a:pPr>
            <a:r>
              <a:rPr lang="en-US" sz="3200" dirty="0"/>
              <a:t>	</a:t>
            </a:r>
            <a:endParaRPr lang="en-US" sz="3200" dirty="0" smtClean="0"/>
          </a:p>
          <a:p>
            <a:pPr marL="0" indent="0">
              <a:buNone/>
            </a:pPr>
            <a:r>
              <a:rPr lang="en-US" sz="3200" dirty="0"/>
              <a:t>	</a:t>
            </a:r>
          </a:p>
        </p:txBody>
      </p:sp>
      <p:pic>
        <p:nvPicPr>
          <p:cNvPr id="9220" name="Picture 2" descr="C:\Users\Juliana\AppData\Local\Microsoft\Windows\Temporary Internet Files\Content.IE5\18CRGSBE\MP90028943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29000"/>
            <a:ext cx="36576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32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2438401"/>
            <a:ext cx="8382000" cy="1968500"/>
          </a:xfrm>
        </p:spPr>
        <p:txBody>
          <a:bodyPr/>
          <a:lstStyle/>
          <a:p>
            <a:r>
              <a:rPr lang="en-US" sz="4000" dirty="0" smtClean="0"/>
              <a:t>ALABAMA </a:t>
            </a:r>
          </a:p>
          <a:p>
            <a:r>
              <a:rPr lang="en-US" sz="4000" dirty="0" smtClean="0"/>
              <a:t>PARTNERSHIPS OUTSIDE THE DISABILITY COMMUNITY</a:t>
            </a:r>
            <a:endParaRPr lang="en-US" sz="4000" dirty="0"/>
          </a:p>
        </p:txBody>
      </p:sp>
    </p:spTree>
    <p:extLst>
      <p:ext uri="{BB962C8B-B14F-4D97-AF65-F5344CB8AC3E}">
        <p14:creationId xmlns:p14="http://schemas.microsoft.com/office/powerpoint/2010/main" val="473887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CSS Blogging webinar march 2014">
  <a:themeElements>
    <a:clrScheme name="Custom 3">
      <a:dk1>
        <a:sysClr val="windowText" lastClr="000000"/>
      </a:dk1>
      <a:lt1>
        <a:sysClr val="window" lastClr="FFFFFF"/>
      </a:lt1>
      <a:dk2>
        <a:srgbClr val="1F497D"/>
      </a:dk2>
      <a:lt2>
        <a:srgbClr val="BFBFBF"/>
      </a:lt2>
      <a:accent1>
        <a:srgbClr val="17365D"/>
      </a:accent1>
      <a:accent2>
        <a:srgbClr val="6E0C02"/>
      </a:accent2>
      <a:accent3>
        <a:srgbClr val="FFFFFF"/>
      </a:accent3>
      <a:accent4>
        <a:srgbClr val="FFFFFF"/>
      </a:accent4>
      <a:accent5>
        <a:srgbClr val="FFFFFF"/>
      </a:accent5>
      <a:accent6>
        <a:srgbClr val="FFFFFF"/>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OCSS June 18 2015 Membership Webinar</Template>
  <TotalTime>2351</TotalTime>
  <Words>1684</Words>
  <Application>Microsoft Office PowerPoint</Application>
  <PresentationFormat>On-screen Show (4:3)</PresentationFormat>
  <Paragraphs>166</Paragraphs>
  <Slides>58</Slides>
  <Notes>4</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OCSS Blogging webinar march 2014</vt:lpstr>
      <vt:lpstr>PowerPoint Presentation</vt:lpstr>
      <vt:lpstr>PowerPoint Presentation</vt:lpstr>
      <vt:lpstr>WELCOME</vt:lpstr>
      <vt:lpstr>WELCOME</vt:lpstr>
      <vt:lpstr>PRESENTERS</vt:lpstr>
      <vt:lpstr>THE PURPOSE OF THIS WEBINAR</vt:lpstr>
      <vt:lpstr>POLL QUESTION #1</vt:lpstr>
      <vt:lpstr>POLL QUESTION #2</vt:lpstr>
      <vt:lpstr>PowerPoint Presentation</vt:lpstr>
      <vt:lpstr>People First of Alabama</vt:lpstr>
      <vt:lpstr>PowerPoint Presentation</vt:lpstr>
      <vt:lpstr>Alabama ARISE</vt:lpstr>
      <vt:lpstr>Alabama ARISE</vt:lpstr>
      <vt:lpstr>Alabama ARISE</vt:lpstr>
      <vt:lpstr>Alabama ARISE</vt:lpstr>
      <vt:lpstr>Alabama ARISE</vt:lpstr>
      <vt:lpstr>Parents, Families and Friends of Lesbians and Gays (PFLAG)</vt:lpstr>
      <vt:lpstr>Americans with Disabilities Act 25th Celebration</vt:lpstr>
      <vt:lpstr>Americans with Disabilities Act 25th Celebration</vt:lpstr>
      <vt:lpstr>Stand Tall Alabama</vt:lpstr>
      <vt:lpstr>Stand Tall Alabama</vt:lpstr>
      <vt:lpstr>Stand Tall Alabama</vt:lpstr>
      <vt:lpstr>Connecting with our Alabama Civil and Human Rights Heritage</vt:lpstr>
      <vt:lpstr>Connecting with our Alabama Civil and Human Rights Heritage</vt:lpstr>
      <vt:lpstr>Low Income Housing  Coalition of Alabama</vt:lpstr>
      <vt:lpstr>Transportation initiatives</vt:lpstr>
      <vt:lpstr>Fair wages and increase minimum wage</vt:lpstr>
      <vt:lpstr>Fair wages and increase minimum wage</vt:lpstr>
      <vt:lpstr>Bullying Conference</vt:lpstr>
      <vt:lpstr>League of Women Voters</vt:lpstr>
      <vt:lpstr>Alliances with many organizations</vt:lpstr>
      <vt:lpstr>Alliances with many organizations</vt:lpstr>
      <vt:lpstr>Young Emerging Leaders grant: It’s All About Human and Civil Rights</vt:lpstr>
      <vt:lpstr>Community organizations  Project partners</vt:lpstr>
      <vt:lpstr>PowerPoint Presentation</vt:lpstr>
      <vt:lpstr>Civil Rights Are Disability Rights</vt:lpstr>
      <vt:lpstr>PowerPoint Presentation</vt:lpstr>
      <vt:lpstr>Disability Rights Are Civil Rights</vt:lpstr>
      <vt:lpstr>PowerPoint Presentation</vt:lpstr>
      <vt:lpstr>Disability Rights Are Human Rights</vt:lpstr>
      <vt:lpstr>PowerPoint Presentation</vt:lpstr>
      <vt:lpstr>Coalition Building</vt:lpstr>
      <vt:lpstr>PowerPoint Presentation</vt:lpstr>
      <vt:lpstr>PowerPoint Presentation</vt:lpstr>
      <vt:lpstr>We are part of an unified movement for human rights and dignity in Vermont working with…</vt:lpstr>
      <vt:lpstr>GMSA is part of the leadership team of the  Vermont Human Rights Council</vt:lpstr>
      <vt:lpstr>Sharing Information and Organizing Strategies</vt:lpstr>
      <vt:lpstr>Nothing About Us  Without US Together we meet with public officials and hold press conferences</vt:lpstr>
      <vt:lpstr>Just one example of the many rallies we have organized together over the years.  April 2015, Nicole LeBlanc, self-advocate speaks at a Vermont rally to end budget cuts </vt:lpstr>
      <vt:lpstr>Raymond Gordon, Think College Student makes his case for employment services at a candidate forum. He teamed-up with a fellow college student who was there to speak up about college debt.</vt:lpstr>
      <vt:lpstr>True Allies</vt:lpstr>
      <vt:lpstr>New Ways of Connecting  With Youth</vt:lpstr>
      <vt:lpstr>Campaigns:    Building a Moral Economy  Universal Healthcare Campaign</vt:lpstr>
      <vt:lpstr>There is no climate justice without migrant justice,   no workers rights without disability rights.</vt:lpstr>
      <vt:lpstr>PowerPoint Presentation</vt:lpstr>
      <vt:lpstr>DATES TO REMEMBER</vt:lpstr>
      <vt:lpstr>Next OCSS Webinars 3:30 p.m. EST 2:30 p.m. CST</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Huerena</dc:creator>
  <cp:lastModifiedBy>Juliana Huerena</cp:lastModifiedBy>
  <cp:revision>54</cp:revision>
  <dcterms:created xsi:type="dcterms:W3CDTF">2015-07-21T18:57:26Z</dcterms:created>
  <dcterms:modified xsi:type="dcterms:W3CDTF">2015-09-24T20:57:25Z</dcterms:modified>
</cp:coreProperties>
</file>