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handoutMasterIdLst>
    <p:handoutMasterId r:id="rId66"/>
  </p:handoutMasterIdLst>
  <p:sldIdLst>
    <p:sldId id="294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9" r:id="rId11"/>
    <p:sldId id="310" r:id="rId12"/>
    <p:sldId id="305" r:id="rId13"/>
    <p:sldId id="306" r:id="rId14"/>
    <p:sldId id="307" r:id="rId15"/>
    <p:sldId id="311" r:id="rId16"/>
    <p:sldId id="308" r:id="rId17"/>
    <p:sldId id="312" r:id="rId18"/>
    <p:sldId id="257" r:id="rId19"/>
    <p:sldId id="274" r:id="rId20"/>
    <p:sldId id="313" r:id="rId21"/>
    <p:sldId id="275" r:id="rId22"/>
    <p:sldId id="314" r:id="rId23"/>
    <p:sldId id="315" r:id="rId24"/>
    <p:sldId id="317" r:id="rId25"/>
    <p:sldId id="318" r:id="rId26"/>
    <p:sldId id="316" r:id="rId27"/>
    <p:sldId id="272" r:id="rId28"/>
    <p:sldId id="281" r:id="rId29"/>
    <p:sldId id="267" r:id="rId30"/>
    <p:sldId id="320" r:id="rId31"/>
    <p:sldId id="321" r:id="rId32"/>
    <p:sldId id="322" r:id="rId33"/>
    <p:sldId id="323" r:id="rId34"/>
    <p:sldId id="270" r:id="rId35"/>
    <p:sldId id="324" r:id="rId36"/>
    <p:sldId id="325" r:id="rId37"/>
    <p:sldId id="326" r:id="rId38"/>
    <p:sldId id="327" r:id="rId39"/>
    <p:sldId id="328" r:id="rId40"/>
    <p:sldId id="329" r:id="rId41"/>
    <p:sldId id="295" r:id="rId42"/>
    <p:sldId id="330" r:id="rId43"/>
    <p:sldId id="331" r:id="rId44"/>
    <p:sldId id="332" r:id="rId45"/>
    <p:sldId id="271" r:id="rId46"/>
    <p:sldId id="296" r:id="rId47"/>
    <p:sldId id="282" r:id="rId48"/>
    <p:sldId id="283" r:id="rId49"/>
    <p:sldId id="284" r:id="rId50"/>
    <p:sldId id="292" r:id="rId51"/>
    <p:sldId id="293" r:id="rId52"/>
    <p:sldId id="333" r:id="rId53"/>
    <p:sldId id="334" r:id="rId54"/>
    <p:sldId id="335" r:id="rId55"/>
    <p:sldId id="340" r:id="rId56"/>
    <p:sldId id="336" r:id="rId57"/>
    <p:sldId id="337" r:id="rId58"/>
    <p:sldId id="338" r:id="rId59"/>
    <p:sldId id="339" r:id="rId60"/>
    <p:sldId id="342" r:id="rId61"/>
    <p:sldId id="343" r:id="rId62"/>
    <p:sldId id="288" r:id="rId63"/>
    <p:sldId id="344" r:id="rId64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88" autoAdjust="0"/>
  </p:normalViewPr>
  <p:slideViewPr>
    <p:cSldViewPr>
      <p:cViewPr varScale="1">
        <p:scale>
          <a:sx n="77" d="100"/>
          <a:sy n="77" d="100"/>
        </p:scale>
        <p:origin x="-1686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2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4E915-897E-43C4-A4CF-6D31D18D087D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48184-13DF-42BA-9BB3-78FC77200C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8518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53ED6-5F1E-4A3C-8B2D-19AF76A70B1E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C54E-03D6-4FCE-982D-EEF7D40306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63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41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179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647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0194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6814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8128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05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5301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38826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849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836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348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56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56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568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568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568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568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56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5231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0375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87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do not need to worry about the gender of the character, just</a:t>
            </a:r>
            <a:r>
              <a:rPr lang="en-US" baseline="0" dirty="0" smtClean="0"/>
              <a:t> the skills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9330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871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871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871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487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33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330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330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330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330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33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414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1330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383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383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383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7383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00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69018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9312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81336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06311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913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93908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89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34852" indent="-282635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30541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82758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34974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857D5871-D295-40D5-96C8-9740A06AE81C}" type="slidenum">
              <a:rPr lang="en-US" altLang="en-US" smtClean="0">
                <a:latin typeface="Arial" charset="0"/>
              </a:rPr>
              <a:pPr/>
              <a:t>52</a:t>
            </a:fld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5514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34852" indent="-282635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30541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82758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34974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B7D6839E-4EF3-4131-BFE8-3B5001615E25}" type="slidenum">
              <a:rPr lang="en-US" altLang="en-US" smtClean="0">
                <a:latin typeface="Arial" charset="0"/>
              </a:rPr>
              <a:pPr/>
              <a:t>53</a:t>
            </a:fld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2236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34852" indent="-282635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30541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82758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34974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B79E45A0-FADD-46F3-9636-02CB87708B47}" type="slidenum">
              <a:rPr lang="en-US" altLang="en-US" smtClean="0">
                <a:latin typeface="Arial" charset="0"/>
              </a:rPr>
              <a:pPr/>
              <a:t>54</a:t>
            </a:fld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2074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34852" indent="-282635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30541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82758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34974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112E4A0F-0044-4C58-9491-424EBB6A296D}" type="slidenum">
              <a:rPr lang="en-US" altLang="en-US" smtClean="0">
                <a:latin typeface="Arial" charset="0"/>
              </a:rPr>
              <a:pPr/>
              <a:t>55</a:t>
            </a:fld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02026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34852" indent="-282635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30541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82758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34974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CBCBB27A-7C38-42F7-8F81-71F4FC99BFC3}" type="slidenum">
              <a:rPr lang="en-US" altLang="en-US" smtClean="0">
                <a:latin typeface="Arial" charset="0"/>
              </a:rPr>
              <a:pPr/>
              <a:t>56</a:t>
            </a:fld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0613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34852" indent="-282635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30541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82758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34974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A5ED1F48-8466-4B28-976A-78DF2E8D6E76}" type="slidenum">
              <a:rPr lang="en-US" altLang="en-US" smtClean="0">
                <a:latin typeface="Arial" charset="0"/>
              </a:rPr>
              <a:pPr/>
              <a:t>57</a:t>
            </a:fld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88509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34852" indent="-282635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30541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82758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34974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BAAA681D-A8DE-4E0C-BC69-11D3E62DF265}" type="slidenum">
              <a:rPr lang="en-US" altLang="en-US" smtClean="0">
                <a:latin typeface="Arial" charset="0"/>
              </a:rPr>
              <a:pPr/>
              <a:t>58</a:t>
            </a:fld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91553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34852" indent="-282635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30541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582758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34974" indent="-226108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487191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39407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391624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43840" indent="-22610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58AD5E1C-E06D-4794-A470-1E5000DA252F}" type="slidenum">
              <a:rPr lang="en-US" altLang="en-US" smtClean="0">
                <a:latin typeface="Arial" charset="0"/>
              </a:rPr>
              <a:pPr/>
              <a:t>59</a:t>
            </a:fld>
            <a:endParaRPr lang="en-US" altLang="en-US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4333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10054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68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04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973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0BC54E-03D6-4FCE-982D-EEF7D403063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solidFill>
            <a:schemeClr val="bg1"/>
          </a:solidFill>
        </p:spPr>
        <p:txBody>
          <a:bodyPr anchor="b"/>
          <a:lstStyle>
            <a:lvl1pPr marL="0" indent="0">
              <a:buNone/>
              <a:defRPr sz="20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5D6D0"/>
            </a:gs>
            <a:gs pos="64999">
              <a:srgbClr val="F0EBD5"/>
            </a:gs>
            <a:gs pos="100000">
              <a:srgbClr val="00206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72C04-B444-4B47-9E2C-E19FD65BC9C9}" type="datetimeFigureOut">
              <a:rPr lang="en-US" smtClean="0"/>
              <a:t>11/6/2015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C2C02-2ACC-4BAC-8DA3-CB0D4F824C07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YOUR STATE PLAN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Sustainability Plan</a:t>
            </a:r>
          </a:p>
          <a:p>
            <a:r>
              <a:rPr lang="en-US" dirty="0" smtClean="0"/>
              <a:t>October 10-11, 2015</a:t>
            </a:r>
          </a:p>
          <a:p>
            <a:r>
              <a:rPr lang="en-US" dirty="0" smtClean="0"/>
              <a:t>Advisory Board Meeting</a:t>
            </a:r>
          </a:p>
          <a:p>
            <a:r>
              <a:rPr lang="en-US" dirty="0" smtClean="0"/>
              <a:t>Decatur, Georgia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1"/>
            <a:ext cx="7772401" cy="36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29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Hawkeye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Detail oriented</a:t>
            </a:r>
          </a:p>
          <a:p>
            <a:r>
              <a:rPr lang="en-US" dirty="0" smtClean="0"/>
              <a:t>Gets the work done</a:t>
            </a:r>
          </a:p>
          <a:p>
            <a:r>
              <a:rPr lang="en-US" dirty="0" smtClean="0"/>
              <a:t>Has family support</a:t>
            </a:r>
          </a:p>
          <a:p>
            <a:pPr marL="0" indent="0">
              <a:buNone/>
            </a:pPr>
            <a:r>
              <a:rPr lang="en-US" dirty="0" smtClean="0"/>
              <a:t>Our Leaders and Allies:</a:t>
            </a:r>
          </a:p>
          <a:p>
            <a:pPr marL="0" indent="0">
              <a:buNone/>
            </a:pPr>
            <a:r>
              <a:rPr lang="en-US" dirty="0" smtClean="0"/>
              <a:t>Ebony, Nikki, Dee</a:t>
            </a:r>
            <a:endParaRPr lang="en-US" dirty="0"/>
          </a:p>
        </p:txBody>
      </p:sp>
      <p:pic>
        <p:nvPicPr>
          <p:cNvPr id="6148" name="Picture 4" descr="http://latimesherocomplex.files.wordpress.com/2012/04/hawkeye.jpg?w=600&amp;h=3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95" y="3810000"/>
            <a:ext cx="3897750" cy="20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8321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Falcon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Strategic planner</a:t>
            </a:r>
          </a:p>
          <a:p>
            <a:r>
              <a:rPr lang="en-US" dirty="0"/>
              <a:t>I</a:t>
            </a:r>
            <a:r>
              <a:rPr lang="en-US" dirty="0" smtClean="0"/>
              <a:t>nnovative</a:t>
            </a:r>
          </a:p>
          <a:p>
            <a:r>
              <a:rPr lang="en-US" dirty="0" smtClean="0"/>
              <a:t>Gets the work done</a:t>
            </a:r>
          </a:p>
          <a:p>
            <a:pPr marL="0" indent="0">
              <a:buNone/>
            </a:pPr>
            <a:r>
              <a:rPr lang="en-US" dirty="0" smtClean="0"/>
              <a:t>Our Leaders and Allies:</a:t>
            </a:r>
          </a:p>
          <a:p>
            <a:pPr marL="0" indent="0">
              <a:buNone/>
            </a:pPr>
            <a:r>
              <a:rPr lang="en-US" dirty="0" smtClean="0"/>
              <a:t>Ebony, Chaqueta, Tom</a:t>
            </a:r>
            <a:endParaRPr lang="en-US" dirty="0"/>
          </a:p>
        </p:txBody>
      </p:sp>
      <p:pic>
        <p:nvPicPr>
          <p:cNvPr id="9218" name="Picture 2" descr="http://screenrant.com/wp-content/uploads/Anthony-Mackie-Falc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86" y="3962400"/>
            <a:ext cx="3986213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426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Nick Fury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 where to get the resources</a:t>
            </a:r>
          </a:p>
          <a:p>
            <a:r>
              <a:rPr lang="en-US" dirty="0" smtClean="0"/>
              <a:t>Liaison with the board of directors (attends board meetings)</a:t>
            </a:r>
          </a:p>
          <a:p>
            <a:r>
              <a:rPr lang="en-US" dirty="0" smtClean="0"/>
              <a:t>Development director</a:t>
            </a:r>
          </a:p>
          <a:p>
            <a:pPr marL="0" indent="0">
              <a:buNone/>
            </a:pPr>
            <a:r>
              <a:rPr lang="en-US" dirty="0" smtClean="0"/>
              <a:t>Our Leaders and Allies:</a:t>
            </a:r>
          </a:p>
          <a:p>
            <a:pPr marL="0" indent="0">
              <a:buNone/>
            </a:pPr>
            <a:r>
              <a:rPr lang="en-US" dirty="0" smtClean="0"/>
              <a:t>Jerry, Juliana, Brenda</a:t>
            </a:r>
            <a:endParaRPr lang="en-US" dirty="0"/>
          </a:p>
        </p:txBody>
      </p:sp>
      <p:pic>
        <p:nvPicPr>
          <p:cNvPr id="10242" name="Picture 2" descr="http://vignette4.wikia.nocookie.net/marvelcinematicuniverse/images/0/0a/TWS_Nick_Fury_Character.jpg/revision/latest?cb=201401310240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895600"/>
            <a:ext cx="282706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99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Agent Carter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Know where to get the resources</a:t>
            </a:r>
          </a:p>
          <a:p>
            <a:r>
              <a:rPr lang="en-US" dirty="0" smtClean="0"/>
              <a:t>Has government support and money</a:t>
            </a:r>
          </a:p>
          <a:p>
            <a:r>
              <a:rPr lang="en-US" dirty="0"/>
              <a:t>Behind the scenes</a:t>
            </a:r>
          </a:p>
          <a:p>
            <a:r>
              <a:rPr lang="en-US" dirty="0" smtClean="0"/>
              <a:t>Founder</a:t>
            </a:r>
          </a:p>
          <a:p>
            <a:pPr marL="0" indent="0">
              <a:buNone/>
            </a:pPr>
            <a:r>
              <a:rPr lang="en-US" dirty="0" smtClean="0"/>
              <a:t>Our Leaders and Allies:</a:t>
            </a:r>
          </a:p>
          <a:p>
            <a:pPr marL="0" indent="0">
              <a:buNone/>
            </a:pPr>
            <a:r>
              <a:rPr lang="en-US" dirty="0" smtClean="0"/>
              <a:t>Cheri, Nikki, Vicki</a:t>
            </a:r>
            <a:endParaRPr lang="en-US" dirty="0"/>
          </a:p>
        </p:txBody>
      </p:sp>
      <p:pic>
        <p:nvPicPr>
          <p:cNvPr id="11266" name="Picture 2" descr="http://www.post-gazette.com/image/2015/01/05/ca9,26,3000,2248/20140105HOAgentCarter2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688" y="3733800"/>
            <a:ext cx="3062712" cy="227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669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Agent Coulson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Behind the scene person</a:t>
            </a:r>
          </a:p>
          <a:p>
            <a:r>
              <a:rPr lang="en-US" dirty="0" smtClean="0"/>
              <a:t>Knows where to get resources</a:t>
            </a:r>
          </a:p>
          <a:p>
            <a:r>
              <a:rPr lang="en-US" dirty="0" smtClean="0"/>
              <a:t>Has government support and money</a:t>
            </a:r>
          </a:p>
          <a:p>
            <a:r>
              <a:rPr lang="en-US" dirty="0" smtClean="0"/>
              <a:t>Assistant Director with Strategic planning</a:t>
            </a:r>
          </a:p>
          <a:p>
            <a:pPr marL="0" indent="0">
              <a:buNone/>
            </a:pPr>
            <a:r>
              <a:rPr lang="en-US" dirty="0" smtClean="0"/>
              <a:t>Our Leaders and Allies</a:t>
            </a:r>
            <a:r>
              <a:rPr lang="en-US" dirty="0"/>
              <a:t>: Bill L. and </a:t>
            </a:r>
            <a:r>
              <a:rPr lang="en-US" dirty="0" smtClean="0"/>
              <a:t>Nancy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290" name="Picture 2" descr="http://assets.nydailynews.com/polopoly_fs/1.1790077!/img/httpImage/image.jpg_gen/derivatives/article_970/marvel-agents-s-h-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573098"/>
            <a:ext cx="2168932" cy="14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839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Pepper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Administrative support</a:t>
            </a:r>
          </a:p>
          <a:p>
            <a:r>
              <a:rPr lang="en-US" dirty="0" smtClean="0"/>
              <a:t>Development director</a:t>
            </a:r>
          </a:p>
          <a:p>
            <a:r>
              <a:rPr lang="en-US" dirty="0" smtClean="0"/>
              <a:t>Focuses on the mission</a:t>
            </a:r>
          </a:p>
          <a:p>
            <a:pPr marL="0" indent="0">
              <a:buNone/>
            </a:pPr>
            <a:r>
              <a:rPr lang="en-US" dirty="0" smtClean="0"/>
              <a:t>Our Leaders and Allies</a:t>
            </a:r>
            <a:r>
              <a:rPr lang="en-US" dirty="0"/>
              <a:t>: Carol, Latrice, Brenda Glenda, Pamela, Juliana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3314" name="Picture 2" descr="http://www.cinemablend.com/images/news/70640/_14279388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145" y="4419600"/>
            <a:ext cx="2654054" cy="154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379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Our Leadership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r>
              <a:rPr lang="en-US" dirty="0" smtClean="0"/>
              <a:t>The group discussed their strengths and how the group needed all types of leaders to be strong.</a:t>
            </a:r>
          </a:p>
        </p:txBody>
      </p:sp>
      <p:sp>
        <p:nvSpPr>
          <p:cNvPr id="4" name="AutoShape 2" descr="Inline image 11"/>
          <p:cNvSpPr>
            <a:spLocks noChangeAspect="1" noChangeArrowheads="1"/>
          </p:cNvSpPr>
          <p:nvPr/>
        </p:nvSpPr>
        <p:spPr bwMode="auto">
          <a:xfrm>
            <a:off x="63500" y="-136525"/>
            <a:ext cx="47815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76600"/>
            <a:ext cx="3522134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75" y="3274541"/>
            <a:ext cx="350520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05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Scott(SWOT)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Sustainability Plan</a:t>
            </a:r>
            <a:endParaRPr lang="en-US" sz="6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1"/>
            <a:ext cx="3695700" cy="23836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81002"/>
            <a:ext cx="4038600" cy="238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2319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PURPOSE of SCOTT (SWOT)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dirty="0" smtClean="0"/>
              <a:t>Identify possible strategies to work with our partners for sustainability</a:t>
            </a:r>
          </a:p>
          <a:p>
            <a:r>
              <a:rPr lang="en-US" dirty="0" smtClean="0"/>
              <a:t>Develop a plan to sustain Regional Peer to Peer Technical Assistance Efforts of Our Community Standing Strong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45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Our Mission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To strengthen the self advocacy movement in the South by identifying and removing barriers for a good lives for all </a:t>
            </a:r>
          </a:p>
          <a:p>
            <a:pPr marL="457200" lvl="1" indent="0">
              <a:buNone/>
            </a:pPr>
            <a:endParaRPr lang="en-US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ADM01\AppData\Local\Microsoft\Windows\Temporary Internet Files\Content.IE5\3V8DWY9Z\VisionMissionValues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505200"/>
            <a:ext cx="2867025" cy="222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859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Leadership: Who are we???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3" y="1905001"/>
            <a:ext cx="7772400" cy="25019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/>
              <a:t>AVENGERS</a:t>
            </a:r>
          </a:p>
          <a:p>
            <a:pPr algn="ctr"/>
            <a:r>
              <a:rPr lang="en-US" sz="3200" dirty="0" smtClean="0"/>
              <a:t>Work together for the common good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72214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dirty="0" smtClean="0"/>
              <a:t>HISTORY OF OUR COMMUNITY STANDING STRONG (SOUTHERN COLLABORATIVE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Rich history of the power of the self advocacy movement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1988 People First of Tennessee assisted People First of Alabama to start their organization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1991 People First of Tennessee filed a lawsuit to close institutions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1" y="4858326"/>
            <a:ext cx="2209800" cy="129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471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dirty="0" smtClean="0"/>
              <a:t>HISTORY OF OUR COMMUNITY STANDING STRONG (SOUTHERN COLLABORATIVE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1992 Self Advocates Becoming Empowered </a:t>
            </a: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(SABE)National 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Conference in Nashville</a:t>
            </a:r>
          </a:p>
          <a:p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1994 People First of Alabama helped People First of Georgia start self advocacy chapter in Atlanta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67150"/>
            <a:ext cx="2963563" cy="222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274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dirty="0" smtClean="0"/>
              <a:t>HISTORY OF OUR COMMUNITY STANDING STRONG (SOUTHERN COLLABORATIVE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1997 Alabama, Georgia and Tennessee received a grant to work on self determination in the south and on closing institutions.  </a:t>
            </a: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Southern 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Collaborative was formed. Hosted a national meeting in Nashville to develop a </a:t>
            </a:r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position on 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</a:rPr>
              <a:t>self determination</a:t>
            </a:r>
          </a:p>
          <a:p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1998 PF of Alabama worked on Plan to closed institutions with SABE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552950"/>
            <a:ext cx="2049163" cy="153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67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dirty="0" smtClean="0"/>
              <a:t>HISTORY OF OUR COMMUNITY STANDING STRONG (SOUTHERN COLLABORATIVE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2001-2006 Southern Collaborative hosted regional meetings  on self determination and leadership in Alabama, North Carolina, Tennessee, Georgia, Arkansas and Louisiana</a:t>
            </a: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2004 Southern Collaborative expanded to include Region 6 and 9 of SABE (Alabama, Arkansas, Florida, Georgia, Louisiana, North Carolina, South Carolina, Texas, Tennessee and Kentucky)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876800"/>
            <a:ext cx="1617363" cy="121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828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dirty="0" smtClean="0"/>
              <a:t>HISTORY OF OUR COMMUNITY STANDING STRONG (SOUTHERN COLLABORATIVE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2006 Southern Collaborative hosted the National Self Advocacy Conference “ We Had a Dream: Now We Have the Power”  in Atlanta, Georgia.</a:t>
            </a:r>
          </a:p>
          <a:p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2013-2015 SABE received a grant from AIDD for a Regional Self Advocacy Technical Assistance Center ( Our Community Standing Strong) The center currently serves 9 states from the original southern collaborative. </a:t>
            </a:r>
          </a:p>
          <a:p>
            <a:endParaRPr lang="en-US" sz="2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0" y="4876800"/>
            <a:ext cx="1617363" cy="1213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9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dirty="0" smtClean="0"/>
              <a:t>HISTORY OF OUR COMMUNITY STANDING STRONG (SOUTHERN COLLABORATIVE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2013-2015 OCSS has supported member states to publish vlogs, offer peer to peer technical assistance to states through webinars, advisory meetings and face to face meetings.</a:t>
            </a:r>
          </a:p>
          <a:p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The leaders from the states are working together to develop state plans and identify common ground on issues of concerns</a:t>
            </a:r>
          </a:p>
          <a:p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Leaders are breaking barriers and stereotypes </a:t>
            </a:r>
          </a:p>
          <a:p>
            <a:endParaRPr lang="en-US" sz="26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67300"/>
            <a:ext cx="1363363" cy="1022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9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r>
              <a:rPr lang="en-US" sz="3600" dirty="0" smtClean="0"/>
              <a:t>HISTORY OF OUR COMMUNITY STANDING STRONG (SOUTHERN COLLABORATIVE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2001-2006 Southern Collaborative hosted regional meetings  on self determination and leadership in Alabama, North Carolina, Tennessee, Georgia, Arkansas and Louisiana</a:t>
            </a:r>
          </a:p>
          <a:p>
            <a:r>
              <a:rPr lang="en-US" sz="2600" b="1" dirty="0" smtClean="0">
                <a:solidFill>
                  <a:schemeClr val="tx2">
                    <a:lumMod val="75000"/>
                  </a:schemeClr>
                </a:solidFill>
              </a:rPr>
              <a:t>2004 Southern Collaborative expanded to include Region 6 and 9 of SABE (Alabama, Arkansas, Florida, Georgia, Louisiana, North Carolina, South Carolina, Texas, Tennessee and Kentucky)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000883"/>
            <a:ext cx="1541163" cy="115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01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SCOTT (SWOT)Analysis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 good way is to find out what your group is good at and what you need to continue to work on is to use what we are calling a “SCOTT” Analysis.  Others may call it “SWOT” Analysis.</a:t>
            </a:r>
          </a:p>
          <a:p>
            <a:pPr marL="0" indent="0">
              <a:buNone/>
            </a:pPr>
            <a:endParaRPr lang="en-US" dirty="0" smtClean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358135"/>
              </p:ext>
            </p:extLst>
          </p:nvPr>
        </p:nvGraphicFramePr>
        <p:xfrm>
          <a:off x="2438400" y="4267200"/>
          <a:ext cx="5334000" cy="167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67000"/>
                <a:gridCol w="2667000"/>
              </a:tblGrid>
              <a:tr h="838200">
                <a:tc>
                  <a:txBody>
                    <a:bodyPr/>
                    <a:lstStyle/>
                    <a:p>
                      <a:r>
                        <a:rPr lang="en-US" dirty="0" smtClean="0"/>
                        <a:t>Strengths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Challenges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838200">
                <a:tc>
                  <a:txBody>
                    <a:bodyPr/>
                    <a:lstStyle/>
                    <a:p>
                      <a:r>
                        <a:rPr lang="en-US" dirty="0" smtClean="0"/>
                        <a:t>Opportunities</a:t>
                      </a:r>
                      <a:endParaRPr lang="en-US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Threats and Trends </a:t>
                      </a:r>
                      <a:endParaRPr lang="en-US" dirty="0"/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409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SCOTT (SWOT)Analysis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We changed this because we do not like the word weakness.</a:t>
            </a:r>
          </a:p>
          <a:p>
            <a:pPr marL="0" indent="0">
              <a:buNone/>
            </a:pP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SCOTT stands for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S- Strengths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C-Challenges (Weaknesses don’t work for us)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O-Opportunities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 and T-Threats and Trends</a:t>
            </a:r>
          </a:p>
          <a:p>
            <a:pPr lvl="1"/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599" y="2131968"/>
            <a:ext cx="3033713" cy="234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08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 (Strengths)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/>
              <a:t>Make a list of the things you are most proud of (Strengths)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Our history of working together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Strong Leaders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Teamwork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Comfortable expressing ourselves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Transparency (we are honest with each other)</a:t>
            </a: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2061155"/>
            <a:ext cx="2667000" cy="1692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438400"/>
            <a:ext cx="2057400" cy="13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5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INSTRUCTIONS TO THE GROUP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Read each character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</a:t>
            </a:r>
            <a:r>
              <a:rPr lang="en-US" dirty="0" smtClean="0"/>
              <a:t>hoose the one that best describes you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Share with others</a:t>
            </a:r>
            <a:endParaRPr lang="en-US" dirty="0"/>
          </a:p>
        </p:txBody>
      </p:sp>
      <p:pic>
        <p:nvPicPr>
          <p:cNvPr id="8194" name="Picture 2" descr="http://hdwallpapers.cat/wallpaper/marvel_superheroes_the_avengers_comics_hd-wallpaper-161966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66"/>
          <a:stretch/>
        </p:blipFill>
        <p:spPr bwMode="auto">
          <a:xfrm>
            <a:off x="457200" y="3672840"/>
            <a:ext cx="8095615" cy="237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737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 (Strengths)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Make a list of the things you are most proud of (Strengths)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Our states and SABE have strong projects: Long Road Home, Project Vote, SALT, YEL and OCSS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 make our voices heard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Communication with each other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 share opinions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Our leadership and allies are diverse</a:t>
            </a:r>
          </a:p>
          <a:p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2061155"/>
            <a:ext cx="1905000" cy="1209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25364"/>
            <a:ext cx="1676399" cy="111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70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 (Strengths)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Make a list of the things you are most proud of (Strengths)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 have youth leaders within our group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Support of our Allies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Persistence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Planning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Embrace Technology</a:t>
            </a:r>
          </a:p>
          <a:p>
            <a:pPr marL="0" indent="0">
              <a:buNone/>
            </a:pP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61155"/>
            <a:ext cx="3184115" cy="202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438400"/>
            <a:ext cx="2057400" cy="13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45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 (Strengths)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Make a list of the things you are most proud of (Strengths)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Welcoming, loving and hospitable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Opened minded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Driven a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Committed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Clear vision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61155"/>
            <a:ext cx="3184115" cy="202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438400"/>
            <a:ext cx="2057400" cy="13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47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 (Strengths)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Make a list of the things you are most proud of (Strengths)</a:t>
            </a:r>
          </a:p>
          <a:p>
            <a:endParaRPr lang="en-US" dirty="0" smtClean="0"/>
          </a:p>
          <a:p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Respectful of each other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Listen to each other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Passionate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Use our limited resources well</a:t>
            </a:r>
          </a:p>
          <a:p>
            <a:r>
              <a:rPr lang="en-US" b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 have some funding to our work</a:t>
            </a:r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61155"/>
            <a:ext cx="3184115" cy="2021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2438400"/>
            <a:ext cx="2057400" cy="1369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77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 (Challenges)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External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Technology: access, website, social media presence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Transportation to get to places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Presumed competency by others</a:t>
            </a:r>
          </a:p>
          <a:p>
            <a:pPr marL="0" indent="0">
              <a:buNone/>
            </a:pP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91000"/>
            <a:ext cx="6375400" cy="1738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165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 (Challenges)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Getting together to share our ideas and learn from each other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Having to prove our competency to others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15691"/>
            <a:ext cx="5918200" cy="1614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6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 (Challenges)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80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Commitments by supporters and partners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Engagement with self advocates in their communities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Money- consistent funding for self advocacy organizations</a:t>
            </a: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98817"/>
            <a:ext cx="5613400" cy="153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28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 (Challenges)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80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Equal places at the table 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Education of policy makers on the importance of self advocacy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Geography of our states (rural, access to public transportation)</a:t>
            </a:r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98817"/>
            <a:ext cx="5613400" cy="153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5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 (Challenges)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80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Helping people get our of segregated settings: institutions, sheltered workshops and group homes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Voting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398817"/>
            <a:ext cx="5613400" cy="153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37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 (Challenges)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Internal</a:t>
            </a:r>
          </a:p>
          <a:p>
            <a:r>
              <a:rPr lang="en-US" dirty="0" smtClean="0"/>
              <a:t>Commitment and long term relationship with personal support assistance</a:t>
            </a:r>
          </a:p>
          <a:p>
            <a:r>
              <a:rPr lang="en-US" dirty="0" smtClean="0"/>
              <a:t>Engagement and commitment by people with disability</a:t>
            </a:r>
          </a:p>
          <a:p>
            <a:r>
              <a:rPr lang="en-US" dirty="0" smtClean="0"/>
              <a:t>Communicating our message clearly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81944"/>
            <a:ext cx="5308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70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Captain America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Leader</a:t>
            </a:r>
          </a:p>
          <a:p>
            <a:r>
              <a:rPr lang="en-US" dirty="0" smtClean="0"/>
              <a:t>Had a hard life growing up</a:t>
            </a:r>
          </a:p>
          <a:p>
            <a:r>
              <a:rPr lang="en-US" dirty="0" smtClean="0"/>
              <a:t>Strategic planner</a:t>
            </a:r>
          </a:p>
          <a:p>
            <a:r>
              <a:rPr lang="en-US" dirty="0" smtClean="0"/>
              <a:t>Gives their all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Our Leaders and Allies: Brittany, Ebony, Chaqueta, Bernard, Bill, Ellen, Tom</a:t>
            </a:r>
            <a:endParaRPr lang="en-US" dirty="0"/>
          </a:p>
        </p:txBody>
      </p:sp>
      <p:pic>
        <p:nvPicPr>
          <p:cNvPr id="2052" name="Picture 4" descr="http://static1.squarespace.com/static/51b3dc8ee4b051b96ceb10de/t/5331e5bde4b072f8d2d05635/1395779019040/honest-trailer-for-captain-america-the-first-aveng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01370"/>
            <a:ext cx="2983139" cy="167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605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 (Challenges)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7300"/>
            <a:ext cx="8229600" cy="48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Internal</a:t>
            </a:r>
          </a:p>
          <a:p>
            <a:r>
              <a:rPr lang="en-US" dirty="0" smtClean="0"/>
              <a:t>We accept “no” as an answer too frequently</a:t>
            </a:r>
          </a:p>
          <a:p>
            <a:r>
              <a:rPr lang="en-US" dirty="0" smtClean="0"/>
              <a:t>Commitment</a:t>
            </a:r>
          </a:p>
          <a:p>
            <a:r>
              <a:rPr lang="en-US" dirty="0" smtClean="0"/>
              <a:t>Access and use of technology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481944"/>
            <a:ext cx="5308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26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 (Opportunities)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Make a list of your resources: people, partnerships and money</a:t>
            </a:r>
            <a:r>
              <a:rPr lang="en-US" dirty="0"/>
              <a:t> </a:t>
            </a:r>
            <a:r>
              <a:rPr lang="en-US" dirty="0" smtClean="0"/>
              <a:t>(Opportunities)</a:t>
            </a:r>
          </a:p>
          <a:p>
            <a:r>
              <a:rPr lang="en-US" dirty="0" smtClean="0"/>
              <a:t>Partnerships on grants and projects: Vote, Long Road home, Youth Projects</a:t>
            </a:r>
          </a:p>
          <a:p>
            <a:r>
              <a:rPr lang="en-US" dirty="0" smtClean="0"/>
              <a:t>Explore new grants: Morehouse Health Care Access , Federation of the Blind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731328"/>
            <a:ext cx="5283200" cy="1440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6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 (Opportunities)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Use the power of our communication skills to tell our personal stories and showcase our leaders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Share information on our successful projects and partnerships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Use a Listserv to communicate with each other</a:t>
            </a:r>
          </a:p>
          <a:p>
            <a:pPr marL="0" indent="0">
              <a:buNone/>
            </a:pP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93672"/>
            <a:ext cx="5054600" cy="137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829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 (Opportunities)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dirty="0" smtClean="0"/>
              <a:t>Allies could assist with technology and space)</a:t>
            </a:r>
          </a:p>
          <a:p>
            <a:r>
              <a:rPr lang="en-US" dirty="0" smtClean="0"/>
              <a:t>Develop relationships with business and other agencies, i.e. Delta, Red Cross, Google Microsoft</a:t>
            </a:r>
          </a:p>
          <a:p>
            <a:r>
              <a:rPr lang="en-US" dirty="0" smtClean="0"/>
              <a:t>Parents and Sibling Groups </a:t>
            </a:r>
          </a:p>
          <a:p>
            <a:endParaRPr lang="en-US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93672"/>
            <a:ext cx="5054600" cy="137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17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 (Opportunities)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Share information on how we get our funding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Work on our issues as a Region: Long Road Home, Transportation, Closing Segregated Settings, Youth recruitment</a:t>
            </a:r>
          </a:p>
          <a:p>
            <a:pPr marL="0" indent="0">
              <a:buNone/>
            </a:pP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793672"/>
            <a:ext cx="5054600" cy="137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31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TT (Threats and Trends)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What problems keep us from accomplishing our goals (Threats and trends)</a:t>
            </a:r>
          </a:p>
          <a:p>
            <a:r>
              <a:rPr lang="en-US" dirty="0" smtClean="0"/>
              <a:t>Limited funding opportunities</a:t>
            </a:r>
          </a:p>
          <a:p>
            <a:r>
              <a:rPr lang="en-US" dirty="0" smtClean="0"/>
              <a:t>Transportation</a:t>
            </a:r>
          </a:p>
          <a:p>
            <a:r>
              <a:rPr lang="en-US" dirty="0" smtClean="0"/>
              <a:t>Personal and organizational supports are limited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023" y="4343400"/>
            <a:ext cx="1594020" cy="159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3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Next:</a:t>
            </a:r>
            <a:br>
              <a:rPr lang="en-US" dirty="0" smtClean="0"/>
            </a:br>
            <a:r>
              <a:rPr lang="en-US" dirty="0" smtClean="0"/>
              <a:t>Why is important to us to sustain our efforts?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  <a:p>
            <a:pPr marL="1371600" lvl="3" indent="0">
              <a:buNone/>
            </a:pPr>
            <a:r>
              <a:rPr lang="en-US" sz="4800" dirty="0" smtClean="0"/>
              <a:t>Self Advocacy is our power!</a:t>
            </a:r>
          </a:p>
        </p:txBody>
      </p:sp>
      <p:pic>
        <p:nvPicPr>
          <p:cNvPr id="1026" name="Picture 2" descr="C:\Users\ADM01\AppData\Local\Microsoft\Windows\Temporary Internet Files\Content.IE5\FUE1ZU4H\MC90038439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19601"/>
            <a:ext cx="1979111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4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Next:</a:t>
            </a:r>
            <a:br>
              <a:rPr lang="en-US" dirty="0" smtClean="0"/>
            </a:br>
            <a:r>
              <a:rPr lang="en-US" dirty="0" smtClean="0"/>
              <a:t>ACTIONS STEPS/STRATEGIES</a:t>
            </a:r>
            <a:br>
              <a:rPr lang="en-US" dirty="0" smtClean="0"/>
            </a:br>
            <a:r>
              <a:rPr lang="en-US" dirty="0" smtClean="0"/>
              <a:t>How will do 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2211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Actions required-Identified in our discussion in Myrtle Beach March 19-20, 2015</a:t>
            </a:r>
          </a:p>
          <a:p>
            <a:pPr lvl="0"/>
            <a:r>
              <a:rPr lang="en-US" b="1" dirty="0"/>
              <a:t>Use our elevator speeches to talk about self advocacy, funding and our issues</a:t>
            </a:r>
            <a:endParaRPr lang="en-US" sz="2000" dirty="0"/>
          </a:p>
          <a:p>
            <a:pPr lvl="0"/>
            <a:r>
              <a:rPr lang="en-US" b="1" dirty="0"/>
              <a:t>Write white papers or position papers</a:t>
            </a:r>
            <a:endParaRPr lang="en-US" sz="2000" dirty="0"/>
          </a:p>
          <a:p>
            <a:pPr lvl="0"/>
            <a:r>
              <a:rPr lang="en-US" b="1" dirty="0"/>
              <a:t>Develop relationships with our legislators, policy makers and allies</a:t>
            </a:r>
            <a:endParaRPr lang="en-US" sz="2000" dirty="0"/>
          </a:p>
          <a:p>
            <a:pPr lvl="0"/>
            <a:r>
              <a:rPr lang="en-US" b="1" dirty="0"/>
              <a:t>Be persistence with our message-Act like the energizer bunny</a:t>
            </a:r>
            <a:endParaRPr lang="en-US" sz="2000" dirty="0"/>
          </a:p>
          <a:p>
            <a:pPr lvl="0"/>
            <a:r>
              <a:rPr lang="en-US" b="1" dirty="0"/>
              <a:t>Tell our stories about the power of self advocacy and our issues</a:t>
            </a:r>
            <a:endParaRPr lang="en-US" sz="2000" dirty="0"/>
          </a:p>
          <a:p>
            <a:pPr lvl="0"/>
            <a:r>
              <a:rPr lang="en-US" b="1" dirty="0"/>
              <a:t>Enlist our partners and allies </a:t>
            </a:r>
            <a:r>
              <a:rPr lang="en-US" b="1" dirty="0" smtClean="0"/>
              <a:t>support</a:t>
            </a:r>
            <a:endParaRPr lang="en-US" sz="2000" dirty="0"/>
          </a:p>
        </p:txBody>
      </p:sp>
      <p:pic>
        <p:nvPicPr>
          <p:cNvPr id="4" name="Picture 3" descr="C:\Users\ADM01\AppData\Local\Microsoft\Windows\Temporary Internet Files\Content.IE5\943LKUJ8\MC90005698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6200" y="274638"/>
            <a:ext cx="919444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9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Next:</a:t>
            </a:r>
            <a:br>
              <a:rPr lang="en-US" dirty="0" smtClean="0"/>
            </a:br>
            <a:r>
              <a:rPr lang="en-US" dirty="0" smtClean="0"/>
              <a:t>ACTION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2929"/>
            <a:ext cx="8229600" cy="4297363"/>
          </a:xfrm>
        </p:spPr>
        <p:txBody>
          <a:bodyPr>
            <a:normAutofit/>
          </a:bodyPr>
          <a:lstStyle/>
          <a:p>
            <a:pPr lvl="0"/>
            <a:r>
              <a:rPr lang="en-US" sz="2400" b="1" dirty="0"/>
              <a:t>Develop a way to evaluate our efforts to prove that self-advocacy is important and valuable for our lives and others</a:t>
            </a:r>
            <a:endParaRPr lang="en-US" sz="2400" dirty="0"/>
          </a:p>
          <a:p>
            <a:pPr lvl="0"/>
            <a:r>
              <a:rPr lang="en-US" sz="2400" b="1" dirty="0"/>
              <a:t>Work with UCEDD’s in the region on an evaluation tool and participatory research on the power of self-advocacy </a:t>
            </a:r>
            <a:endParaRPr lang="en-US" sz="2400" dirty="0"/>
          </a:p>
          <a:p>
            <a:pPr lvl="0"/>
            <a:r>
              <a:rPr lang="en-US" sz="2400" b="1" dirty="0"/>
              <a:t>Work with our partners on grants and projects</a:t>
            </a:r>
            <a:endParaRPr lang="en-US" sz="2400" dirty="0"/>
          </a:p>
          <a:p>
            <a:pPr lvl="1"/>
            <a:endParaRPr lang="en-US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C:\Users\ADM01\AppData\Local\Microsoft\Windows\Temporary Internet Files\Content.IE5\943LKUJ8\MC90005698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0"/>
            <a:ext cx="1143000" cy="1742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36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Next:</a:t>
            </a:r>
            <a:br>
              <a:rPr lang="en-US" dirty="0" smtClean="0"/>
            </a:br>
            <a:r>
              <a:rPr lang="en-US" dirty="0" smtClean="0"/>
              <a:t>ACTION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/>
          </a:bodyPr>
          <a:lstStyle/>
          <a:p>
            <a:pPr lvl="0"/>
            <a:r>
              <a:rPr lang="en-US" sz="3600" b="1" dirty="0"/>
              <a:t>Continue to develop relationships with our partners by working on grants and projects as equal </a:t>
            </a:r>
            <a:r>
              <a:rPr lang="en-US" sz="3600" b="1" dirty="0" smtClean="0"/>
              <a:t>partners</a:t>
            </a:r>
            <a:endParaRPr lang="en-US" sz="2400" dirty="0"/>
          </a:p>
        </p:txBody>
      </p:sp>
      <p:pic>
        <p:nvPicPr>
          <p:cNvPr id="2051" name="Picture 3" descr="C:\Users\ADM01\AppData\Local\Microsoft\Windows\Temporary Internet Files\Content.IE5\943LKUJ8\MC90005698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020" y="3581400"/>
            <a:ext cx="1562529" cy="238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57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Iron 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Secondary Leader</a:t>
            </a:r>
          </a:p>
          <a:p>
            <a:r>
              <a:rPr lang="en-US" dirty="0" smtClean="0"/>
              <a:t>Support, makes everything easy</a:t>
            </a:r>
          </a:p>
          <a:p>
            <a:r>
              <a:rPr lang="en-US" dirty="0" smtClean="0"/>
              <a:t>Has the money</a:t>
            </a:r>
          </a:p>
          <a:p>
            <a:r>
              <a:rPr lang="en-US" dirty="0"/>
              <a:t>Creative Designer</a:t>
            </a:r>
          </a:p>
          <a:p>
            <a:r>
              <a:rPr lang="en-US" dirty="0" smtClean="0"/>
              <a:t>Critical thinker</a:t>
            </a:r>
          </a:p>
          <a:p>
            <a:pPr marL="0" indent="0">
              <a:buNone/>
            </a:pPr>
            <a:r>
              <a:rPr lang="en-US" dirty="0" smtClean="0"/>
              <a:t>Our Leaders and Allies: Ellen, Brittany, Teresa</a:t>
            </a:r>
            <a:endParaRPr lang="en-US" dirty="0"/>
          </a:p>
          <a:p>
            <a:endParaRPr lang="en-US" dirty="0"/>
          </a:p>
        </p:txBody>
      </p:sp>
      <p:pic>
        <p:nvPicPr>
          <p:cNvPr id="5122" name="Picture 2" descr="http://waremalcomb.com/wordpress/wp-content/uploads/2014/07/IronM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667002"/>
            <a:ext cx="2682236" cy="167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0404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47800"/>
          </a:xfrm>
        </p:spPr>
        <p:txBody>
          <a:bodyPr>
            <a:normAutofit/>
          </a:bodyPr>
          <a:lstStyle/>
          <a:p>
            <a:r>
              <a:rPr lang="en-US" dirty="0" smtClean="0"/>
              <a:t>Next:</a:t>
            </a:r>
            <a:br>
              <a:rPr lang="en-US" dirty="0" smtClean="0"/>
            </a:br>
            <a:r>
              <a:rPr lang="en-US" dirty="0" smtClean="0"/>
              <a:t>ACTION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Stable funding for state, local, regional and national organizations</a:t>
            </a:r>
            <a:endParaRPr lang="en-US" sz="2000" dirty="0"/>
          </a:p>
          <a:p>
            <a:pPr lvl="0"/>
            <a:r>
              <a:rPr lang="en-US" b="1" dirty="0"/>
              <a:t>Persevere-Celebrate our successes, our leaders and our relationships</a:t>
            </a:r>
            <a:endParaRPr lang="en-US" sz="2000" dirty="0"/>
          </a:p>
          <a:p>
            <a:pPr marL="0" lvl="0" indent="0">
              <a:buNone/>
            </a:pPr>
            <a:endParaRPr lang="en-US" b="1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1" name="Picture 3" descr="C:\Users\ADM01\AppData\Local\Microsoft\Windows\Temporary Internet Files\Content.IE5\943LKUJ8\MC90005698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020" y="4114800"/>
            <a:ext cx="1240530" cy="1891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9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447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What do we want to sustain from Our Community Standing Strong?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/>
          </a:bodyPr>
          <a:lstStyle/>
          <a:p>
            <a:pPr marL="971550" lvl="1" indent="-514350">
              <a:buFont typeface="+mj-lt"/>
              <a:buAutoNum type="arabicPeriod"/>
            </a:pPr>
            <a:endParaRPr lang="en-US" dirty="0" smtClean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2209800"/>
            <a:ext cx="7772401" cy="3627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00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 smtClean="0"/>
              <a:t>ALABAMA</a:t>
            </a:r>
          </a:p>
        </p:txBody>
      </p:sp>
      <p:pic>
        <p:nvPicPr>
          <p:cNvPr id="15364" name="Content Placeholder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152400"/>
            <a:ext cx="1295402" cy="1143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Vlogs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Webinars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Face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to Face Regional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Meetings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Employment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First as a Regional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project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Our Strength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Host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2018 National Self Advocacy Conference in South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00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4550"/>
          </a:xfrm>
        </p:spPr>
        <p:txBody>
          <a:bodyPr/>
          <a:lstStyle/>
          <a:p>
            <a:pPr algn="l" eaLnBrk="1" hangingPunct="1"/>
            <a:r>
              <a:rPr lang="en-US" altLang="en-US" dirty="0" smtClean="0"/>
              <a:t>ARKANSAS</a:t>
            </a:r>
          </a:p>
        </p:txBody>
      </p:sp>
      <p:pic>
        <p:nvPicPr>
          <p:cNvPr id="16388" name="Content Placeholder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52400"/>
            <a:ext cx="1289050" cy="1143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Market our stories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Regional Conferences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Technical Assistance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33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smtClean="0"/>
              <a:t>FLORIDA</a:t>
            </a:r>
          </a:p>
        </p:txBody>
      </p:sp>
      <p:pic>
        <p:nvPicPr>
          <p:cNvPr id="17412" name="Content Placeholder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04800"/>
            <a:ext cx="1447800" cy="9144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71550" lvl="1" indent="-514350">
              <a:buFont typeface="+mj-lt"/>
              <a:buAutoNum type="arabicPeriod"/>
            </a:pP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Vlogs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egional events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ring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new people into the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group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N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etwork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with local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groups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Webinars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Host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2018 National </a:t>
            </a:r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Conference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0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MISSISSIPPI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Vote Project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Youth recruitment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Social Media (Instagram)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Captioning of videos (We could help with this)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Help with technology videos</a:t>
            </a:r>
          </a:p>
        </p:txBody>
      </p:sp>
      <p:pic>
        <p:nvPicPr>
          <p:cNvPr id="1026" name="Picture 2" descr="http://cdn3.bigcommerce.com/s-wpr3db/products/809/images/1143/49922_50_States_Mississippi_Map__56965.1409948044.190.250.png?c=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1" y="228600"/>
            <a:ext cx="695554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34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dirty="0" smtClean="0"/>
              <a:t>NORTH CAROLINA</a:t>
            </a:r>
          </a:p>
        </p:txBody>
      </p:sp>
      <p:pic>
        <p:nvPicPr>
          <p:cNvPr id="20484" name="Content Placeholder 4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463040" cy="11430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Look for more grants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 keep the group together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Foundations and research</a:t>
            </a:r>
          </a:p>
        </p:txBody>
      </p:sp>
    </p:spTree>
    <p:extLst>
      <p:ext uri="{BB962C8B-B14F-4D97-AF65-F5344CB8AC3E}">
        <p14:creationId xmlns:p14="http://schemas.microsoft.com/office/powerpoint/2010/main" val="100510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 smtClean="0"/>
              <a:t>OKLAHOMA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en-US" altLang="en-US" dirty="0" smtClean="0"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Face to Face meetings</a:t>
            </a:r>
          </a:p>
          <a:p>
            <a:pPr eaLnBrk="1" hangingPunct="1"/>
            <a:r>
              <a:rPr lang="en-US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Vlogs</a:t>
            </a:r>
          </a:p>
          <a:p>
            <a:pPr eaLnBrk="1" hangingPunct="1"/>
            <a:r>
              <a:rPr lang="en-US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Webinars</a:t>
            </a:r>
          </a:p>
          <a:p>
            <a:pPr eaLnBrk="1" hangingPunct="1"/>
            <a:r>
              <a:rPr lang="en-US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Distance Training</a:t>
            </a:r>
          </a:p>
          <a:p>
            <a:pPr eaLnBrk="1" hangingPunct="1"/>
            <a:r>
              <a:rPr lang="en-US" alt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Keep the focus on youth</a:t>
            </a:r>
          </a:p>
        </p:txBody>
      </p:sp>
      <p:pic>
        <p:nvPicPr>
          <p:cNvPr id="19460" name="Content Placeholder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8600"/>
            <a:ext cx="1569720" cy="1219200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6515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altLang="en-US" dirty="0" smtClean="0"/>
              <a:t>SOUTH CAROLINA</a:t>
            </a:r>
          </a:p>
        </p:txBody>
      </p:sp>
      <p:pic>
        <p:nvPicPr>
          <p:cNvPr id="31748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6200" y="381000"/>
            <a:ext cx="1219200" cy="1216891"/>
          </a:xfrm>
          <a:prstGeom prst="rect">
            <a:avLst/>
          </a:prstGeom>
          <a:noFill/>
          <a:ln w="57150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Face to face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Webinars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Vlogs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Networking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Regional Meeting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Consider forming an Advisory Board with officers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1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dirty="0" smtClean="0"/>
              <a:t>TENNESSEE</a:t>
            </a:r>
          </a:p>
        </p:txBody>
      </p:sp>
      <p:pic>
        <p:nvPicPr>
          <p:cNvPr id="32772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0914" y="152400"/>
            <a:ext cx="1457325" cy="1295400"/>
          </a:xfrm>
          <a:prstGeom prst="rect">
            <a:avLst/>
          </a:prstGeom>
          <a:noFill/>
          <a:ln w="76200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Showcase Vlogs and webinars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Consistent marketing message across national Self Advocacy TA centers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Develop a financial plan for the group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0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Spiderman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Makes sure everyone is using the best of their abilities</a:t>
            </a:r>
          </a:p>
          <a:p>
            <a:r>
              <a:rPr lang="en-US" dirty="0" smtClean="0"/>
              <a:t>Access to private money</a:t>
            </a:r>
          </a:p>
          <a:p>
            <a:r>
              <a:rPr lang="en-US" dirty="0" smtClean="0"/>
              <a:t>Family support</a:t>
            </a:r>
          </a:p>
          <a:p>
            <a:r>
              <a:rPr lang="en-US" dirty="0"/>
              <a:t>Works </a:t>
            </a:r>
            <a:r>
              <a:rPr lang="en-US" dirty="0" smtClean="0"/>
              <a:t>alone</a:t>
            </a:r>
          </a:p>
          <a:p>
            <a:r>
              <a:rPr lang="en-US" dirty="0" smtClean="0"/>
              <a:t>Makes own choices</a:t>
            </a:r>
          </a:p>
          <a:p>
            <a:pPr marL="0" indent="0">
              <a:buNone/>
            </a:pPr>
            <a:r>
              <a:rPr lang="en-US" dirty="0" smtClean="0"/>
              <a:t>Our Leaders and Allies: George, Ellen, Brittany</a:t>
            </a:r>
            <a:endParaRPr lang="en-US" dirty="0"/>
          </a:p>
        </p:txBody>
      </p:sp>
      <p:pic>
        <p:nvPicPr>
          <p:cNvPr id="7170" name="Picture 2" descr="http://2.media.dorkly.cvcdn.com/74/26/52efcad899df396d82793898513c86e7-its-official-spider-man-is-joining-the-marvel-cinematic-univers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11467"/>
          <a:stretch/>
        </p:blipFill>
        <p:spPr bwMode="auto">
          <a:xfrm>
            <a:off x="6373819" y="2972536"/>
            <a:ext cx="2735170" cy="197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2360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/>
              <a:t>Next OCSS Webinars Advisory Committee Meeting</a:t>
            </a:r>
            <a:br>
              <a:rPr lang="en-US" altLang="en-US" sz="3600" dirty="0" smtClean="0"/>
            </a:br>
            <a:r>
              <a:rPr lang="en-US" altLang="en-US" sz="3600" dirty="0" smtClean="0"/>
              <a:t>3:30 p.m. EST</a:t>
            </a:r>
            <a:br>
              <a:rPr lang="en-US" altLang="en-US" sz="3600" dirty="0" smtClean="0"/>
            </a:br>
            <a:r>
              <a:rPr lang="en-US" altLang="en-US" sz="3600" dirty="0" smtClean="0"/>
              <a:t>2:30 p.m. CST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3375903"/>
              </p:ext>
            </p:extLst>
          </p:nvPr>
        </p:nvGraphicFramePr>
        <p:xfrm>
          <a:off x="533400" y="2057526"/>
          <a:ext cx="8153401" cy="213169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019778"/>
                <a:gridCol w="5133623"/>
              </a:tblGrid>
              <a:tr h="3225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Webinar dates </a:t>
                      </a:r>
                      <a:endParaRPr lang="en-US" sz="2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9221" marR="69221" marT="9526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>
                          <a:effectLst/>
                          <a:latin typeface="+mj-lt"/>
                        </a:rPr>
                        <a:t>Topic</a:t>
                      </a:r>
                      <a:endParaRPr lang="en-US" sz="2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9221" marR="69221" marT="9526" marB="0"/>
                </a:tc>
              </a:tr>
              <a:tr h="95328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November</a:t>
                      </a:r>
                      <a:r>
                        <a:rPr lang="en-US" sz="2400" baseline="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 19, 2015</a:t>
                      </a:r>
                      <a:endParaRPr lang="en-US" sz="2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9221" marR="69221" marT="9526" marB="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j-lt"/>
                        </a:rPr>
                        <a:t>Youth Leadership Training, Youth Summits and other ways to Engage Youth</a:t>
                      </a:r>
                    </a:p>
                  </a:txBody>
                  <a:tcPr marL="69221" marR="69221" marT="9526" marB="0"/>
                </a:tc>
              </a:tr>
              <a:tr h="32257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400" dirty="0" smtClean="0">
                          <a:effectLst/>
                          <a:latin typeface="+mj-lt"/>
                          <a:ea typeface="Calibri"/>
                          <a:cs typeface="Times New Roman"/>
                        </a:rPr>
                        <a:t>December 10, 2015</a:t>
                      </a:r>
                      <a:endParaRPr lang="en-US" sz="2400" dirty="0">
                        <a:effectLst/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9221" marR="69221" marT="9526" marB="0"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+mj-lt"/>
                        </a:rPr>
                        <a:t>Advisory Committee Meeting</a:t>
                      </a:r>
                    </a:p>
                  </a:txBody>
                  <a:tcPr marL="69221" marR="69221" marT="9526" marB="0"/>
                </a:tc>
              </a:tr>
            </a:tbl>
          </a:graphicData>
        </a:graphic>
      </p:graphicFrame>
      <p:pic>
        <p:nvPicPr>
          <p:cNvPr id="5" name="Picture 2" descr="http://blog.hublished.com/wp-content/uploads/2013/02/ur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004500"/>
            <a:ext cx="2133600" cy="576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96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Face to Face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March, 2016 or May 2016: Dates to be determined</a:t>
            </a:r>
          </a:p>
          <a:p>
            <a:r>
              <a:rPr lang="en-US" dirty="0" smtClean="0"/>
              <a:t>Possible locations: Mississippi, Arkansas, or Florida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803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OCSS Hard at Work!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57912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OCSS funded as a Project of National Significance by the Administration on Intellectual and Developmental Disabilities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1"/>
            <a:ext cx="4556478" cy="2563019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646" y="3048000"/>
            <a:ext cx="370336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3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29540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en-US" altLang="en-US" sz="28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Participants of  Advisory Committee Meeting October 10-11, 2015-Decatur, Georgia</a:t>
            </a:r>
            <a:r>
              <a:rPr lang="en-US" altLang="en-US" sz="2800" b="0" dirty="0"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800" b="0" dirty="0">
                <a:latin typeface="Arial" pitchFamily="34" charset="0"/>
                <a:cs typeface="Arial" pitchFamily="34" charset="0"/>
              </a:rPr>
            </a:br>
            <a:r>
              <a:rPr lang="en-US" altLang="en-US" sz="2800" b="0" dirty="0" smtClean="0">
                <a:latin typeface="Arial" pitchFamily="34" charset="0"/>
                <a:cs typeface="Arial" pitchFamily="34" charset="0"/>
              </a:rPr>
              <a:t>*</a:t>
            </a:r>
            <a:r>
              <a:rPr lang="en-US" altLang="en-US" sz="18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Denotes </a:t>
            </a:r>
            <a:r>
              <a:rPr lang="en-US" altLang="en-US" sz="18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Advisory Council Member</a:t>
            </a:r>
            <a:r>
              <a:rPr lang="en-US" altLang="en-US" sz="2800" b="0" dirty="0">
                <a:latin typeface="Arial" pitchFamily="34" charset="0"/>
                <a:cs typeface="Arial" pitchFamily="34" charset="0"/>
              </a:rPr>
              <a:t/>
            </a:r>
            <a:br>
              <a:rPr lang="en-US" altLang="en-US" sz="2800" b="0" dirty="0">
                <a:latin typeface="Arial" pitchFamily="34" charset="0"/>
                <a:cs typeface="Arial" pitchFamily="34" charset="0"/>
              </a:rPr>
            </a:b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82337350"/>
              </p:ext>
            </p:extLst>
          </p:nvPr>
        </p:nvGraphicFramePr>
        <p:xfrm>
          <a:off x="1752601" y="1371600"/>
          <a:ext cx="5257799" cy="474237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16907"/>
                <a:gridCol w="2840892"/>
              </a:tblGrid>
              <a:tr h="103379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Alabama 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Nikki Dawson*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Brittany Gore*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George Neal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Brenda Doss</a:t>
                      </a:r>
                      <a:endParaRPr lang="en-US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Arkansas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Eric Treat* by conference call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Tom M. </a:t>
                      </a:r>
                      <a:r>
                        <a:rPr lang="en-US" sz="1100" dirty="0" err="1">
                          <a:effectLst/>
                        </a:rPr>
                        <a:t>Masseau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26" marR="48126" marT="0" marB="0"/>
                </a:tc>
              </a:tr>
              <a:tr h="8270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Florida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Arizona Jenkins *</a:t>
                      </a:r>
                      <a:endParaRPr lang="en-US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Georgia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Bernard Baker*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Teresa Coleman*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Cheri Mitchell</a:t>
                      </a:r>
                      <a:endParaRPr lang="en-US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26" marR="48126" marT="0" marB="0"/>
                </a:tc>
              </a:tr>
              <a:tr h="8270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Mississippi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*Cindy Singletary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 Johnny Taylor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Jerry Alliston</a:t>
                      </a:r>
                      <a:endParaRPr lang="en-US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*North Carolina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Participating by phone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Ellen Perry* by conference call</a:t>
                      </a:r>
                      <a:endParaRPr lang="en-US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26" marR="48126" marT="0" marB="0"/>
                </a:tc>
              </a:tr>
              <a:tr h="6202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South Carolina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Ebony De Loach *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 Oklahoma 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Nancy Ward  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Dee Banta</a:t>
                      </a:r>
                      <a:endParaRPr lang="en-US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26" marR="48126" marT="0" marB="0"/>
                </a:tc>
              </a:tr>
              <a:tr h="143423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Tennessee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Bill Gage *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Sam Gage*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Carol Rabideau</a:t>
                      </a:r>
                      <a:endParaRPr lang="en-US" sz="80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SABE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 err="1">
                          <a:effectLst/>
                        </a:rPr>
                        <a:t>Chaqueta</a:t>
                      </a:r>
                      <a:r>
                        <a:rPr lang="en-US" sz="1100" dirty="0">
                          <a:effectLst/>
                        </a:rPr>
                        <a:t> Stuckey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Glenda Hyman Singletary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Juliana </a:t>
                      </a:r>
                      <a:r>
                        <a:rPr lang="en-US" sz="1100" dirty="0" err="1">
                          <a:effectLst/>
                        </a:rPr>
                        <a:t>Huerena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Bill </a:t>
                      </a:r>
                      <a:r>
                        <a:rPr lang="en-US" sz="1100" dirty="0" smtClean="0">
                          <a:effectLst/>
                        </a:rPr>
                        <a:t>Lucero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Vicki Hicks Turnage</a:t>
                      </a:r>
                      <a:endParaRPr lang="en-US" sz="8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8126" marR="4812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041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r>
              <a:rPr lang="en-US" baseline="30000" dirty="0" smtClean="0"/>
              <a:t>rd</a:t>
            </a:r>
            <a:r>
              <a:rPr lang="en-US" dirty="0" smtClean="0"/>
              <a:t> Leader</a:t>
            </a:r>
          </a:p>
          <a:p>
            <a:r>
              <a:rPr lang="en-US" dirty="0" smtClean="0"/>
              <a:t>Gets the BIG job done</a:t>
            </a:r>
          </a:p>
          <a:p>
            <a:r>
              <a:rPr lang="en-US" dirty="0" smtClean="0"/>
              <a:t>Has family support</a:t>
            </a:r>
          </a:p>
          <a:p>
            <a:r>
              <a:rPr lang="en-US" dirty="0" smtClean="0"/>
              <a:t>Cares about the people</a:t>
            </a:r>
          </a:p>
          <a:p>
            <a:pPr marL="0" indent="0">
              <a:buNone/>
            </a:pPr>
            <a:r>
              <a:rPr lang="en-US" dirty="0" smtClean="0"/>
              <a:t>Our Leaders and Allies: Taylor, Nikki,</a:t>
            </a:r>
          </a:p>
          <a:p>
            <a:pPr marL="0" indent="0">
              <a:buNone/>
            </a:pPr>
            <a:r>
              <a:rPr lang="en-US" dirty="0" smtClean="0"/>
              <a:t>Bobbi, George, Sam</a:t>
            </a:r>
            <a:endParaRPr lang="en-US" dirty="0"/>
          </a:p>
        </p:txBody>
      </p:sp>
      <p:pic>
        <p:nvPicPr>
          <p:cNvPr id="4098" name="Picture 2" descr="http://images-cdn.moviepilot.com/image/upload/c_fill,h_900,w_1600/t_mp_quality/could-thor-die-in-avengers-2-age-of-ultron-could-avengers-2-see-the-end-of-thor-jpeg-25847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31" b="24675"/>
          <a:stretch/>
        </p:blipFill>
        <p:spPr bwMode="auto">
          <a:xfrm>
            <a:off x="5189477" y="1905000"/>
            <a:ext cx="3040123" cy="192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301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Widow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Executes (gets things done)</a:t>
            </a:r>
          </a:p>
          <a:p>
            <a:r>
              <a:rPr lang="en-US" dirty="0" smtClean="0"/>
              <a:t>Knows where to get her resources</a:t>
            </a:r>
          </a:p>
          <a:p>
            <a:r>
              <a:rPr lang="en-US" dirty="0" smtClean="0"/>
              <a:t>Strategic </a:t>
            </a:r>
            <a:r>
              <a:rPr lang="en-US" dirty="0"/>
              <a:t>Planner</a:t>
            </a:r>
          </a:p>
          <a:p>
            <a:r>
              <a:rPr lang="en-US" dirty="0" smtClean="0"/>
              <a:t>Has been institutionalized</a:t>
            </a:r>
          </a:p>
          <a:p>
            <a:pPr marL="0" indent="0">
              <a:buNone/>
            </a:pPr>
            <a:r>
              <a:rPr lang="en-US" dirty="0" smtClean="0"/>
              <a:t>Our Leaders and Allies:</a:t>
            </a:r>
          </a:p>
          <a:p>
            <a:pPr marL="0" indent="0">
              <a:buNone/>
            </a:pPr>
            <a:r>
              <a:rPr lang="en-US" dirty="0" smtClean="0"/>
              <a:t>Cheri, Cindy, Nancy, Vicki</a:t>
            </a:r>
            <a:endParaRPr lang="en-US" dirty="0"/>
          </a:p>
        </p:txBody>
      </p:sp>
      <p:pic>
        <p:nvPicPr>
          <p:cNvPr id="1026" name="Picture 2" descr="http://media1.santabanta.com/full1/Hollywood%20Movies/The%20Avengers/the-avengers-1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r="18906" b="52500"/>
          <a:stretch/>
        </p:blipFill>
        <p:spPr bwMode="auto">
          <a:xfrm>
            <a:off x="5372770" y="4114800"/>
            <a:ext cx="3253070" cy="199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1498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Hulk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at details</a:t>
            </a:r>
          </a:p>
          <a:p>
            <a:r>
              <a:rPr lang="en-US" dirty="0" smtClean="0"/>
              <a:t>Gets the BIG jobs done</a:t>
            </a:r>
          </a:p>
          <a:p>
            <a:r>
              <a:rPr lang="en-US" dirty="0" smtClean="0"/>
              <a:t>Angry, wants the cure</a:t>
            </a:r>
          </a:p>
          <a:p>
            <a:r>
              <a:rPr lang="en-US" dirty="0" smtClean="0"/>
              <a:t>Innovative</a:t>
            </a:r>
            <a:endParaRPr lang="en-US" dirty="0"/>
          </a:p>
          <a:p>
            <a:r>
              <a:rPr lang="en-US" dirty="0"/>
              <a:t>Critical </a:t>
            </a:r>
            <a:r>
              <a:rPr lang="en-US" dirty="0" smtClean="0"/>
              <a:t>thinker</a:t>
            </a:r>
          </a:p>
          <a:p>
            <a:pPr marL="0" indent="0">
              <a:buNone/>
            </a:pPr>
            <a:r>
              <a:rPr lang="en-US" dirty="0" smtClean="0"/>
              <a:t>Our Leaders and Allies:</a:t>
            </a:r>
          </a:p>
          <a:p>
            <a:pPr marL="0" indent="0">
              <a:buNone/>
            </a:pPr>
            <a:r>
              <a:rPr lang="en-US" dirty="0" smtClean="0"/>
              <a:t>Arizona, Bernard, Dee, Eric, Vicki</a:t>
            </a:r>
            <a:endParaRPr lang="en-US" dirty="0"/>
          </a:p>
          <a:p>
            <a:endParaRPr lang="en-US" dirty="0"/>
          </a:p>
        </p:txBody>
      </p:sp>
      <p:pic>
        <p:nvPicPr>
          <p:cNvPr id="3076" name="Picture 4" descr="http://cdn3.whatculture.com/wp-content/uploads/2015/04/Bruce-Banner-Hulk-Avengers-Age-of-Ultr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35814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384310"/>
      </p:ext>
    </p:extLst>
  </p:cSld>
  <p:clrMapOvr>
    <a:masterClrMapping/>
  </p:clrMapOvr>
</p:sld>
</file>

<file path=ppt/theme/theme1.xml><?xml version="1.0" encoding="utf-8"?>
<a:theme xmlns:a="http://schemas.openxmlformats.org/drawingml/2006/main" name="OCSS Blogging webinar march 2014">
  <a:themeElements>
    <a:clrScheme name="Custom 3">
      <a:dk1>
        <a:sysClr val="windowText" lastClr="000000"/>
      </a:dk1>
      <a:lt1>
        <a:sysClr val="window" lastClr="FFFFFF"/>
      </a:lt1>
      <a:dk2>
        <a:srgbClr val="1F497D"/>
      </a:dk2>
      <a:lt2>
        <a:srgbClr val="BFBFBF"/>
      </a:lt2>
      <a:accent1>
        <a:srgbClr val="17365D"/>
      </a:accent1>
      <a:accent2>
        <a:srgbClr val="6E0C0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SABE_DPS_April_2014_Presentation_with_Graphics</Template>
  <TotalTime>4904</TotalTime>
  <Words>2057</Words>
  <Application>Microsoft Office PowerPoint</Application>
  <PresentationFormat>On-screen Show (4:3)</PresentationFormat>
  <Paragraphs>441</Paragraphs>
  <Slides>63</Slides>
  <Notes>60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OCSS Blogging webinar march 2014</vt:lpstr>
      <vt:lpstr>YOUR STATE PLAN</vt:lpstr>
      <vt:lpstr>Our Leadership: Who are we???</vt:lpstr>
      <vt:lpstr>INSTRUCTIONS TO THE GROUP</vt:lpstr>
      <vt:lpstr>Captain America</vt:lpstr>
      <vt:lpstr>Iron Man</vt:lpstr>
      <vt:lpstr>Spiderman</vt:lpstr>
      <vt:lpstr>Thor</vt:lpstr>
      <vt:lpstr>Black Widow</vt:lpstr>
      <vt:lpstr>Hulk</vt:lpstr>
      <vt:lpstr>Hawkeye</vt:lpstr>
      <vt:lpstr>Falcon</vt:lpstr>
      <vt:lpstr>Nick Fury</vt:lpstr>
      <vt:lpstr>Agent Carter</vt:lpstr>
      <vt:lpstr>Agent Coulson</vt:lpstr>
      <vt:lpstr>Pepper</vt:lpstr>
      <vt:lpstr>Our Leadership Characteristics</vt:lpstr>
      <vt:lpstr>Scott(SWOT)</vt:lpstr>
      <vt:lpstr>PURPOSE of SCOTT (SWOT) Analysis</vt:lpstr>
      <vt:lpstr> Our Mission Statement</vt:lpstr>
      <vt:lpstr> HISTORY OF OUR COMMUNITY STANDING STRONG (SOUTHERN COLLABORATIVE</vt:lpstr>
      <vt:lpstr> HISTORY OF OUR COMMUNITY STANDING STRONG (SOUTHERN COLLABORATIVE</vt:lpstr>
      <vt:lpstr> HISTORY OF OUR COMMUNITY STANDING STRONG (SOUTHERN COLLABORATIVE</vt:lpstr>
      <vt:lpstr> HISTORY OF OUR COMMUNITY STANDING STRONG (SOUTHERN COLLABORATIVE</vt:lpstr>
      <vt:lpstr> HISTORY OF OUR COMMUNITY STANDING STRONG (SOUTHERN COLLABORATIVE</vt:lpstr>
      <vt:lpstr> HISTORY OF OUR COMMUNITY STANDING STRONG (SOUTHERN COLLABORATIVE</vt:lpstr>
      <vt:lpstr> HISTORY OF OUR COMMUNITY STANDING STRONG (SOUTHERN COLLABORATIVE</vt:lpstr>
      <vt:lpstr>SCOTT (SWOT)Analysis</vt:lpstr>
      <vt:lpstr>SCOTT (SWOT)Analysis</vt:lpstr>
      <vt:lpstr>S (Strengths)</vt:lpstr>
      <vt:lpstr>S (Strengths)</vt:lpstr>
      <vt:lpstr>S (Strengths)</vt:lpstr>
      <vt:lpstr>S (Strengths)</vt:lpstr>
      <vt:lpstr>S (Strengths)</vt:lpstr>
      <vt:lpstr>C (Challenges)</vt:lpstr>
      <vt:lpstr>C (Challenges)</vt:lpstr>
      <vt:lpstr>C (Challenges)</vt:lpstr>
      <vt:lpstr>C (Challenges)</vt:lpstr>
      <vt:lpstr>C (Challenges)</vt:lpstr>
      <vt:lpstr>C (Challenges)</vt:lpstr>
      <vt:lpstr>C (Challenges)</vt:lpstr>
      <vt:lpstr>O (Opportunities)</vt:lpstr>
      <vt:lpstr>O (Opportunities)</vt:lpstr>
      <vt:lpstr>O (Opportunities)</vt:lpstr>
      <vt:lpstr>O (Opportunities)</vt:lpstr>
      <vt:lpstr>TT (Threats and Trends)</vt:lpstr>
      <vt:lpstr>Next: Why is important to us to sustain our efforts? </vt:lpstr>
      <vt:lpstr>Next: ACTIONS STEPS/STRATEGIES How will do it?</vt:lpstr>
      <vt:lpstr>Next: ACTION STEPS</vt:lpstr>
      <vt:lpstr>Next: ACTION STEPS</vt:lpstr>
      <vt:lpstr>Next: ACTION STEPS</vt:lpstr>
      <vt:lpstr> What do we want to sustain from Our Community Standing Strong?</vt:lpstr>
      <vt:lpstr>ALABAMA</vt:lpstr>
      <vt:lpstr>ARKANSAS</vt:lpstr>
      <vt:lpstr>FLORIDA</vt:lpstr>
      <vt:lpstr>MISSISSIPPI</vt:lpstr>
      <vt:lpstr>NORTH CAROLINA</vt:lpstr>
      <vt:lpstr>OKLAHOMA</vt:lpstr>
      <vt:lpstr>SOUTH CAROLINA</vt:lpstr>
      <vt:lpstr>TENNESSEE</vt:lpstr>
      <vt:lpstr>Next OCSS Webinars Advisory Committee Meeting 3:30 p.m. EST 2:30 p.m. CST</vt:lpstr>
      <vt:lpstr>Next Face to Face Meeting</vt:lpstr>
      <vt:lpstr>OCSS Hard at Work!</vt:lpstr>
      <vt:lpstr>Participants of  Advisory Committee Meeting October 10-11, 2015-Decatur, Georgia *Denotes Advisory Council Member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STATE PLAN</dc:title>
  <dc:creator>Juliana Huerena</dc:creator>
  <cp:lastModifiedBy>ADM01</cp:lastModifiedBy>
  <cp:revision>86</cp:revision>
  <cp:lastPrinted>2015-11-03T18:21:59Z</cp:lastPrinted>
  <dcterms:created xsi:type="dcterms:W3CDTF">2014-04-17T16:47:19Z</dcterms:created>
  <dcterms:modified xsi:type="dcterms:W3CDTF">2015-11-06T19:51:32Z</dcterms:modified>
</cp:coreProperties>
</file>