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58" r:id="rId3"/>
    <p:sldId id="259" r:id="rId4"/>
    <p:sldId id="260" r:id="rId5"/>
    <p:sldId id="261" r:id="rId6"/>
    <p:sldId id="295" r:id="rId7"/>
    <p:sldId id="296" r:id="rId8"/>
    <p:sldId id="297" r:id="rId9"/>
    <p:sldId id="298" r:id="rId10"/>
    <p:sldId id="299" r:id="rId11"/>
    <p:sldId id="300" r:id="rId12"/>
    <p:sldId id="301" r:id="rId13"/>
    <p:sldId id="302" r:id="rId14"/>
    <p:sldId id="303" r:id="rId15"/>
    <p:sldId id="306" r:id="rId16"/>
    <p:sldId id="307" r:id="rId17"/>
    <p:sldId id="308" r:id="rId18"/>
    <p:sldId id="305" r:id="rId19"/>
    <p:sldId id="264" r:id="rId20"/>
    <p:sldId id="265" r:id="rId21"/>
    <p:sldId id="266" r:id="rId22"/>
    <p:sldId id="311" r:id="rId23"/>
    <p:sldId id="312" r:id="rId24"/>
    <p:sldId id="313" r:id="rId25"/>
    <p:sldId id="267" r:id="rId26"/>
    <p:sldId id="268" r:id="rId27"/>
    <p:sldId id="269" r:id="rId28"/>
    <p:sldId id="293" r:id="rId29"/>
    <p:sldId id="270" r:id="rId30"/>
    <p:sldId id="271" r:id="rId31"/>
    <p:sldId id="272" r:id="rId32"/>
    <p:sldId id="273" r:id="rId33"/>
    <p:sldId id="274" r:id="rId34"/>
    <p:sldId id="309" r:id="rId35"/>
    <p:sldId id="310" r:id="rId36"/>
    <p:sldId id="27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64" y="-48"/>
      </p:cViewPr>
      <p:guideLst>
        <p:guide orient="horz" pos="2160"/>
        <p:guide pos="2880"/>
      </p:guideLst>
    </p:cSldViewPr>
  </p:slideViewPr>
  <p:notesTextViewPr>
    <p:cViewPr>
      <p:scale>
        <a:sx n="1" d="1"/>
        <a:sy n="1" d="1"/>
      </p:scale>
      <p:origin x="0" y="0"/>
    </p:cViewPr>
  </p:notesTextViewPr>
  <p:sorterViewPr>
    <p:cViewPr>
      <p:scale>
        <a:sx n="100" d="100"/>
        <a:sy n="100" d="100"/>
      </p:scale>
      <p:origin x="0" y="10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F5A929-285C-429E-BBCF-87BC39392164}" type="datetimeFigureOut">
              <a:rPr lang="en-US" smtClean="0"/>
              <a:t>12/2/2015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2BB8E6-0FF4-4C57-BE49-BEB12DAB1D4E}" type="slidenum">
              <a:rPr lang="en-US" smtClean="0"/>
              <a:t>‹#›</a:t>
            </a:fld>
            <a:endParaRPr lang="en-US"/>
          </a:p>
        </p:txBody>
      </p:sp>
    </p:spTree>
    <p:extLst>
      <p:ext uri="{BB962C8B-B14F-4D97-AF65-F5344CB8AC3E}">
        <p14:creationId xmlns:p14="http://schemas.microsoft.com/office/powerpoint/2010/main" val="3307419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3A7C2F2E-02F5-4664-BD82-DCEF754B9FC3}" type="slidenum">
              <a:rPr lang="en-US" altLang="en-US" smtClean="0">
                <a:latin typeface="Arial" charset="0"/>
              </a:rPr>
              <a:pPr/>
              <a:t>1</a:t>
            </a:fld>
            <a:endParaRPr lang="en-US" altLang="en-US" smtClean="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3534068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A5ED1F48-8466-4B28-976A-78DF2E8D6E76}" type="slidenum">
              <a:rPr lang="en-US" altLang="en-US" smtClean="0">
                <a:latin typeface="Arial" charset="0"/>
              </a:rPr>
              <a:pPr/>
              <a:t>30</a:t>
            </a:fld>
            <a:endParaRPr lang="en-US" altLang="en-US" smtClean="0">
              <a:latin typeface="Arial" charset="0"/>
            </a:endParaRPr>
          </a:p>
        </p:txBody>
      </p:sp>
    </p:spTree>
    <p:extLst>
      <p:ext uri="{BB962C8B-B14F-4D97-AF65-F5344CB8AC3E}">
        <p14:creationId xmlns:p14="http://schemas.microsoft.com/office/powerpoint/2010/main" val="2669885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BAAA681D-A8DE-4E0C-BC69-11D3E62DF265}" type="slidenum">
              <a:rPr lang="en-US" altLang="en-US" smtClean="0">
                <a:latin typeface="Arial" charset="0"/>
              </a:rPr>
              <a:pPr/>
              <a:t>31</a:t>
            </a:fld>
            <a:endParaRPr lang="en-US" altLang="en-US" smtClean="0">
              <a:latin typeface="Arial" charset="0"/>
            </a:endParaRPr>
          </a:p>
        </p:txBody>
      </p:sp>
    </p:spTree>
    <p:extLst>
      <p:ext uri="{BB962C8B-B14F-4D97-AF65-F5344CB8AC3E}">
        <p14:creationId xmlns:p14="http://schemas.microsoft.com/office/powerpoint/2010/main" val="500915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58AD5E1C-E06D-4794-A470-1E5000DA252F}" type="slidenum">
              <a:rPr lang="en-US" altLang="en-US" smtClean="0">
                <a:latin typeface="Arial" charset="0"/>
              </a:rPr>
              <a:pPr/>
              <a:t>32</a:t>
            </a:fld>
            <a:endParaRPr lang="en-US" altLang="en-US" smtClean="0">
              <a:latin typeface="Arial" charset="0"/>
            </a:endParaRPr>
          </a:p>
        </p:txBody>
      </p:sp>
    </p:spTree>
    <p:extLst>
      <p:ext uri="{BB962C8B-B14F-4D97-AF65-F5344CB8AC3E}">
        <p14:creationId xmlns:p14="http://schemas.microsoft.com/office/powerpoint/2010/main" val="431433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rPr>
              <a:t>Chaqueta</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5AD89B80-FEAD-40D7-8717-B142499E6011}" type="slidenum">
              <a:rPr lang="en-US" altLang="en-US" smtClean="0">
                <a:latin typeface="Arial" charset="0"/>
              </a:rPr>
              <a:pPr/>
              <a:t>3</a:t>
            </a:fld>
            <a:endParaRPr lang="en-US" altLang="en-US" smtClean="0">
              <a:latin typeface="Arial" charset="0"/>
            </a:endParaRPr>
          </a:p>
        </p:txBody>
      </p:sp>
    </p:spTree>
    <p:extLst>
      <p:ext uri="{BB962C8B-B14F-4D97-AF65-F5344CB8AC3E}">
        <p14:creationId xmlns:p14="http://schemas.microsoft.com/office/powerpoint/2010/main" val="2657901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rPr>
              <a:t>Chaqueta</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2C07ACEF-FCCF-44D4-8D5B-91307882739A}" type="slidenum">
              <a:rPr lang="en-US" altLang="en-US" smtClean="0">
                <a:latin typeface="Arial" charset="0"/>
              </a:rPr>
              <a:pPr/>
              <a:t>4</a:t>
            </a:fld>
            <a:endParaRPr lang="en-US" altLang="en-US" smtClean="0">
              <a:latin typeface="Arial" charset="0"/>
            </a:endParaRPr>
          </a:p>
        </p:txBody>
      </p:sp>
    </p:spTree>
    <p:extLst>
      <p:ext uri="{BB962C8B-B14F-4D97-AF65-F5344CB8AC3E}">
        <p14:creationId xmlns:p14="http://schemas.microsoft.com/office/powerpoint/2010/main" val="42040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F05C4C61-3161-4564-BD23-E14FD5F8D32A}" type="slidenum">
              <a:rPr lang="en-US" altLang="en-US" smtClean="0">
                <a:latin typeface="Arial" charset="0"/>
              </a:rPr>
              <a:pPr/>
              <a:t>20</a:t>
            </a:fld>
            <a:endParaRPr lang="en-US" altLang="en-US" smtClean="0">
              <a:latin typeface="Arial" charset="0"/>
            </a:endParaRPr>
          </a:p>
        </p:txBody>
      </p:sp>
    </p:spTree>
    <p:extLst>
      <p:ext uri="{BB962C8B-B14F-4D97-AF65-F5344CB8AC3E}">
        <p14:creationId xmlns:p14="http://schemas.microsoft.com/office/powerpoint/2010/main" val="938327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21</a:t>
            </a:fld>
            <a:endParaRPr lang="en-US" altLang="en-US" smtClean="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B7D6839E-4EF3-4131-BFE8-3B5001615E25}" type="slidenum">
              <a:rPr lang="en-US" altLang="en-US" smtClean="0">
                <a:latin typeface="Arial" charset="0"/>
              </a:rPr>
              <a:pPr/>
              <a:t>25</a:t>
            </a:fld>
            <a:endParaRPr lang="en-US" altLang="en-US" smtClean="0">
              <a:latin typeface="Arial" charset="0"/>
            </a:endParaRPr>
          </a:p>
        </p:txBody>
      </p:sp>
    </p:spTree>
    <p:extLst>
      <p:ext uri="{BB962C8B-B14F-4D97-AF65-F5344CB8AC3E}">
        <p14:creationId xmlns:p14="http://schemas.microsoft.com/office/powerpoint/2010/main" val="1732022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B79E45A0-FADD-46F3-9636-02CB87708B47}" type="slidenum">
              <a:rPr lang="en-US" altLang="en-US" smtClean="0">
                <a:latin typeface="Arial" charset="0"/>
              </a:rPr>
              <a:pPr/>
              <a:t>26</a:t>
            </a:fld>
            <a:endParaRPr lang="en-US" altLang="en-US" smtClean="0">
              <a:latin typeface="Arial" charset="0"/>
            </a:endParaRPr>
          </a:p>
        </p:txBody>
      </p:sp>
    </p:spTree>
    <p:extLst>
      <p:ext uri="{BB962C8B-B14F-4D97-AF65-F5344CB8AC3E}">
        <p14:creationId xmlns:p14="http://schemas.microsoft.com/office/powerpoint/2010/main" val="1684207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50D794BF-4C38-4677-BEE4-A956BB3D1D6B}" type="slidenum">
              <a:rPr lang="en-US" altLang="en-US" smtClean="0">
                <a:latin typeface="Arial" charset="0"/>
              </a:rPr>
              <a:pPr/>
              <a:t>27</a:t>
            </a:fld>
            <a:endParaRPr lang="en-US" altLang="en-US" smtClean="0">
              <a:latin typeface="Arial" charset="0"/>
            </a:endParaRPr>
          </a:p>
        </p:txBody>
      </p:sp>
    </p:spTree>
    <p:extLst>
      <p:ext uri="{BB962C8B-B14F-4D97-AF65-F5344CB8AC3E}">
        <p14:creationId xmlns:p14="http://schemas.microsoft.com/office/powerpoint/2010/main" val="1502012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CBCBB27A-7C38-42F7-8F81-71F4FC99BFC3}" type="slidenum">
              <a:rPr lang="en-US" altLang="en-US" smtClean="0">
                <a:latin typeface="Arial" charset="0"/>
              </a:rPr>
              <a:pPr/>
              <a:t>29</a:t>
            </a:fld>
            <a:endParaRPr lang="en-US" altLang="en-US" smtClean="0">
              <a:latin typeface="Arial" charset="0"/>
            </a:endParaRPr>
          </a:p>
        </p:txBody>
      </p:sp>
    </p:spTree>
    <p:extLst>
      <p:ext uri="{BB962C8B-B14F-4D97-AF65-F5344CB8AC3E}">
        <p14:creationId xmlns:p14="http://schemas.microsoft.com/office/powerpoint/2010/main" val="1604061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14617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solidFill>
            <a:schemeClr val="bg1"/>
          </a:solidFill>
        </p:spPr>
        <p:txBody>
          <a:bodyPr/>
          <a:lstStyle>
            <a:lvl1pPr marL="0" indent="0" algn="ctr">
              <a:buNone/>
              <a:defRPr b="1">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AA53BA66-8436-498A-AC4D-4CDE633B98FC}" type="datetimeFigureOut">
              <a:rPr lang="en-US" smtClean="0"/>
              <a:t>12/2/2015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DE90B4-BF23-4BEB-87DD-BD0A4E8F70F5}" type="slidenum">
              <a:rPr lang="en-US" smtClean="0"/>
              <a:t>‹#›</a:t>
            </a:fld>
            <a:endParaRPr lang="en-US"/>
          </a:p>
        </p:txBody>
      </p:sp>
    </p:spTree>
    <p:extLst>
      <p:ext uri="{BB962C8B-B14F-4D97-AF65-F5344CB8AC3E}">
        <p14:creationId xmlns:p14="http://schemas.microsoft.com/office/powerpoint/2010/main" val="26260532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A53BA66-8436-498A-AC4D-4CDE633B98FC}" type="datetimeFigureOut">
              <a:rPr lang="en-US" smtClean="0"/>
              <a:t>12/2/2015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DE90B4-BF23-4BEB-87DD-BD0A4E8F70F5}" type="slidenum">
              <a:rPr lang="en-US" smtClean="0"/>
              <a:t>‹#›</a:t>
            </a:fld>
            <a:endParaRPr lang="en-US"/>
          </a:p>
        </p:txBody>
      </p:sp>
    </p:spTree>
    <p:extLst>
      <p:ext uri="{BB962C8B-B14F-4D97-AF65-F5344CB8AC3E}">
        <p14:creationId xmlns:p14="http://schemas.microsoft.com/office/powerpoint/2010/main" val="26565136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A53BA66-8436-498A-AC4D-4CDE633B98FC}" type="datetimeFigureOut">
              <a:rPr lang="en-US" smtClean="0"/>
              <a:t>12/2/2015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DE90B4-BF23-4BEB-87DD-BD0A4E8F70F5}" type="slidenum">
              <a:rPr lang="en-US" smtClean="0"/>
              <a:t>‹#›</a:t>
            </a:fld>
            <a:endParaRPr lang="en-US"/>
          </a:p>
        </p:txBody>
      </p:sp>
    </p:spTree>
    <p:extLst>
      <p:ext uri="{BB962C8B-B14F-4D97-AF65-F5344CB8AC3E}">
        <p14:creationId xmlns:p14="http://schemas.microsoft.com/office/powerpoint/2010/main" val="7932834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BFDE90B4-BF23-4BEB-87DD-BD0A4E8F70F5}" type="slidenum">
              <a:rPr lang="en-US" smtClean="0"/>
              <a:t>‹#›</a:t>
            </a:fld>
            <a:endParaRPr lang="en-US"/>
          </a:p>
        </p:txBody>
      </p:sp>
    </p:spTree>
    <p:extLst>
      <p:ext uri="{BB962C8B-B14F-4D97-AF65-F5344CB8AC3E}">
        <p14:creationId xmlns:p14="http://schemas.microsoft.com/office/powerpoint/2010/main" val="299440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solidFill>
            <a:schemeClr val="bg1"/>
          </a:solidFill>
        </p:spPr>
        <p:txBody>
          <a:bodyPr>
            <a:normAutofit/>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AA53BA66-8436-498A-AC4D-4CDE633B98FC}" type="datetimeFigureOut">
              <a:rPr lang="en-US" smtClean="0"/>
              <a:t>12/2/2015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DE90B4-BF23-4BEB-87DD-BD0A4E8F70F5}" type="slidenum">
              <a:rPr lang="en-US" smtClean="0"/>
              <a:t>‹#›</a:t>
            </a:fld>
            <a:endParaRPr lang="en-US"/>
          </a:p>
        </p:txBody>
      </p:sp>
    </p:spTree>
    <p:extLst>
      <p:ext uri="{BB962C8B-B14F-4D97-AF65-F5344CB8AC3E}">
        <p14:creationId xmlns:p14="http://schemas.microsoft.com/office/powerpoint/2010/main" val="15558580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solidFill>
            <a:schemeClr val="bg1"/>
          </a:solidFill>
        </p:spPr>
        <p:txBody>
          <a:bodyPr anchor="b"/>
          <a:lstStyle>
            <a:lvl1pPr marL="0" indent="0">
              <a:buNone/>
              <a:defRPr sz="20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A53BA66-8436-498A-AC4D-4CDE633B98FC}" type="datetimeFigureOut">
              <a:rPr lang="en-US" smtClean="0"/>
              <a:t>12/2/2015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DE90B4-BF23-4BEB-87DD-BD0A4E8F70F5}" type="slidenum">
              <a:rPr lang="en-US" smtClean="0"/>
              <a:t>‹#›</a:t>
            </a:fld>
            <a:endParaRPr lang="en-US"/>
          </a:p>
        </p:txBody>
      </p:sp>
    </p:spTree>
    <p:extLst>
      <p:ext uri="{BB962C8B-B14F-4D97-AF65-F5344CB8AC3E}">
        <p14:creationId xmlns:p14="http://schemas.microsoft.com/office/powerpoint/2010/main" val="34522082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AA53BA66-8436-498A-AC4D-4CDE633B98FC}" type="datetimeFigureOut">
              <a:rPr lang="en-US" smtClean="0"/>
              <a:t>12/2/2015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FDE90B4-BF23-4BEB-87DD-BD0A4E8F70F5}" type="slidenum">
              <a:rPr lang="en-US" smtClean="0"/>
              <a:t>‹#›</a:t>
            </a:fld>
            <a:endParaRPr lang="en-US"/>
          </a:p>
        </p:txBody>
      </p:sp>
    </p:spTree>
    <p:extLst>
      <p:ext uri="{BB962C8B-B14F-4D97-AF65-F5344CB8AC3E}">
        <p14:creationId xmlns:p14="http://schemas.microsoft.com/office/powerpoint/2010/main" val="12141835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A53BA66-8436-498A-AC4D-4CDE633B98FC}" type="datetimeFigureOut">
              <a:rPr lang="en-US" smtClean="0"/>
              <a:t>12/2/2015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FDE90B4-BF23-4BEB-87DD-BD0A4E8F70F5}" type="slidenum">
              <a:rPr lang="en-US" smtClean="0"/>
              <a:t>‹#›</a:t>
            </a:fld>
            <a:endParaRPr lang="en-US"/>
          </a:p>
        </p:txBody>
      </p:sp>
    </p:spTree>
    <p:extLst>
      <p:ext uri="{BB962C8B-B14F-4D97-AF65-F5344CB8AC3E}">
        <p14:creationId xmlns:p14="http://schemas.microsoft.com/office/powerpoint/2010/main" val="108404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AA53BA66-8436-498A-AC4D-4CDE633B98FC}" type="datetimeFigureOut">
              <a:rPr lang="en-US" smtClean="0"/>
              <a:t>12/2/2015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FDE90B4-BF23-4BEB-87DD-BD0A4E8F70F5}" type="slidenum">
              <a:rPr lang="en-US" smtClean="0"/>
              <a:t>‹#›</a:t>
            </a:fld>
            <a:endParaRPr lang="en-US"/>
          </a:p>
        </p:txBody>
      </p:sp>
    </p:spTree>
    <p:extLst>
      <p:ext uri="{BB962C8B-B14F-4D97-AF65-F5344CB8AC3E}">
        <p14:creationId xmlns:p14="http://schemas.microsoft.com/office/powerpoint/2010/main" val="38295251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A53BA66-8436-498A-AC4D-4CDE633B98FC}" type="datetimeFigureOut">
              <a:rPr lang="en-US" smtClean="0"/>
              <a:t>12/2/2015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FDE90B4-BF23-4BEB-87DD-BD0A4E8F70F5}" type="slidenum">
              <a:rPr lang="en-US" smtClean="0"/>
              <a:t>‹#›</a:t>
            </a:fld>
            <a:endParaRPr lang="en-US"/>
          </a:p>
        </p:txBody>
      </p:sp>
    </p:spTree>
    <p:extLst>
      <p:ext uri="{BB962C8B-B14F-4D97-AF65-F5344CB8AC3E}">
        <p14:creationId xmlns:p14="http://schemas.microsoft.com/office/powerpoint/2010/main" val="42183941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A53BA66-8436-498A-AC4D-4CDE633B98FC}" type="datetimeFigureOut">
              <a:rPr lang="en-US" smtClean="0"/>
              <a:t>12/2/2015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FDE90B4-BF23-4BEB-87DD-BD0A4E8F70F5}" type="slidenum">
              <a:rPr lang="en-US" smtClean="0"/>
              <a:t>‹#›</a:t>
            </a:fld>
            <a:endParaRPr lang="en-US"/>
          </a:p>
        </p:txBody>
      </p:sp>
    </p:spTree>
    <p:extLst>
      <p:ext uri="{BB962C8B-B14F-4D97-AF65-F5344CB8AC3E}">
        <p14:creationId xmlns:p14="http://schemas.microsoft.com/office/powerpoint/2010/main" val="6015257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solidFill>
            <a:schemeClr val="bg1"/>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A53BA66-8436-498A-AC4D-4CDE633B98FC}" type="datetimeFigureOut">
              <a:rPr lang="en-US" smtClean="0"/>
              <a:t>12/2/2015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FDE90B4-BF23-4BEB-87DD-BD0A4E8F70F5}" type="slidenum">
              <a:rPr lang="en-US" smtClean="0"/>
              <a:t>‹#›</a:t>
            </a:fld>
            <a:endParaRPr lang="en-US"/>
          </a:p>
        </p:txBody>
      </p:sp>
    </p:spTree>
    <p:extLst>
      <p:ext uri="{BB962C8B-B14F-4D97-AF65-F5344CB8AC3E}">
        <p14:creationId xmlns:p14="http://schemas.microsoft.com/office/powerpoint/2010/main" val="31019725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5D6D0"/>
            </a:gs>
            <a:gs pos="64999">
              <a:srgbClr val="F0EBD5"/>
            </a:gs>
            <a:gs pos="100000">
              <a:srgbClr val="002060"/>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027" name="Text Placeholder 2"/>
          <p:cNvSpPr>
            <a:spLocks noGrp="1"/>
          </p:cNvSpPr>
          <p:nvPr>
            <p:ph type="body" idx="1"/>
          </p:nvPr>
        </p:nvSpPr>
        <p:spPr bwMode="auto">
          <a:xfrm>
            <a:off x="457200" y="1600200"/>
            <a:ext cx="8229600" cy="4525963"/>
          </a:xfrm>
          <a:prstGeom prst="rect">
            <a:avLst/>
          </a:prstGeom>
          <a:solidFill>
            <a:schemeClr val="bg1"/>
          </a:solidFill>
          <a:ln w="76200">
            <a:solidFill>
              <a:schemeClr val="accent1"/>
            </a:solidFill>
            <a:miter lim="800000"/>
            <a:headEnd/>
            <a:tailEnd/>
          </a:ln>
        </p:spPr>
        <p:txBody>
          <a:bodyPr vert="horz" wrap="square" lIns="91440" tIns="9144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3BA66-8436-498A-AC4D-4CDE633B98FC}" type="datetimeFigureOut">
              <a:rPr lang="en-US" smtClean="0"/>
              <a:t>12/2/2015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E90B4-BF23-4BEB-87DD-BD0A4E8F70F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1" fontAlgn="base" hangingPunct="1">
        <a:spcBef>
          <a:spcPct val="0"/>
        </a:spcBef>
        <a:spcAft>
          <a:spcPct val="0"/>
        </a:spcAft>
        <a:defRPr sz="3200" b="1" kern="1200">
          <a:solidFill>
            <a:schemeClr val="tx1"/>
          </a:solidFill>
          <a:latin typeface="+mj-lt"/>
          <a:ea typeface="+mj-ea"/>
          <a:cs typeface="+mj-cs"/>
        </a:defRPr>
      </a:lvl1pPr>
      <a:lvl2pPr algn="ctr" rtl="0" eaLnBrk="1" fontAlgn="base" hangingPunct="1">
        <a:spcBef>
          <a:spcPct val="0"/>
        </a:spcBef>
        <a:spcAft>
          <a:spcPct val="0"/>
        </a:spcAft>
        <a:defRPr sz="3200" b="1">
          <a:solidFill>
            <a:schemeClr val="tx1"/>
          </a:solidFill>
          <a:latin typeface="Arial" pitchFamily="34" charset="0"/>
        </a:defRPr>
      </a:lvl2pPr>
      <a:lvl3pPr algn="ctr" rtl="0" eaLnBrk="1" fontAlgn="base" hangingPunct="1">
        <a:spcBef>
          <a:spcPct val="0"/>
        </a:spcBef>
        <a:spcAft>
          <a:spcPct val="0"/>
        </a:spcAft>
        <a:defRPr sz="3200" b="1">
          <a:solidFill>
            <a:schemeClr val="tx1"/>
          </a:solidFill>
          <a:latin typeface="Arial" pitchFamily="34" charset="0"/>
        </a:defRPr>
      </a:lvl3pPr>
      <a:lvl4pPr algn="ctr" rtl="0" eaLnBrk="1" fontAlgn="base" hangingPunct="1">
        <a:spcBef>
          <a:spcPct val="0"/>
        </a:spcBef>
        <a:spcAft>
          <a:spcPct val="0"/>
        </a:spcAft>
        <a:defRPr sz="3200" b="1">
          <a:solidFill>
            <a:schemeClr val="tx1"/>
          </a:solidFill>
          <a:latin typeface="Arial" pitchFamily="34" charset="0"/>
        </a:defRPr>
      </a:lvl4pPr>
      <a:lvl5pPr algn="ctr" rtl="0" eaLnBrk="1" fontAlgn="base" hangingPunct="1">
        <a:spcBef>
          <a:spcPct val="0"/>
        </a:spcBef>
        <a:spcAft>
          <a:spcPct val="0"/>
        </a:spcAft>
        <a:defRPr sz="3200" b="1">
          <a:solidFill>
            <a:schemeClr val="tx1"/>
          </a:solidFill>
          <a:latin typeface="Arial" pitchFamily="34" charset="0"/>
        </a:defRPr>
      </a:lvl5pPr>
      <a:lvl6pPr marL="457200" algn="ctr" rtl="0" eaLnBrk="1" fontAlgn="base" hangingPunct="1">
        <a:spcBef>
          <a:spcPct val="0"/>
        </a:spcBef>
        <a:spcAft>
          <a:spcPct val="0"/>
        </a:spcAft>
        <a:defRPr sz="3200" b="1">
          <a:solidFill>
            <a:schemeClr val="tx1"/>
          </a:solidFill>
          <a:latin typeface="Arial" pitchFamily="34" charset="0"/>
        </a:defRPr>
      </a:lvl6pPr>
      <a:lvl7pPr marL="914400" algn="ctr" rtl="0" eaLnBrk="1" fontAlgn="base" hangingPunct="1">
        <a:spcBef>
          <a:spcPct val="0"/>
        </a:spcBef>
        <a:spcAft>
          <a:spcPct val="0"/>
        </a:spcAft>
        <a:defRPr sz="3200" b="1">
          <a:solidFill>
            <a:schemeClr val="tx1"/>
          </a:solidFill>
          <a:latin typeface="Arial" pitchFamily="34" charset="0"/>
        </a:defRPr>
      </a:lvl7pPr>
      <a:lvl8pPr marL="1371600" algn="ctr" rtl="0" eaLnBrk="1" fontAlgn="base" hangingPunct="1">
        <a:spcBef>
          <a:spcPct val="0"/>
        </a:spcBef>
        <a:spcAft>
          <a:spcPct val="0"/>
        </a:spcAft>
        <a:defRPr sz="3200" b="1">
          <a:solidFill>
            <a:schemeClr val="tx1"/>
          </a:solidFill>
          <a:latin typeface="Arial" pitchFamily="34" charset="0"/>
        </a:defRPr>
      </a:lvl8pPr>
      <a:lvl9pPr marL="1828800" algn="ctr" rtl="0" eaLnBrk="1" fontAlgn="base" hangingPunct="1">
        <a:spcBef>
          <a:spcPct val="0"/>
        </a:spcBef>
        <a:spcAft>
          <a:spcPct val="0"/>
        </a:spcAft>
        <a:defRPr sz="3200" b="1">
          <a:solidFill>
            <a:schemeClr val="tx1"/>
          </a:solidFill>
          <a:latin typeface="Arial"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j-lt"/>
          <a:ea typeface="+mn-ea"/>
          <a:cs typeface="+mn-cs"/>
        </a:defRPr>
      </a:lvl1pPr>
      <a:lvl2pPr marL="742950" indent="-285750" algn="l" rtl="0" eaLnBrk="1" fontAlgn="base" hangingPunct="1">
        <a:spcBef>
          <a:spcPct val="20000"/>
        </a:spcBef>
        <a:spcAft>
          <a:spcPct val="0"/>
        </a:spcAft>
        <a:buFont typeface="Arial" charset="0"/>
        <a:buChar char="–"/>
        <a:defRPr sz="3200" kern="1200">
          <a:solidFill>
            <a:schemeClr val="tx1"/>
          </a:solidFill>
          <a:latin typeface="+mj-lt"/>
          <a:ea typeface="+mn-ea"/>
          <a:cs typeface="+mn-cs"/>
        </a:defRPr>
      </a:lvl2pPr>
      <a:lvl3pPr marL="1143000" indent="-228600" algn="l" rtl="0" eaLnBrk="1" fontAlgn="base" hangingPunct="1">
        <a:spcBef>
          <a:spcPct val="20000"/>
        </a:spcBef>
        <a:spcAft>
          <a:spcPct val="0"/>
        </a:spcAft>
        <a:buFont typeface="Arial" charset="0"/>
        <a:buChar char="•"/>
        <a:defRPr sz="2800" kern="1200">
          <a:solidFill>
            <a:schemeClr val="tx1"/>
          </a:solidFill>
          <a:latin typeface="+mj-lt"/>
          <a:ea typeface="+mn-ea"/>
          <a:cs typeface="+mn-cs"/>
        </a:defRPr>
      </a:lvl3pPr>
      <a:lvl4pPr marL="1600200" indent="-228600" algn="l" rtl="0" eaLnBrk="1" fontAlgn="base" hangingPunct="1">
        <a:spcBef>
          <a:spcPct val="20000"/>
        </a:spcBef>
        <a:spcAft>
          <a:spcPct val="0"/>
        </a:spcAft>
        <a:buFont typeface="Arial" charset="0"/>
        <a:buChar char="–"/>
        <a:defRPr sz="2800" kern="1200">
          <a:solidFill>
            <a:schemeClr val="tx1"/>
          </a:solidFill>
          <a:latin typeface="+mj-lt"/>
          <a:ea typeface="+mn-ea"/>
          <a:cs typeface="+mn-cs"/>
        </a:defRPr>
      </a:lvl4pPr>
      <a:lvl5pPr marL="2057400" indent="-228600" algn="l" rtl="0" eaLnBrk="1" fontAlgn="base" hangingPunct="1">
        <a:spcBef>
          <a:spcPct val="20000"/>
        </a:spcBef>
        <a:spcAft>
          <a:spcPct val="0"/>
        </a:spcAft>
        <a:buFont typeface="Arial" charset="0"/>
        <a:buChar char="»"/>
        <a:defRPr sz="2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Robert.carley@usm.edu" TargetMode="External"/><Relationship Id="rId2" Type="http://schemas.openxmlformats.org/officeDocument/2006/relationships/hyperlink" Target="mailto:Cynthia.singletary@gmail.com"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4.jp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800100" y="4495800"/>
            <a:ext cx="7543800" cy="1905000"/>
          </a:xfrm>
        </p:spPr>
        <p:txBody>
          <a:bodyPr rtlCol="0">
            <a:noAutofit/>
          </a:bodyPr>
          <a:lstStyle/>
          <a:p>
            <a:pPr>
              <a:lnSpc>
                <a:spcPct val="120000"/>
              </a:lnSpc>
              <a:spcBef>
                <a:spcPts val="0"/>
              </a:spcBef>
              <a:spcAft>
                <a:spcPts val="0"/>
              </a:spcAft>
            </a:pPr>
            <a:r>
              <a:rPr lang="en-US" dirty="0"/>
              <a:t>Youth Leadership- Youth Summits and </a:t>
            </a:r>
            <a:r>
              <a:rPr lang="en-US" dirty="0" smtClean="0"/>
              <a:t>Other </a:t>
            </a:r>
            <a:r>
              <a:rPr lang="en-US" dirty="0"/>
              <a:t>W</a:t>
            </a:r>
            <a:r>
              <a:rPr lang="en-US" dirty="0" smtClean="0"/>
              <a:t>ays </a:t>
            </a:r>
            <a:r>
              <a:rPr lang="en-US" dirty="0"/>
              <a:t>to </a:t>
            </a:r>
            <a:r>
              <a:rPr lang="en-US" dirty="0" smtClean="0"/>
              <a:t>Engage </a:t>
            </a:r>
            <a:r>
              <a:rPr lang="en-US" dirty="0"/>
              <a:t>Y</a:t>
            </a:r>
            <a:r>
              <a:rPr lang="en-US" dirty="0" smtClean="0"/>
              <a:t>outh</a:t>
            </a:r>
          </a:p>
          <a:p>
            <a:pPr>
              <a:lnSpc>
                <a:spcPct val="120000"/>
              </a:lnSpc>
              <a:spcBef>
                <a:spcPts val="0"/>
              </a:spcBef>
              <a:spcAft>
                <a:spcPts val="0"/>
              </a:spcAft>
            </a:pPr>
            <a:r>
              <a:rPr lang="en-US" dirty="0" smtClean="0">
                <a:ea typeface="ＭＳ Ｐゴシック" charset="0"/>
                <a:cs typeface="ＭＳ Ｐゴシック" charset="0"/>
              </a:rPr>
              <a:t>November 19, 2015</a:t>
            </a:r>
            <a:endParaRPr lang="en-US" dirty="0">
              <a:ea typeface="ＭＳ Ｐゴシック" charset="0"/>
              <a:cs typeface="ＭＳ Ｐゴシック" charset="0"/>
            </a:endParaRPr>
          </a:p>
        </p:txBody>
      </p:sp>
      <p:pic>
        <p:nvPicPr>
          <p:cNvPr id="3075" name="Picture 2" descr="http://www.sabeusa.org/images/sabe_header_red.jpg"/>
          <p:cNvPicPr>
            <a:picLocks noChangeAspect="1" noChangeArrowheads="1"/>
          </p:cNvPicPr>
          <p:nvPr/>
        </p:nvPicPr>
        <p:blipFill>
          <a:blip r:embed="rId3">
            <a:extLst>
              <a:ext uri="{28A0092B-C50C-407E-A947-70E740481C1C}">
                <a14:useLocalDpi xmlns:a14="http://schemas.microsoft.com/office/drawing/2010/main" val="0"/>
              </a:ext>
            </a:extLst>
          </a:blip>
          <a:srcRect b="75383"/>
          <a:stretch>
            <a:fillRect/>
          </a:stretch>
        </p:blipFill>
        <p:spPr bwMode="auto">
          <a:xfrm>
            <a:off x="0" y="26988"/>
            <a:ext cx="914400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6" descr="K:\OCSS final 7-18-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1652588"/>
            <a:ext cx="5029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09360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Outreach Styles</a:t>
            </a:r>
            <a:endParaRPr lang="en-US" dirty="0"/>
          </a:p>
        </p:txBody>
      </p:sp>
      <p:sp>
        <p:nvSpPr>
          <p:cNvPr id="3" name="Content Placeholder 2"/>
          <p:cNvSpPr>
            <a:spLocks noGrp="1"/>
          </p:cNvSpPr>
          <p:nvPr>
            <p:ph idx="1"/>
          </p:nvPr>
        </p:nvSpPr>
        <p:spPr>
          <a:xfrm>
            <a:off x="457200" y="1219200"/>
            <a:ext cx="8229600" cy="5257800"/>
          </a:xfrm>
        </p:spPr>
        <p:txBody>
          <a:bodyPr>
            <a:normAutofit lnSpcReduction="10000"/>
          </a:bodyPr>
          <a:lstStyle/>
          <a:p>
            <a:pPr marL="0" indent="0">
              <a:buNone/>
            </a:pPr>
            <a:r>
              <a:rPr lang="en-US" dirty="0" smtClean="0"/>
              <a:t>Partner with Organizations and Programs </a:t>
            </a:r>
          </a:p>
          <a:p>
            <a:pPr>
              <a:buFont typeface="Arial" panose="020B0604020202020204" pitchFamily="34" charset="0"/>
              <a:buChar char="•"/>
            </a:pPr>
            <a:r>
              <a:rPr lang="en-US" dirty="0" smtClean="0"/>
              <a:t>University Center on Excellence and Developmental Disabilities</a:t>
            </a:r>
          </a:p>
          <a:p>
            <a:pPr>
              <a:buFont typeface="Arial" panose="020B0604020202020204" pitchFamily="34" charset="0"/>
              <a:buChar char="•"/>
            </a:pPr>
            <a:r>
              <a:rPr lang="en-US" dirty="0" smtClean="0"/>
              <a:t>Centers on Independent Living (</a:t>
            </a:r>
            <a:r>
              <a:rPr lang="en-US" dirty="0" err="1" smtClean="0"/>
              <a:t>CILs</a:t>
            </a:r>
            <a:r>
              <a:rPr lang="en-US" dirty="0" smtClean="0"/>
              <a:t>)</a:t>
            </a:r>
            <a:r>
              <a:rPr lang="en-US" dirty="0"/>
              <a:t> </a:t>
            </a:r>
            <a:endParaRPr lang="en-US" dirty="0" smtClean="0"/>
          </a:p>
          <a:p>
            <a:pPr>
              <a:buFont typeface="Arial" panose="020B0604020202020204" pitchFamily="34" charset="0"/>
              <a:buChar char="•"/>
            </a:pPr>
            <a:r>
              <a:rPr lang="en-US" dirty="0" smtClean="0"/>
              <a:t>Parent Training Center (PTI) </a:t>
            </a:r>
          </a:p>
          <a:p>
            <a:pPr>
              <a:buFont typeface="Arial" panose="020B0604020202020204" pitchFamily="34" charset="0"/>
              <a:buChar char="•"/>
            </a:pPr>
            <a:r>
              <a:rPr lang="en-US" dirty="0" smtClean="0"/>
              <a:t>ARC </a:t>
            </a:r>
          </a:p>
          <a:p>
            <a:pPr>
              <a:buFont typeface="Arial" panose="020B0604020202020204" pitchFamily="34" charset="0"/>
              <a:buChar char="•"/>
            </a:pPr>
            <a:r>
              <a:rPr lang="en-US" dirty="0" smtClean="0"/>
              <a:t>NAACP </a:t>
            </a:r>
          </a:p>
          <a:p>
            <a:pPr>
              <a:buFont typeface="Arial" panose="020B0604020202020204" pitchFamily="34" charset="0"/>
              <a:buChar char="•"/>
            </a:pPr>
            <a:r>
              <a:rPr lang="en-US" dirty="0" smtClean="0"/>
              <a:t>Vocational </a:t>
            </a:r>
            <a:r>
              <a:rPr lang="en-US" dirty="0"/>
              <a:t>Rehabilitation (</a:t>
            </a:r>
            <a:r>
              <a:rPr lang="en-US" dirty="0" smtClean="0"/>
              <a:t>VR) </a:t>
            </a:r>
          </a:p>
          <a:p>
            <a:pPr>
              <a:buFont typeface="Arial" panose="020B0604020202020204" pitchFamily="34" charset="0"/>
              <a:buChar char="•"/>
            </a:pPr>
            <a:r>
              <a:rPr lang="en-US" dirty="0" smtClean="0"/>
              <a:t>Department of Human Services (DHS) </a:t>
            </a:r>
          </a:p>
          <a:p>
            <a:pPr>
              <a:buFont typeface="Arial" panose="020B0604020202020204" pitchFamily="34" charset="0"/>
              <a:buChar char="•"/>
            </a:pPr>
            <a:r>
              <a:rPr lang="en-US" dirty="0" smtClean="0"/>
              <a:t>Schools/Colleges And any others serving youth (not only disability)</a:t>
            </a:r>
            <a:endParaRPr lang="en-US" dirty="0"/>
          </a:p>
        </p:txBody>
      </p:sp>
      <p:pic>
        <p:nvPicPr>
          <p:cNvPr id="3074" name="Picture 2" descr="http://roc.kernhigh.org/wp-content/uploads/2015/08/partnershi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993188"/>
            <a:ext cx="2915715" cy="180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344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Mississippi Has Done It</a:t>
            </a:r>
            <a:endParaRPr lang="en-US" dirty="0"/>
          </a:p>
        </p:txBody>
      </p:sp>
      <p:sp>
        <p:nvSpPr>
          <p:cNvPr id="3" name="Content Placeholder 2"/>
          <p:cNvSpPr>
            <a:spLocks noGrp="1"/>
          </p:cNvSpPr>
          <p:nvPr>
            <p:ph idx="1"/>
          </p:nvPr>
        </p:nvSpPr>
        <p:spPr>
          <a:xfrm>
            <a:off x="381000" y="1371600"/>
            <a:ext cx="5715000" cy="5181600"/>
          </a:xfrm>
        </p:spPr>
        <p:txBody>
          <a:bodyPr>
            <a:normAutofit fontScale="92500"/>
          </a:bodyPr>
          <a:lstStyle/>
          <a:p>
            <a:pPr marL="0" indent="0">
              <a:buNone/>
            </a:pPr>
            <a:r>
              <a:rPr lang="en-US" b="1" dirty="0" smtClean="0"/>
              <a:t>STEP UP Council</a:t>
            </a:r>
          </a:p>
          <a:p>
            <a:pPr>
              <a:buFont typeface="Arial" panose="020B0604020202020204" pitchFamily="34" charset="0"/>
              <a:buChar char="•"/>
            </a:pPr>
            <a:r>
              <a:rPr lang="en-US" dirty="0" smtClean="0"/>
              <a:t>Every UCEDD has a Consumer Advisory Council (CAC).  We have structured IDS’s to have a youth/young adult sub-committee. </a:t>
            </a:r>
          </a:p>
          <a:p>
            <a:pPr>
              <a:buFont typeface="Arial" panose="020B0604020202020204" pitchFamily="34" charset="0"/>
              <a:buChar char="•"/>
            </a:pPr>
            <a:r>
              <a:rPr lang="en-US" dirty="0" smtClean="0"/>
              <a:t>The sub-committee has elected officers including two co-chairs.  The Co-Chairs represent the sub-committee as full members of the CAC.  STEP UP has a focus of service and fun to keep the youth actively involved.</a:t>
            </a:r>
            <a:endParaRPr lang="en-US" dirty="0"/>
          </a:p>
        </p:txBody>
      </p:sp>
      <p:pic>
        <p:nvPicPr>
          <p:cNvPr id="8" name="Picture 7" descr="STEP UP Council Logo with image description.png"/>
          <p:cNvPicPr>
            <a:picLocks noChangeAspect="1"/>
          </p:cNvPicPr>
          <p:nvPr/>
        </p:nvPicPr>
        <p:blipFill>
          <a:blip r:embed="rId2" cstate="print"/>
          <a:stretch>
            <a:fillRect/>
          </a:stretch>
        </p:blipFill>
        <p:spPr>
          <a:xfrm>
            <a:off x="6233808" y="1524000"/>
            <a:ext cx="2757792" cy="2743200"/>
          </a:xfrm>
          <a:prstGeom prst="rect">
            <a:avLst/>
          </a:prstGeom>
        </p:spPr>
      </p:pic>
    </p:spTree>
    <p:extLst>
      <p:ext uri="{BB962C8B-B14F-4D97-AF65-F5344CB8AC3E}">
        <p14:creationId xmlns:p14="http://schemas.microsoft.com/office/powerpoint/2010/main" val="2152205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Mississippi Has Done It</a:t>
            </a:r>
            <a:endParaRPr lang="en-US" dirty="0"/>
          </a:p>
        </p:txBody>
      </p:sp>
      <p:sp>
        <p:nvSpPr>
          <p:cNvPr id="3" name="Content Placeholder 2"/>
          <p:cNvSpPr>
            <a:spLocks noGrp="1"/>
          </p:cNvSpPr>
          <p:nvPr>
            <p:ph idx="1"/>
          </p:nvPr>
        </p:nvSpPr>
        <p:spPr>
          <a:xfrm>
            <a:off x="381000" y="1828800"/>
            <a:ext cx="5181600" cy="4572000"/>
          </a:xfrm>
        </p:spPr>
        <p:txBody>
          <a:bodyPr>
            <a:normAutofit/>
          </a:bodyPr>
          <a:lstStyle/>
          <a:p>
            <a:pPr marL="0" indent="0">
              <a:buNone/>
            </a:pPr>
            <a:r>
              <a:rPr lang="en-US" b="1" dirty="0" smtClean="0"/>
              <a:t>TRIAD AmeriCorps</a:t>
            </a:r>
          </a:p>
          <a:p>
            <a:pPr marL="0" indent="0">
              <a:buNone/>
            </a:pPr>
            <a:r>
              <a:rPr lang="en-US" dirty="0" smtClean="0"/>
              <a:t>The UCEDD has had an AmeriCorps volunteer service program that has been geared to young adults inclusively providing a rare opportunity.  This program has led to future jobs and education after their service terms.</a:t>
            </a:r>
            <a:endParaRPr lang="en-US" dirty="0"/>
          </a:p>
        </p:txBody>
      </p:sp>
      <p:pic>
        <p:nvPicPr>
          <p:cNvPr id="8" name="Picture 7" descr="STEP UP Council Logo with image description.png"/>
          <p:cNvPicPr>
            <a:picLocks noChangeAspect="1"/>
          </p:cNvPicPr>
          <p:nvPr/>
        </p:nvPicPr>
        <p:blipFill>
          <a:blip r:embed="rId2" cstate="print"/>
          <a:stretch>
            <a:fillRect/>
          </a:stretch>
        </p:blipFill>
        <p:spPr>
          <a:xfrm>
            <a:off x="5943600" y="1066800"/>
            <a:ext cx="2892935" cy="4572000"/>
          </a:xfrm>
          <a:prstGeom prst="rect">
            <a:avLst/>
          </a:prstGeom>
        </p:spPr>
      </p:pic>
    </p:spTree>
    <p:extLst>
      <p:ext uri="{BB962C8B-B14F-4D97-AF65-F5344CB8AC3E}">
        <p14:creationId xmlns:p14="http://schemas.microsoft.com/office/powerpoint/2010/main" val="4289148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Mississippi Has Done It</a:t>
            </a:r>
            <a:endParaRPr lang="en-US" dirty="0"/>
          </a:p>
        </p:txBody>
      </p:sp>
      <p:sp>
        <p:nvSpPr>
          <p:cNvPr id="3" name="Content Placeholder 2"/>
          <p:cNvSpPr>
            <a:spLocks noGrp="1"/>
          </p:cNvSpPr>
          <p:nvPr>
            <p:ph idx="1"/>
          </p:nvPr>
        </p:nvSpPr>
        <p:spPr>
          <a:xfrm>
            <a:off x="381000" y="1371600"/>
            <a:ext cx="6629400" cy="5029200"/>
          </a:xfrm>
        </p:spPr>
        <p:txBody>
          <a:bodyPr>
            <a:normAutofit fontScale="92500" lnSpcReduction="20000"/>
          </a:bodyPr>
          <a:lstStyle/>
          <a:p>
            <a:pPr marL="0" indent="0">
              <a:buNone/>
            </a:pPr>
            <a:r>
              <a:rPr lang="en-US" b="1" dirty="0" err="1" smtClean="0"/>
              <a:t>AdvocacyTEAM</a:t>
            </a:r>
            <a:endParaRPr lang="en-US" b="1" dirty="0"/>
          </a:p>
          <a:p>
            <a:pPr>
              <a:buFont typeface="Arial" panose="020B0604020202020204" pitchFamily="34" charset="0"/>
              <a:buChar char="•"/>
            </a:pPr>
            <a:r>
              <a:rPr lang="en-US" dirty="0" smtClean="0"/>
              <a:t>Following the 2011 Regional Summits of AIDD, we decided to reinstate the state team of self-advocates with more self-advocates from throughout the state representing multiple disabilities, cultures and ages.  </a:t>
            </a:r>
          </a:p>
          <a:p>
            <a:pPr>
              <a:buFont typeface="Arial" panose="020B0604020202020204" pitchFamily="34" charset="0"/>
              <a:buChar char="•"/>
            </a:pPr>
            <a:r>
              <a:rPr lang="en-US" dirty="0" smtClean="0"/>
              <a:t>Youth and young adults were a part of this mixture.  The Team determined further guidelines including there will be Co-Chairs.  One will be an “experienced” advocate.  The other will be a youth/young adult.  They will both be elected by the Team.</a:t>
            </a:r>
            <a:endParaRPr lang="en-US" dirty="0"/>
          </a:p>
        </p:txBody>
      </p:sp>
      <p:grpSp>
        <p:nvGrpSpPr>
          <p:cNvPr id="4" name="Group 11"/>
          <p:cNvGrpSpPr>
            <a:grpSpLocks/>
          </p:cNvGrpSpPr>
          <p:nvPr/>
        </p:nvGrpSpPr>
        <p:grpSpPr bwMode="auto">
          <a:xfrm>
            <a:off x="7086600" y="1185506"/>
            <a:ext cx="2057400" cy="2289175"/>
            <a:chOff x="2209800" y="685800"/>
            <a:chExt cx="2872948" cy="2669977"/>
          </a:xfrm>
        </p:grpSpPr>
        <p:pic>
          <p:nvPicPr>
            <p:cNvPr id="5" name="Picture 7" descr="SATEAMM Logo.jpg"/>
            <p:cNvPicPr>
              <a:picLocks noChangeAspect="1"/>
            </p:cNvPicPr>
            <p:nvPr/>
          </p:nvPicPr>
          <p:blipFill>
            <a:blip r:embed="rId2" cstate="print"/>
            <a:srcRect/>
            <a:stretch>
              <a:fillRect/>
            </a:stretch>
          </p:blipFill>
          <p:spPr bwMode="auto">
            <a:xfrm>
              <a:off x="2209800" y="685800"/>
              <a:ext cx="2872948" cy="2362201"/>
            </a:xfrm>
            <a:prstGeom prst="rect">
              <a:avLst/>
            </a:prstGeom>
            <a:noFill/>
            <a:ln w="9525">
              <a:noFill/>
              <a:miter lim="800000"/>
              <a:headEnd/>
              <a:tailEnd/>
            </a:ln>
          </p:spPr>
        </p:pic>
        <p:sp>
          <p:nvSpPr>
            <p:cNvPr id="6" name="TextBox 9"/>
            <p:cNvSpPr txBox="1">
              <a:spLocks noChangeArrowheads="1"/>
            </p:cNvSpPr>
            <p:nvPr/>
          </p:nvSpPr>
          <p:spPr bwMode="auto">
            <a:xfrm>
              <a:off x="2362200" y="3048000"/>
              <a:ext cx="2438400" cy="307777"/>
            </a:xfrm>
            <a:prstGeom prst="rect">
              <a:avLst/>
            </a:prstGeom>
            <a:noFill/>
            <a:ln w="9525">
              <a:noFill/>
              <a:miter lim="800000"/>
              <a:headEnd/>
              <a:tailEnd/>
            </a:ln>
          </p:spPr>
          <p:txBody>
            <a:bodyPr>
              <a:spAutoFit/>
            </a:bodyPr>
            <a:lstStyle/>
            <a:p>
              <a:pPr eaLnBrk="1" hangingPunct="1"/>
              <a:r>
                <a:rPr lang="en-US" altLang="en-US" sz="1400">
                  <a:latin typeface="Calisto MT" pitchFamily="18" charset="0"/>
                </a:rPr>
                <a:t>IMAGE: ATEAMM Logo</a:t>
              </a:r>
            </a:p>
          </p:txBody>
        </p:sp>
      </p:grpSp>
    </p:spTree>
    <p:extLst>
      <p:ext uri="{BB962C8B-B14F-4D97-AF65-F5344CB8AC3E}">
        <p14:creationId xmlns:p14="http://schemas.microsoft.com/office/powerpoint/2010/main" val="3269671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Mississippi Has Done It</a:t>
            </a:r>
            <a:endParaRPr lang="en-US" dirty="0"/>
          </a:p>
        </p:txBody>
      </p:sp>
      <p:sp>
        <p:nvSpPr>
          <p:cNvPr id="3" name="Content Placeholder 2"/>
          <p:cNvSpPr>
            <a:spLocks noGrp="1"/>
          </p:cNvSpPr>
          <p:nvPr>
            <p:ph idx="1"/>
          </p:nvPr>
        </p:nvSpPr>
        <p:spPr>
          <a:xfrm>
            <a:off x="381000" y="1447800"/>
            <a:ext cx="6553200" cy="4953000"/>
          </a:xfrm>
        </p:spPr>
        <p:txBody>
          <a:bodyPr>
            <a:normAutofit lnSpcReduction="10000"/>
          </a:bodyPr>
          <a:lstStyle/>
          <a:p>
            <a:pPr marL="0" indent="0">
              <a:buNone/>
            </a:pPr>
            <a:r>
              <a:rPr lang="en-US" b="1" dirty="0" smtClean="0"/>
              <a:t>Youth Summits &amp; Trainings</a:t>
            </a:r>
          </a:p>
          <a:p>
            <a:pPr>
              <a:buFont typeface="Arial" panose="020B0604020202020204" pitchFamily="34" charset="0"/>
              <a:buChar char="•"/>
            </a:pPr>
            <a:r>
              <a:rPr lang="en-US" dirty="0" smtClean="0"/>
              <a:t>Regional trainings focused on transition needs.  Requires partnership with schools… Additional agency &amp; organization partnerships encouraged.  </a:t>
            </a:r>
          </a:p>
          <a:p>
            <a:pPr>
              <a:buFont typeface="Arial" panose="020B0604020202020204" pitchFamily="34" charset="0"/>
              <a:buChar char="•"/>
            </a:pPr>
            <a:r>
              <a:rPr lang="en-US" dirty="0" smtClean="0"/>
              <a:t>Multi-faceted… </a:t>
            </a:r>
          </a:p>
          <a:p>
            <a:pPr lvl="1">
              <a:buFont typeface="Arial" panose="020B0604020202020204" pitchFamily="34" charset="0"/>
              <a:buChar char="•"/>
            </a:pPr>
            <a:r>
              <a:rPr lang="en-US" dirty="0" smtClean="0"/>
              <a:t>Remember learning styles vary</a:t>
            </a:r>
          </a:p>
          <a:p>
            <a:pPr lvl="1">
              <a:buFont typeface="Arial" panose="020B0604020202020204" pitchFamily="34" charset="0"/>
              <a:buChar char="•"/>
            </a:pPr>
            <a:r>
              <a:rPr lang="en-US" dirty="0" smtClean="0"/>
              <a:t>Young adults &amp; “experienced” advocates lead.  </a:t>
            </a:r>
          </a:p>
          <a:p>
            <a:pPr lvl="1">
              <a:buFont typeface="Arial" panose="020B0604020202020204" pitchFamily="34" charset="0"/>
              <a:buChar char="•"/>
            </a:pPr>
            <a:r>
              <a:rPr lang="en-US" dirty="0" smtClean="0"/>
              <a:t>End with engaging to the other opportunities.</a:t>
            </a:r>
            <a:endParaRPr lang="en-US" dirty="0"/>
          </a:p>
        </p:txBody>
      </p:sp>
      <p:grpSp>
        <p:nvGrpSpPr>
          <p:cNvPr id="7" name="Group 11"/>
          <p:cNvGrpSpPr>
            <a:grpSpLocks/>
          </p:cNvGrpSpPr>
          <p:nvPr/>
        </p:nvGrpSpPr>
        <p:grpSpPr bwMode="auto">
          <a:xfrm>
            <a:off x="7086600" y="1185506"/>
            <a:ext cx="2057400" cy="2289175"/>
            <a:chOff x="2209800" y="685800"/>
            <a:chExt cx="2872948" cy="2669977"/>
          </a:xfrm>
        </p:grpSpPr>
        <p:pic>
          <p:nvPicPr>
            <p:cNvPr id="8" name="Picture 7" descr="SATEAMM Logo.jpg"/>
            <p:cNvPicPr>
              <a:picLocks noChangeAspect="1"/>
            </p:cNvPicPr>
            <p:nvPr/>
          </p:nvPicPr>
          <p:blipFill>
            <a:blip r:embed="rId2" cstate="print"/>
            <a:srcRect/>
            <a:stretch>
              <a:fillRect/>
            </a:stretch>
          </p:blipFill>
          <p:spPr bwMode="auto">
            <a:xfrm>
              <a:off x="2209800" y="685800"/>
              <a:ext cx="2872948" cy="2362201"/>
            </a:xfrm>
            <a:prstGeom prst="rect">
              <a:avLst/>
            </a:prstGeom>
            <a:noFill/>
            <a:ln w="9525">
              <a:noFill/>
              <a:miter lim="800000"/>
              <a:headEnd/>
              <a:tailEnd/>
            </a:ln>
          </p:spPr>
        </p:pic>
        <p:sp>
          <p:nvSpPr>
            <p:cNvPr id="9" name="TextBox 9"/>
            <p:cNvSpPr txBox="1">
              <a:spLocks noChangeArrowheads="1"/>
            </p:cNvSpPr>
            <p:nvPr/>
          </p:nvSpPr>
          <p:spPr bwMode="auto">
            <a:xfrm>
              <a:off x="2362200" y="3048000"/>
              <a:ext cx="2438400" cy="307777"/>
            </a:xfrm>
            <a:prstGeom prst="rect">
              <a:avLst/>
            </a:prstGeom>
            <a:noFill/>
            <a:ln w="9525">
              <a:noFill/>
              <a:miter lim="800000"/>
              <a:headEnd/>
              <a:tailEnd/>
            </a:ln>
          </p:spPr>
          <p:txBody>
            <a:bodyPr>
              <a:spAutoFit/>
            </a:bodyPr>
            <a:lstStyle/>
            <a:p>
              <a:pPr eaLnBrk="1" hangingPunct="1"/>
              <a:r>
                <a:rPr lang="en-US" altLang="en-US" sz="1400">
                  <a:latin typeface="Calisto MT" pitchFamily="18" charset="0"/>
                </a:rPr>
                <a:t>IMAGE: ATEAMM Logo</a:t>
              </a:r>
            </a:p>
          </p:txBody>
        </p:sp>
      </p:grpSp>
    </p:spTree>
    <p:extLst>
      <p:ext uri="{BB962C8B-B14F-4D97-AF65-F5344CB8AC3E}">
        <p14:creationId xmlns:p14="http://schemas.microsoft.com/office/powerpoint/2010/main" val="2145790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sz="3600" dirty="0" smtClean="0"/>
              <a:t>Youth Advocacy Summit</a:t>
            </a:r>
            <a:endParaRPr lang="en-US" sz="3600" dirty="0"/>
          </a:p>
        </p:txBody>
      </p:sp>
      <p:pic>
        <p:nvPicPr>
          <p:cNvPr id="2050" name="Picture 2" descr="C:\Users\owner\Downloads\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762000"/>
            <a:ext cx="5389861"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645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wner\Downloads\10698472_698397006896467_443983240710915507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420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owner\Downloads\12088330_877046945698138_5015677619786599246_n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686800" cy="651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642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7" name="Content Placeholder 6"/>
          <p:cNvSpPr>
            <a:spLocks noGrp="1"/>
          </p:cNvSpPr>
          <p:nvPr>
            <p:ph idx="1"/>
          </p:nvPr>
        </p:nvSpPr>
        <p:spPr/>
        <p:txBody>
          <a:bodyPr/>
          <a:lstStyle/>
          <a:p>
            <a:r>
              <a:rPr lang="en-US" dirty="0" smtClean="0"/>
              <a:t>Cynthia “Cindy” Singletary</a:t>
            </a:r>
          </a:p>
          <a:p>
            <a:pPr lvl="1"/>
            <a:r>
              <a:rPr lang="en-US" dirty="0" smtClean="0">
                <a:hlinkClick r:id="rId2"/>
              </a:rPr>
              <a:t>cynthia.singletary@gmail.com</a:t>
            </a:r>
            <a:endParaRPr lang="en-US" dirty="0" smtClean="0"/>
          </a:p>
          <a:p>
            <a:r>
              <a:rPr lang="en-US" dirty="0" smtClean="0"/>
              <a:t>Taylor </a:t>
            </a:r>
            <a:r>
              <a:rPr lang="en-US" dirty="0" err="1" smtClean="0"/>
              <a:t>Carley</a:t>
            </a:r>
            <a:endParaRPr lang="en-US" dirty="0" smtClean="0"/>
          </a:p>
          <a:p>
            <a:pPr lvl="1"/>
            <a:r>
              <a:rPr lang="en-US" dirty="0" smtClean="0">
                <a:hlinkClick r:id="rId3"/>
              </a:rPr>
              <a:t>robert.carley@usm.edu</a:t>
            </a:r>
            <a:r>
              <a:rPr lang="en-US" dirty="0" smtClean="0"/>
              <a:t> </a:t>
            </a:r>
            <a:endParaRPr lang="en-US" dirty="0"/>
          </a:p>
        </p:txBody>
      </p:sp>
      <p:pic>
        <p:nvPicPr>
          <p:cNvPr id="8" name="Content Placeholder 5" descr="smiley face clipart with image description.png"/>
          <p:cNvPicPr>
            <a:picLocks noChangeAspect="1"/>
          </p:cNvPicPr>
          <p:nvPr/>
        </p:nvPicPr>
        <p:blipFill>
          <a:blip r:embed="rId4" cstate="print"/>
          <a:stretch>
            <a:fillRect/>
          </a:stretch>
        </p:blipFill>
        <p:spPr>
          <a:xfrm>
            <a:off x="5791200" y="3581400"/>
            <a:ext cx="2389435" cy="2438199"/>
          </a:xfrm>
          <a:prstGeom prst="rect">
            <a:avLst/>
          </a:prstGeom>
        </p:spPr>
      </p:pic>
    </p:spTree>
    <p:extLst>
      <p:ext uri="{BB962C8B-B14F-4D97-AF65-F5344CB8AC3E}">
        <p14:creationId xmlns:p14="http://schemas.microsoft.com/office/powerpoint/2010/main" val="1829396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2"/>
          <p:cNvSpPr>
            <a:spLocks noGrp="1"/>
          </p:cNvSpPr>
          <p:nvPr>
            <p:ph type="body" idx="1"/>
          </p:nvPr>
        </p:nvSpPr>
        <p:spPr/>
        <p:txBody>
          <a:bodyPr/>
          <a:lstStyle/>
          <a:p>
            <a:r>
              <a:rPr lang="en-US" altLang="en-US" sz="4400" smtClean="0"/>
              <a:t>OCSS STATES QUESTIONS AND ANSWERS</a:t>
            </a:r>
          </a:p>
        </p:txBody>
      </p:sp>
    </p:spTree>
    <p:extLst>
      <p:ext uri="{BB962C8B-B14F-4D97-AF65-F5344CB8AC3E}">
        <p14:creationId xmlns:p14="http://schemas.microsoft.com/office/powerpoint/2010/main" val="2721149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ular Callout 7"/>
          <p:cNvSpPr/>
          <p:nvPr/>
        </p:nvSpPr>
        <p:spPr>
          <a:xfrm>
            <a:off x="4330700" y="762000"/>
            <a:ext cx="4495800" cy="25146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00" name="Picture 8" descr="http://www.imagesbuddy.com/images/104/2013/08/hello-and-welcome.jpg"/>
          <p:cNvPicPr>
            <a:picLocks noChangeAspect="1" noChangeArrowheads="1"/>
          </p:cNvPicPr>
          <p:nvPr/>
        </p:nvPicPr>
        <p:blipFill>
          <a:blip r:embed="rId2">
            <a:extLst>
              <a:ext uri="{28A0092B-C50C-407E-A947-70E740481C1C}">
                <a14:useLocalDpi xmlns:a14="http://schemas.microsoft.com/office/drawing/2010/main" val="0"/>
              </a:ext>
            </a:extLst>
          </a:blip>
          <a:srcRect t="12332" b="13136"/>
          <a:stretch>
            <a:fillRect/>
          </a:stretch>
        </p:blipFill>
        <p:spPr bwMode="auto">
          <a:xfrm>
            <a:off x="4394200" y="762000"/>
            <a:ext cx="44323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736" t="14027"/>
          <a:stretch/>
        </p:blipFill>
        <p:spPr>
          <a:xfrm>
            <a:off x="1358900" y="1900237"/>
            <a:ext cx="2514600" cy="3575558"/>
          </a:xfrm>
          <a:prstGeom prst="rect">
            <a:avLst/>
          </a:prstGeom>
          <a:ln w="76200">
            <a:solidFill>
              <a:srgbClr val="002060"/>
            </a:solidFill>
          </a:ln>
        </p:spPr>
      </p:pic>
    </p:spTree>
    <p:extLst>
      <p:ext uri="{BB962C8B-B14F-4D97-AF65-F5344CB8AC3E}">
        <p14:creationId xmlns:p14="http://schemas.microsoft.com/office/powerpoint/2010/main" val="3838175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92162"/>
          </a:xfrm>
        </p:spPr>
        <p:txBody>
          <a:bodyPr/>
          <a:lstStyle/>
          <a:p>
            <a:pPr eaLnBrk="1" hangingPunct="1"/>
            <a:r>
              <a:rPr lang="en-US" altLang="en-US" dirty="0" smtClean="0"/>
              <a:t>STATE QUESTIONS</a:t>
            </a:r>
          </a:p>
        </p:txBody>
      </p:sp>
      <p:sp>
        <p:nvSpPr>
          <p:cNvPr id="14339" name="Content Placeholder 2"/>
          <p:cNvSpPr>
            <a:spLocks noGrp="1"/>
          </p:cNvSpPr>
          <p:nvPr>
            <p:ph idx="1"/>
          </p:nvPr>
        </p:nvSpPr>
        <p:spPr>
          <a:xfrm>
            <a:off x="457200" y="1600200"/>
            <a:ext cx="8283386" cy="4525963"/>
          </a:xfrm>
        </p:spPr>
        <p:txBody>
          <a:bodyPr>
            <a:normAutofit/>
          </a:bodyPr>
          <a:lstStyle/>
          <a:p>
            <a:pPr marL="514350" indent="-514350">
              <a:buFont typeface="+mj-lt"/>
              <a:buAutoNum type="arabicPeriod"/>
            </a:pPr>
            <a:r>
              <a:rPr lang="en-US" dirty="0"/>
              <a:t>W</a:t>
            </a:r>
            <a:r>
              <a:rPr lang="en-US" dirty="0" smtClean="0"/>
              <a:t>hat </a:t>
            </a:r>
            <a:r>
              <a:rPr lang="en-US" dirty="0"/>
              <a:t>have you done to engage youth in your state?</a:t>
            </a:r>
          </a:p>
        </p:txBody>
      </p:sp>
      <p:pic>
        <p:nvPicPr>
          <p:cNvPr id="23556" name="Picture 4" descr="http://www.mynamesnotmommy.com/wp-content/uploads/2013/05/question-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4734" y="152400"/>
            <a:ext cx="1708265" cy="170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900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l" eaLnBrk="1" hangingPunct="1"/>
            <a:r>
              <a:rPr lang="en-US" altLang="en-US" dirty="0" smtClean="0"/>
              <a:t>ALABAMA COMMENTS</a:t>
            </a:r>
          </a:p>
        </p:txBody>
      </p:sp>
      <p:pic>
        <p:nvPicPr>
          <p:cNvPr id="15364" name="Content Placeholder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199" y="152400"/>
            <a:ext cx="1295402" cy="1143000"/>
          </a:xfrm>
          <a:prstGeom prst="rect">
            <a:avLst/>
          </a:prstGeom>
          <a:solidFill>
            <a:schemeClr val="bg1"/>
          </a:solidFill>
          <a:ln w="76200">
            <a:solidFill>
              <a:schemeClr val="accent1"/>
            </a:solidFill>
            <a:miter lim="800000"/>
            <a:headEnd/>
            <a:tailEnd/>
          </a:ln>
        </p:spPr>
      </p:pic>
      <p:sp>
        <p:nvSpPr>
          <p:cNvPr id="2" name="Content Placeholder 1"/>
          <p:cNvSpPr>
            <a:spLocks noGrp="1"/>
          </p:cNvSpPr>
          <p:nvPr>
            <p:ph idx="1"/>
          </p:nvPr>
        </p:nvSpPr>
        <p:spPr/>
        <p:txBody>
          <a:bodyPr>
            <a:normAutofit fontScale="92500"/>
          </a:bodyPr>
          <a:lstStyle/>
          <a:p>
            <a:r>
              <a:rPr lang="en-US" dirty="0" smtClean="0"/>
              <a:t>Gone to Transition fairs</a:t>
            </a:r>
          </a:p>
          <a:p>
            <a:r>
              <a:rPr lang="en-US" dirty="0" smtClean="0"/>
              <a:t>Attend state sponsored youth forums</a:t>
            </a:r>
          </a:p>
          <a:p>
            <a:r>
              <a:rPr lang="en-US" dirty="0" smtClean="0"/>
              <a:t>Completed YEL training in </a:t>
            </a:r>
            <a:r>
              <a:rPr lang="en-US" dirty="0"/>
              <a:t>O</a:t>
            </a:r>
            <a:r>
              <a:rPr lang="en-US" dirty="0" smtClean="0"/>
              <a:t>ct 2015 </a:t>
            </a:r>
            <a:r>
              <a:rPr lang="en-US" dirty="0" smtClean="0"/>
              <a:t>(Civil </a:t>
            </a:r>
            <a:r>
              <a:rPr lang="en-US" dirty="0" smtClean="0"/>
              <a:t>and Human Rights)</a:t>
            </a:r>
          </a:p>
          <a:p>
            <a:r>
              <a:rPr lang="en-US" dirty="0" smtClean="0"/>
              <a:t>Trained youth Ages 16-26</a:t>
            </a:r>
          </a:p>
          <a:p>
            <a:r>
              <a:rPr lang="en-US" dirty="0" smtClean="0"/>
              <a:t>Youth will do 3 community project (Right to marriage and family, disability now and then, multiple training, media education, etiquette and issues)</a:t>
            </a:r>
          </a:p>
          <a:p>
            <a:r>
              <a:rPr lang="en-US" dirty="0" smtClean="0"/>
              <a:t>Went to schools to do 6 trainings and developing relationships with them</a:t>
            </a:r>
          </a:p>
          <a:p>
            <a:endParaRPr lang="en-US" dirty="0" smtClean="0"/>
          </a:p>
          <a:p>
            <a:endParaRPr lang="en-US" dirty="0"/>
          </a:p>
        </p:txBody>
      </p:sp>
    </p:spTree>
    <p:extLst>
      <p:ext uri="{BB962C8B-B14F-4D97-AF65-F5344CB8AC3E}">
        <p14:creationId xmlns:p14="http://schemas.microsoft.com/office/powerpoint/2010/main" val="414766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ALABAMA CONTINUES</a:t>
            </a:r>
            <a:endParaRPr lang="en-US" dirty="0"/>
          </a:p>
        </p:txBody>
      </p:sp>
      <p:sp>
        <p:nvSpPr>
          <p:cNvPr id="3" name="Content Placeholder 2"/>
          <p:cNvSpPr>
            <a:spLocks noGrp="1"/>
          </p:cNvSpPr>
          <p:nvPr>
            <p:ph idx="1"/>
          </p:nvPr>
        </p:nvSpPr>
        <p:spPr/>
        <p:txBody>
          <a:bodyPr>
            <a:normAutofit lnSpcReduction="10000"/>
          </a:bodyPr>
          <a:lstStyle/>
          <a:p>
            <a:r>
              <a:rPr lang="en-US" dirty="0"/>
              <a:t>Attend all VR and school system Transition fairs:  (Montgomery, Shelby Co, Chilton Co., Greater Birmingham area</a:t>
            </a:r>
            <a:r>
              <a:rPr lang="en-US" dirty="0" smtClean="0"/>
              <a:t>)</a:t>
            </a:r>
            <a:endParaRPr lang="en-US" dirty="0"/>
          </a:p>
          <a:p>
            <a:r>
              <a:rPr lang="en-US" dirty="0"/>
              <a:t>Attend state sponsored Youth Leadership Forum in the </a:t>
            </a:r>
            <a:r>
              <a:rPr lang="en-US" dirty="0" smtClean="0"/>
              <a:t>summer</a:t>
            </a:r>
            <a:endParaRPr lang="en-US" dirty="0"/>
          </a:p>
          <a:p>
            <a:r>
              <a:rPr lang="en-US" dirty="0"/>
              <a:t>Actively seeking partnerships with school systems and vocational rehabilitation </a:t>
            </a:r>
            <a:r>
              <a:rPr lang="en-US" dirty="0" smtClean="0"/>
              <a:t>counselors</a:t>
            </a:r>
            <a:endParaRPr lang="en-US" dirty="0"/>
          </a:p>
          <a:p>
            <a:r>
              <a:rPr lang="en-US" dirty="0" smtClean="0"/>
              <a:t>Participate</a:t>
            </a:r>
            <a:endParaRPr lang="en-US" dirty="0"/>
          </a:p>
          <a:p>
            <a:r>
              <a:rPr lang="en-US" dirty="0"/>
              <a:t>Attend and present at annual statewide transition </a:t>
            </a:r>
            <a:r>
              <a:rPr lang="en-US" dirty="0" smtClean="0"/>
              <a:t>conferences</a:t>
            </a:r>
            <a:endParaRPr lang="en-US" dirty="0"/>
          </a:p>
          <a:p>
            <a:endParaRPr lang="en-US" dirty="0"/>
          </a:p>
          <a:p>
            <a:endParaRPr lang="en-US" dirty="0"/>
          </a:p>
        </p:txBody>
      </p:sp>
    </p:spTree>
    <p:extLst>
      <p:ext uri="{BB962C8B-B14F-4D97-AF65-F5344CB8AC3E}">
        <p14:creationId xmlns:p14="http://schemas.microsoft.com/office/powerpoint/2010/main" val="3243909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ALABAMA CONTINUES</a:t>
            </a:r>
            <a:endParaRPr lang="en-US" dirty="0"/>
          </a:p>
        </p:txBody>
      </p:sp>
      <p:sp>
        <p:nvSpPr>
          <p:cNvPr id="3" name="Content Placeholder 2"/>
          <p:cNvSpPr>
            <a:spLocks noGrp="1"/>
          </p:cNvSpPr>
          <p:nvPr>
            <p:ph idx="1"/>
          </p:nvPr>
        </p:nvSpPr>
        <p:spPr>
          <a:xfrm>
            <a:off x="457200" y="1295400"/>
            <a:ext cx="8229600" cy="5059363"/>
          </a:xfrm>
        </p:spPr>
        <p:txBody>
          <a:bodyPr>
            <a:normAutofit lnSpcReduction="10000"/>
          </a:bodyPr>
          <a:lstStyle/>
          <a:p>
            <a:r>
              <a:rPr lang="en-US" dirty="0"/>
              <a:t>Work with Children' Rehabilitation Services to perform workshops on leading your own </a:t>
            </a:r>
            <a:r>
              <a:rPr lang="en-US" dirty="0" err="1"/>
              <a:t>IEPs</a:t>
            </a:r>
            <a:endParaRPr lang="en-US" dirty="0"/>
          </a:p>
          <a:p>
            <a:r>
              <a:rPr lang="en-US" dirty="0" smtClean="0"/>
              <a:t>Developing </a:t>
            </a:r>
            <a:r>
              <a:rPr lang="en-US" dirty="0"/>
              <a:t>relationships with school systems (last summer did a series of 6 workshops with students from Walker Co</a:t>
            </a:r>
            <a:r>
              <a:rPr lang="en-US" dirty="0" smtClean="0"/>
              <a:t>)</a:t>
            </a:r>
            <a:endParaRPr lang="en-US" dirty="0"/>
          </a:p>
          <a:p>
            <a:r>
              <a:rPr lang="en-US" dirty="0"/>
              <a:t>Secured a grant from our state DD council for youth leadership training:  developed curriculum focusing on human and civil rights training and community participation</a:t>
            </a:r>
            <a:r>
              <a:rPr lang="en-US" dirty="0" smtClean="0"/>
              <a:t>.</a:t>
            </a:r>
          </a:p>
          <a:p>
            <a:r>
              <a:rPr lang="en-US" dirty="0"/>
              <a:t>The Youth Leadership training will be replicated around the state as we are capable</a:t>
            </a:r>
            <a:r>
              <a:rPr lang="en-US" dirty="0" smtClean="0"/>
              <a:t>.</a:t>
            </a:r>
            <a:endParaRPr lang="en-US" dirty="0"/>
          </a:p>
        </p:txBody>
      </p:sp>
    </p:spTree>
    <p:extLst>
      <p:ext uri="{BB962C8B-B14F-4D97-AF65-F5344CB8AC3E}">
        <p14:creationId xmlns:p14="http://schemas.microsoft.com/office/powerpoint/2010/main" val="3097348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ALABAMA CONTINUES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Alabama has recently completed trainings for 16 youth ages 16 to 26 years as part of the first cohort of youth leaders and is currently supporting these youth to complete 3 community projects related to disability awareness and human rights:  The right to marriage and family/  Disability Now and Then (presentations on ABLE Act, Home and Community Based waivers, employment first, and college programs for youth with disabilities)./  and Media education on disability etiquette and issues.</a:t>
            </a:r>
          </a:p>
          <a:p>
            <a:r>
              <a:rPr lang="en-US" dirty="0" smtClean="0"/>
              <a:t>Go </a:t>
            </a:r>
            <a:r>
              <a:rPr lang="en-US" dirty="0"/>
              <a:t>to meeting about new possible </a:t>
            </a:r>
            <a:r>
              <a:rPr lang="en-US" dirty="0" err="1"/>
              <a:t>IEP</a:t>
            </a:r>
            <a:r>
              <a:rPr lang="en-US" dirty="0"/>
              <a:t> </a:t>
            </a:r>
            <a:r>
              <a:rPr lang="en-US" dirty="0" smtClean="0"/>
              <a:t>procedural </a:t>
            </a:r>
            <a:r>
              <a:rPr lang="en-US" dirty="0"/>
              <a:t>code changes to pass flyers out and talk about PF to engage more youth</a:t>
            </a:r>
            <a:r>
              <a:rPr lang="en-US" dirty="0" smtClean="0"/>
              <a:t>.</a:t>
            </a:r>
            <a:endParaRPr lang="en-US" dirty="0"/>
          </a:p>
        </p:txBody>
      </p:sp>
    </p:spTree>
    <p:extLst>
      <p:ext uri="{BB962C8B-B14F-4D97-AF65-F5344CB8AC3E}">
        <p14:creationId xmlns:p14="http://schemas.microsoft.com/office/powerpoint/2010/main" val="769154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844550"/>
          </a:xfrm>
        </p:spPr>
        <p:txBody>
          <a:bodyPr/>
          <a:lstStyle/>
          <a:p>
            <a:pPr algn="l" eaLnBrk="1" hangingPunct="1"/>
            <a:r>
              <a:rPr lang="en-US" altLang="en-US" dirty="0" smtClean="0"/>
              <a:t>ARKANSAS COMMENTS</a:t>
            </a:r>
          </a:p>
        </p:txBody>
      </p:sp>
      <p:pic>
        <p:nvPicPr>
          <p:cNvPr id="16388" name="Content Placeholder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152400"/>
            <a:ext cx="1289050" cy="1143000"/>
          </a:xfrm>
          <a:prstGeom prst="rect">
            <a:avLst/>
          </a:prstGeom>
          <a:solidFill>
            <a:schemeClr val="bg1"/>
          </a:solidFill>
          <a:ln w="76200">
            <a:solidFill>
              <a:schemeClr val="accent1"/>
            </a:solidFill>
            <a:miter lim="800000"/>
            <a:headEnd/>
            <a:tailEnd/>
          </a:ln>
        </p:spPr>
      </p:pic>
      <p:sp>
        <p:nvSpPr>
          <p:cNvPr id="2" name="Content Placeholder 1"/>
          <p:cNvSpPr>
            <a:spLocks noGrp="1"/>
          </p:cNvSpPr>
          <p:nvPr>
            <p:ph idx="1"/>
          </p:nvPr>
        </p:nvSpPr>
        <p:spPr/>
        <p:txBody>
          <a:bodyPr/>
          <a:lstStyle/>
          <a:p>
            <a:r>
              <a:rPr lang="en-US" dirty="0" smtClean="0"/>
              <a:t>Working with </a:t>
            </a:r>
            <a:r>
              <a:rPr lang="en-US" dirty="0"/>
              <a:t>U</a:t>
            </a:r>
            <a:r>
              <a:rPr lang="en-US" dirty="0" smtClean="0"/>
              <a:t>CEDD CAC</a:t>
            </a:r>
            <a:endParaRPr lang="en-US" dirty="0"/>
          </a:p>
        </p:txBody>
      </p:sp>
    </p:spTree>
    <p:extLst>
      <p:ext uri="{BB962C8B-B14F-4D97-AF65-F5344CB8AC3E}">
        <p14:creationId xmlns:p14="http://schemas.microsoft.com/office/powerpoint/2010/main" val="2411309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715962"/>
          </a:xfrm>
        </p:spPr>
        <p:txBody>
          <a:bodyPr/>
          <a:lstStyle/>
          <a:p>
            <a:pPr algn="l" eaLnBrk="1" hangingPunct="1"/>
            <a:r>
              <a:rPr lang="en-US" altLang="en-US" dirty="0" smtClean="0"/>
              <a:t>FLORIDA COMMENTS</a:t>
            </a:r>
          </a:p>
        </p:txBody>
      </p:sp>
      <p:pic>
        <p:nvPicPr>
          <p:cNvPr id="17412" name="Content Placeholder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304800"/>
            <a:ext cx="1447800" cy="914400"/>
          </a:xfrm>
          <a:prstGeom prst="rect">
            <a:avLst/>
          </a:prstGeom>
          <a:solidFill>
            <a:schemeClr val="bg1"/>
          </a:solidFill>
          <a:ln w="76200">
            <a:solidFill>
              <a:schemeClr val="accent1"/>
            </a:solidFill>
            <a:miter lim="800000"/>
            <a:headEnd/>
            <a:tailEnd/>
          </a:ln>
        </p:spPr>
      </p:pic>
      <p:sp>
        <p:nvSpPr>
          <p:cNvPr id="4" name="Content Placeholder 3"/>
          <p:cNvSpPr>
            <a:spLocks noGrp="1"/>
          </p:cNvSpPr>
          <p:nvPr>
            <p:ph idx="1"/>
          </p:nvPr>
        </p:nvSpPr>
        <p:spPr/>
        <p:txBody>
          <a:bodyPr>
            <a:normAutofit fontScale="92500"/>
          </a:bodyPr>
          <a:lstStyle/>
          <a:p>
            <a:r>
              <a:rPr lang="en-US" dirty="0"/>
              <a:t>We engage youth in our state by going to schools and churches and talking to them about disability rights and the rights that they have as youths. We talk to them about what kinds of accommodations they need as people with disabilities.</a:t>
            </a:r>
            <a:br>
              <a:rPr lang="en-US" dirty="0"/>
            </a:br>
            <a:r>
              <a:rPr lang="en-US" dirty="0"/>
              <a:t/>
            </a:r>
            <a:br>
              <a:rPr lang="en-US" dirty="0"/>
            </a:br>
            <a:r>
              <a:rPr lang="en-US" dirty="0"/>
              <a:t>We also consult with parents that don't quite know how to deal with their child's disability and help them determine the best avenues by which they can help their children succeed in the real world.</a:t>
            </a:r>
          </a:p>
        </p:txBody>
      </p:sp>
    </p:spTree>
    <p:extLst>
      <p:ext uri="{BB962C8B-B14F-4D97-AF65-F5344CB8AC3E}">
        <p14:creationId xmlns:p14="http://schemas.microsoft.com/office/powerpoint/2010/main" val="4006012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784225"/>
          </a:xfrm>
        </p:spPr>
        <p:txBody>
          <a:bodyPr/>
          <a:lstStyle/>
          <a:p>
            <a:pPr algn="l" eaLnBrk="1" hangingPunct="1"/>
            <a:r>
              <a:rPr lang="en-US" altLang="en-US" dirty="0" smtClean="0"/>
              <a:t>GEORGIA COMMENTS</a:t>
            </a:r>
          </a:p>
        </p:txBody>
      </p:sp>
      <p:pic>
        <p:nvPicPr>
          <p:cNvPr id="18436" name="Content Placeholder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228600"/>
            <a:ext cx="1295400" cy="1066800"/>
          </a:xfrm>
          <a:prstGeom prst="rect">
            <a:avLst/>
          </a:prstGeom>
          <a:solidFill>
            <a:schemeClr val="bg1"/>
          </a:solidFill>
          <a:ln w="76200">
            <a:solidFill>
              <a:schemeClr val="accent1"/>
            </a:solidFill>
            <a:miter lim="800000"/>
            <a:headEnd/>
            <a:tailEnd/>
          </a:ln>
        </p:spPr>
      </p:pic>
      <p:sp>
        <p:nvSpPr>
          <p:cNvPr id="2" name="Content Placeholder 1"/>
          <p:cNvSpPr>
            <a:spLocks noGrp="1"/>
          </p:cNvSpPr>
          <p:nvPr>
            <p:ph idx="1"/>
          </p:nvPr>
        </p:nvSpPr>
        <p:spPr/>
        <p:txBody>
          <a:bodyPr/>
          <a:lstStyle/>
          <a:p>
            <a:r>
              <a:rPr lang="en-US" dirty="0" smtClean="0"/>
              <a:t>Get later</a:t>
            </a:r>
            <a:endParaRPr lang="en-US" dirty="0"/>
          </a:p>
        </p:txBody>
      </p:sp>
    </p:spTree>
    <p:extLst>
      <p:ext uri="{BB962C8B-B14F-4D97-AF65-F5344CB8AC3E}">
        <p14:creationId xmlns:p14="http://schemas.microsoft.com/office/powerpoint/2010/main" val="21458375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MISSISSIPPI COMMENTS</a:t>
            </a:r>
            <a:endParaRPr lang="en-US" dirty="0"/>
          </a:p>
        </p:txBody>
      </p:sp>
      <p:sp>
        <p:nvSpPr>
          <p:cNvPr id="3" name="Content Placeholder 2"/>
          <p:cNvSpPr>
            <a:spLocks noGrp="1"/>
          </p:cNvSpPr>
          <p:nvPr>
            <p:ph idx="1"/>
          </p:nvPr>
        </p:nvSpPr>
        <p:spPr/>
        <p:txBody>
          <a:bodyPr/>
          <a:lstStyle/>
          <a:p>
            <a:r>
              <a:rPr lang="en-US" dirty="0" smtClean="0"/>
              <a:t>presented</a:t>
            </a:r>
            <a:endParaRPr lang="en-US" dirty="0"/>
          </a:p>
        </p:txBody>
      </p:sp>
      <p:pic>
        <p:nvPicPr>
          <p:cNvPr id="1030" name="Picture 6" descr="https://deltiolog.files.wordpress.com/2014/06/usa-msmap.jpg?w=529&amp;h=7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228600"/>
            <a:ext cx="1069226"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96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792162"/>
          </a:xfrm>
        </p:spPr>
        <p:txBody>
          <a:bodyPr/>
          <a:lstStyle/>
          <a:p>
            <a:pPr algn="l" eaLnBrk="1" hangingPunct="1"/>
            <a:r>
              <a:rPr lang="en-US" altLang="en-US" dirty="0" smtClean="0"/>
              <a:t>NORTH CAROLINA COMMENTS</a:t>
            </a:r>
          </a:p>
        </p:txBody>
      </p:sp>
      <p:pic>
        <p:nvPicPr>
          <p:cNvPr id="20484" name="Content Placeholder 4"/>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228600"/>
            <a:ext cx="1463040" cy="1143000"/>
          </a:xfrm>
          <a:prstGeom prst="rect">
            <a:avLst/>
          </a:prstGeom>
          <a:solidFill>
            <a:schemeClr val="bg1"/>
          </a:solidFill>
          <a:ln w="76200">
            <a:solidFill>
              <a:schemeClr val="accent1"/>
            </a:solidFill>
            <a:miter lim="800000"/>
            <a:headEnd/>
            <a:tailEnd/>
          </a:ln>
        </p:spPr>
      </p:pic>
      <p:sp>
        <p:nvSpPr>
          <p:cNvPr id="2" name="Content Placeholder 1"/>
          <p:cNvSpPr>
            <a:spLocks noGrp="1"/>
          </p:cNvSpPr>
          <p:nvPr>
            <p:ph idx="1"/>
          </p:nvPr>
        </p:nvSpPr>
        <p:spPr/>
        <p:txBody>
          <a:bodyPr>
            <a:normAutofit/>
          </a:bodyPr>
          <a:lstStyle/>
          <a:p>
            <a:pPr marL="0" indent="0">
              <a:buNone/>
            </a:pPr>
            <a:r>
              <a:rPr lang="en-US" dirty="0" smtClean="0"/>
              <a:t>Get later</a:t>
            </a:r>
            <a:endParaRPr lang="en-US" dirty="0"/>
          </a:p>
        </p:txBody>
      </p:sp>
    </p:spTree>
    <p:extLst>
      <p:ext uri="{BB962C8B-B14F-4D97-AF65-F5344CB8AC3E}">
        <p14:creationId xmlns:p14="http://schemas.microsoft.com/office/powerpoint/2010/main" val="703877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715962"/>
          </a:xfrm>
        </p:spPr>
        <p:txBody>
          <a:bodyPr>
            <a:normAutofit/>
          </a:bodyPr>
          <a:lstStyle/>
          <a:p>
            <a:pPr eaLnBrk="1" hangingPunct="1"/>
            <a:r>
              <a:rPr lang="en-US" altLang="en-US" sz="4000" dirty="0" smtClean="0"/>
              <a:t>WELCOME</a:t>
            </a:r>
          </a:p>
        </p:txBody>
      </p:sp>
      <p:sp>
        <p:nvSpPr>
          <p:cNvPr id="3" name="Content Placeholder 2"/>
          <p:cNvSpPr>
            <a:spLocks noGrp="1"/>
          </p:cNvSpPr>
          <p:nvPr>
            <p:ph idx="1"/>
          </p:nvPr>
        </p:nvSpPr>
        <p:spPr>
          <a:xfrm>
            <a:off x="457200" y="1295400"/>
            <a:ext cx="5638800" cy="5181600"/>
          </a:xfrm>
        </p:spPr>
        <p:txBody>
          <a:bodyPr>
            <a:normAutofit lnSpcReduction="10000"/>
          </a:bodyPr>
          <a:lstStyle/>
          <a:p>
            <a:pPr marL="0" indent="0" eaLnBrk="1" hangingPunct="1">
              <a:buFont typeface="Arial" pitchFamily="34" charset="0"/>
              <a:buNone/>
              <a:defRPr/>
            </a:pPr>
            <a:r>
              <a:rPr lang="en-US" dirty="0" smtClean="0"/>
              <a:t>Reminders: </a:t>
            </a:r>
          </a:p>
          <a:p>
            <a:pPr eaLnBrk="1" hangingPunct="1">
              <a:buFont typeface="Arial" pitchFamily="34" charset="0"/>
              <a:buChar char="•"/>
              <a:defRPr/>
            </a:pPr>
            <a:r>
              <a:rPr lang="en-US" dirty="0" smtClean="0"/>
              <a:t>Please mute your device once you join the call</a:t>
            </a:r>
          </a:p>
          <a:p>
            <a:pPr eaLnBrk="1" hangingPunct="1">
              <a:buFont typeface="Arial" pitchFamily="34" charset="0"/>
              <a:buChar char="•"/>
              <a:defRPr/>
            </a:pPr>
            <a:endParaRPr lang="en-US" dirty="0" smtClean="0"/>
          </a:p>
          <a:p>
            <a:pPr eaLnBrk="1" hangingPunct="1">
              <a:buFont typeface="Arial" pitchFamily="34" charset="0"/>
              <a:buChar char="•"/>
              <a:defRPr/>
            </a:pPr>
            <a:r>
              <a:rPr lang="en-US" dirty="0" smtClean="0"/>
              <a:t>Remember to raise your hands for questions or write a message in text box</a:t>
            </a:r>
          </a:p>
          <a:p>
            <a:pPr eaLnBrk="1" hangingPunct="1">
              <a:buFont typeface="Arial" pitchFamily="34" charset="0"/>
              <a:buChar char="•"/>
              <a:defRPr/>
            </a:pPr>
            <a:endParaRPr lang="en-US" dirty="0" smtClean="0"/>
          </a:p>
          <a:p>
            <a:pPr eaLnBrk="1" hangingPunct="1">
              <a:buFont typeface="Arial" pitchFamily="34" charset="0"/>
              <a:buChar char="•"/>
              <a:defRPr/>
            </a:pPr>
            <a:r>
              <a:rPr lang="en-US" dirty="0" smtClean="0"/>
              <a:t>We will give everyone a chance to ask questions at the end of the presentation</a:t>
            </a:r>
          </a:p>
        </p:txBody>
      </p:sp>
      <p:pic>
        <p:nvPicPr>
          <p:cNvPr id="5124" name="Picture 6" descr="C:\Users\ADM01\AppData\Local\Microsoft\Windows\Temporary Internet Files\Content.IE5\FUE1ZU4H\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6888" y="4562475"/>
            <a:ext cx="1423987"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descr="http://www.asqfortworth.org/1416/Education/images/GotToMeeting_RaiseHand.jpg"/>
          <p:cNvPicPr>
            <a:picLocks noChangeAspect="1" noChangeArrowheads="1"/>
          </p:cNvPicPr>
          <p:nvPr/>
        </p:nvPicPr>
        <p:blipFill>
          <a:blip r:embed="rId4">
            <a:extLst>
              <a:ext uri="{28A0092B-C50C-407E-A947-70E740481C1C}">
                <a14:useLocalDpi xmlns:a14="http://schemas.microsoft.com/office/drawing/2010/main" val="0"/>
              </a:ext>
            </a:extLst>
          </a:blip>
          <a:srcRect l="5969" r="11453"/>
          <a:stretch>
            <a:fillRect/>
          </a:stretch>
        </p:blipFill>
        <p:spPr bwMode="auto">
          <a:xfrm>
            <a:off x="6230938" y="1295400"/>
            <a:ext cx="26574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216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l" eaLnBrk="1" hangingPunct="1"/>
            <a:r>
              <a:rPr lang="en-US" altLang="en-US" dirty="0" smtClean="0"/>
              <a:t>OKLAHOMA COMMENTS</a:t>
            </a:r>
          </a:p>
        </p:txBody>
      </p:sp>
      <p:sp>
        <p:nvSpPr>
          <p:cNvPr id="19459" name="Content Placeholder 2"/>
          <p:cNvSpPr>
            <a:spLocks noGrp="1"/>
          </p:cNvSpPr>
          <p:nvPr>
            <p:ph idx="1"/>
          </p:nvPr>
        </p:nvSpPr>
        <p:spPr/>
        <p:txBody>
          <a:bodyPr>
            <a:normAutofit/>
          </a:bodyPr>
          <a:lstStyle/>
          <a:p>
            <a:pPr eaLnBrk="1" hangingPunct="1"/>
            <a:r>
              <a:rPr lang="en-US" altLang="en-US" dirty="0" smtClean="0">
                <a:latin typeface="Arial" charset="0"/>
                <a:cs typeface="Arial" charset="0"/>
              </a:rPr>
              <a:t>Get later</a:t>
            </a:r>
          </a:p>
        </p:txBody>
      </p:sp>
      <p:pic>
        <p:nvPicPr>
          <p:cNvPr id="19460" name="Content Placeholder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28600"/>
            <a:ext cx="1569720" cy="1219200"/>
          </a:xfrm>
          <a:prstGeom prst="rect">
            <a:avLst/>
          </a:prstGeom>
          <a:solidFill>
            <a:schemeClr val="bg1"/>
          </a:solidFill>
          <a:ln w="76200">
            <a:solidFill>
              <a:schemeClr val="accent1"/>
            </a:solidFill>
            <a:miter lim="800000"/>
            <a:headEnd/>
            <a:tailEnd/>
          </a:ln>
        </p:spPr>
      </p:pic>
    </p:spTree>
    <p:extLst>
      <p:ext uri="{BB962C8B-B14F-4D97-AF65-F5344CB8AC3E}">
        <p14:creationId xmlns:p14="http://schemas.microsoft.com/office/powerpoint/2010/main" val="17220422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944562"/>
          </a:xfrm>
        </p:spPr>
        <p:txBody>
          <a:bodyPr/>
          <a:lstStyle/>
          <a:p>
            <a:pPr algn="l" eaLnBrk="1" hangingPunct="1"/>
            <a:r>
              <a:rPr lang="en-US" altLang="en-US" dirty="0" smtClean="0"/>
              <a:t>SOUTH CAROLINA COMMENTS</a:t>
            </a:r>
          </a:p>
        </p:txBody>
      </p:sp>
      <p:pic>
        <p:nvPicPr>
          <p:cNvPr id="31748" name="Picture 13"/>
          <p:cNvPicPr>
            <a:picLocks noChangeAspect="1" noChangeArrowheads="1"/>
          </p:cNvPicPr>
          <p:nvPr/>
        </p:nvPicPr>
        <p:blipFill>
          <a:blip r:embed="rId3"/>
          <a:srcRect/>
          <a:stretch>
            <a:fillRect/>
          </a:stretch>
        </p:blipFill>
        <p:spPr bwMode="auto">
          <a:xfrm>
            <a:off x="7696200" y="381000"/>
            <a:ext cx="1219200" cy="1216891"/>
          </a:xfrm>
          <a:prstGeom prst="rect">
            <a:avLst/>
          </a:prstGeom>
          <a:noFill/>
          <a:ln w="57150">
            <a:solidFill>
              <a:schemeClr val="tx2">
                <a:lumMod val="75000"/>
              </a:schemeClr>
            </a:solidFill>
            <a:miter lim="800000"/>
            <a:headEnd/>
            <a:tailEnd/>
          </a:ln>
        </p:spPr>
      </p:pic>
      <p:sp>
        <p:nvSpPr>
          <p:cNvPr id="2" name="Content Placeholder 1"/>
          <p:cNvSpPr>
            <a:spLocks noGrp="1"/>
          </p:cNvSpPr>
          <p:nvPr>
            <p:ph idx="1"/>
          </p:nvPr>
        </p:nvSpPr>
        <p:spPr/>
        <p:txBody>
          <a:bodyPr>
            <a:normAutofit/>
          </a:bodyPr>
          <a:lstStyle/>
          <a:p>
            <a:pPr marL="0" indent="0">
              <a:buNone/>
            </a:pPr>
            <a:r>
              <a:rPr lang="en-US" dirty="0" smtClean="0"/>
              <a:t>ABLE SC group in Columbia, SC</a:t>
            </a:r>
          </a:p>
          <a:p>
            <a:pPr marL="0" indent="0">
              <a:buNone/>
            </a:pPr>
            <a:r>
              <a:rPr lang="en-US" dirty="0" smtClean="0"/>
              <a:t>Meet monthly, Community </a:t>
            </a:r>
            <a:r>
              <a:rPr lang="en-US" dirty="0"/>
              <a:t>L</a:t>
            </a:r>
            <a:r>
              <a:rPr lang="en-US" dirty="0" smtClean="0"/>
              <a:t>eadership Academy for youth</a:t>
            </a:r>
          </a:p>
          <a:p>
            <a:pPr marL="0" indent="0">
              <a:buNone/>
            </a:pPr>
            <a:r>
              <a:rPr lang="en-US" dirty="0" smtClean="0"/>
              <a:t>Peer to peer support, Empower hours meet monthly (healthcare), Ebony talked about relationships</a:t>
            </a:r>
          </a:p>
          <a:p>
            <a:pPr marL="0" indent="0">
              <a:buNone/>
            </a:pPr>
            <a:r>
              <a:rPr lang="en-US" dirty="0" smtClean="0"/>
              <a:t>Webinars on youth focused topics</a:t>
            </a:r>
          </a:p>
          <a:p>
            <a:pPr marL="0" indent="0">
              <a:buNone/>
            </a:pPr>
            <a:r>
              <a:rPr lang="en-US" dirty="0" smtClean="0"/>
              <a:t>Equip program</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9140033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715962"/>
          </a:xfrm>
        </p:spPr>
        <p:txBody>
          <a:bodyPr/>
          <a:lstStyle/>
          <a:p>
            <a:pPr algn="l" eaLnBrk="1" hangingPunct="1"/>
            <a:r>
              <a:rPr lang="en-US" altLang="en-US" dirty="0" smtClean="0"/>
              <a:t>TENNESSEE COMMENTS</a:t>
            </a:r>
          </a:p>
        </p:txBody>
      </p:sp>
      <p:pic>
        <p:nvPicPr>
          <p:cNvPr id="32772" name="Picture 14"/>
          <p:cNvPicPr>
            <a:picLocks noChangeAspect="1" noChangeArrowheads="1"/>
          </p:cNvPicPr>
          <p:nvPr/>
        </p:nvPicPr>
        <p:blipFill>
          <a:blip r:embed="rId3"/>
          <a:srcRect/>
          <a:stretch>
            <a:fillRect/>
          </a:stretch>
        </p:blipFill>
        <p:spPr bwMode="auto">
          <a:xfrm>
            <a:off x="7320914" y="152400"/>
            <a:ext cx="1457325" cy="1295400"/>
          </a:xfrm>
          <a:prstGeom prst="rect">
            <a:avLst/>
          </a:prstGeom>
          <a:noFill/>
          <a:ln w="76200">
            <a:solidFill>
              <a:schemeClr val="tx2">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r>
              <a:rPr lang="en-US" dirty="0" smtClean="0"/>
              <a:t>Get later</a:t>
            </a:r>
            <a:endParaRPr lang="en-US" dirty="0"/>
          </a:p>
        </p:txBody>
      </p:sp>
    </p:spTree>
    <p:extLst>
      <p:ext uri="{BB962C8B-B14F-4D97-AF65-F5344CB8AC3E}">
        <p14:creationId xmlns:p14="http://schemas.microsoft.com/office/powerpoint/2010/main" val="18935329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2"/>
          <p:cNvSpPr>
            <a:spLocks noGrp="1"/>
          </p:cNvSpPr>
          <p:nvPr>
            <p:ph type="body" idx="1"/>
          </p:nvPr>
        </p:nvSpPr>
        <p:spPr/>
        <p:txBody>
          <a:bodyPr/>
          <a:lstStyle/>
          <a:p>
            <a:r>
              <a:rPr lang="en-US" altLang="en-US" sz="4800" smtClean="0"/>
              <a:t>DATES TO REMEMBER</a:t>
            </a:r>
          </a:p>
        </p:txBody>
      </p:sp>
    </p:spTree>
    <p:extLst>
      <p:ext uri="{BB962C8B-B14F-4D97-AF65-F5344CB8AC3E}">
        <p14:creationId xmlns:p14="http://schemas.microsoft.com/office/powerpoint/2010/main" val="28780159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t>DATES and ACTIVITIES TO REMEMBER</a:t>
            </a:r>
          </a:p>
        </p:txBody>
      </p:sp>
      <p:sp>
        <p:nvSpPr>
          <p:cNvPr id="25603" name="Content Placeholder 2"/>
          <p:cNvSpPr>
            <a:spLocks noGrp="1"/>
          </p:cNvSpPr>
          <p:nvPr>
            <p:ph idx="1"/>
          </p:nvPr>
        </p:nvSpPr>
        <p:spPr/>
        <p:txBody>
          <a:bodyPr>
            <a:normAutofit/>
          </a:bodyPr>
          <a:lstStyle/>
          <a:p>
            <a:pPr marL="457200" lvl="1" indent="0">
              <a:buNone/>
            </a:pPr>
            <a:r>
              <a:rPr lang="en-US" sz="3100" b="1" dirty="0" smtClean="0"/>
              <a:t>November- Complete OCSS Survey on Plans for 2016</a:t>
            </a:r>
          </a:p>
          <a:p>
            <a:pPr marL="457200" lvl="1" indent="0">
              <a:buNone/>
            </a:pPr>
            <a:r>
              <a:rPr lang="en-US" sz="3100" b="1" dirty="0" smtClean="0"/>
              <a:t>December 10 </a:t>
            </a:r>
            <a:r>
              <a:rPr lang="en-US" sz="3100" dirty="0"/>
              <a:t>Advisory </a:t>
            </a:r>
            <a:r>
              <a:rPr lang="en-US" sz="3100" dirty="0" smtClean="0"/>
              <a:t>Meeting-GoToMeeting</a:t>
            </a:r>
          </a:p>
          <a:p>
            <a:pPr marL="457200" lvl="1" indent="0">
              <a:buNone/>
            </a:pPr>
            <a:r>
              <a:rPr lang="en-US" sz="3100" b="1" dirty="0" smtClean="0"/>
              <a:t>December 31 </a:t>
            </a:r>
            <a:r>
              <a:rPr lang="en-US" sz="3100" dirty="0" smtClean="0"/>
              <a:t>Return W 9</a:t>
            </a:r>
          </a:p>
          <a:p>
            <a:pPr marL="457200" lvl="1" indent="0">
              <a:buNone/>
            </a:pPr>
            <a:r>
              <a:rPr lang="en-US" sz="3100" b="1" dirty="0" smtClean="0"/>
              <a:t>December 31 (no later than January 19) </a:t>
            </a:r>
            <a:r>
              <a:rPr lang="en-US" sz="3100" dirty="0" smtClean="0"/>
              <a:t>Submit 1</a:t>
            </a:r>
            <a:r>
              <a:rPr lang="en-US" sz="3100" baseline="30000" dirty="0" smtClean="0"/>
              <a:t>st</a:t>
            </a:r>
            <a:r>
              <a:rPr lang="en-US" sz="3100" dirty="0" smtClean="0"/>
              <a:t> Quarter Invoice. quarterly Plan update, First Vlog for year</a:t>
            </a:r>
            <a:endParaRPr lang="en-US" sz="3100" dirty="0"/>
          </a:p>
        </p:txBody>
      </p:sp>
      <p:pic>
        <p:nvPicPr>
          <p:cNvPr id="9220" name="Picture 4" descr="http://www.drk.sd23.bc.ca/About/Calendar/Documents/training.RedCalend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0360" y="2819400"/>
            <a:ext cx="1904999" cy="1428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3684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8229600" cy="1477962"/>
          </a:xfrm>
        </p:spPr>
        <p:txBody>
          <a:bodyPr/>
          <a:lstStyle/>
          <a:p>
            <a:r>
              <a:rPr lang="en-US" altLang="en-US" dirty="0" smtClean="0"/>
              <a:t>Next OCSS Webinars</a:t>
            </a:r>
            <a:br>
              <a:rPr lang="en-US" altLang="en-US" dirty="0" smtClean="0"/>
            </a:br>
            <a:r>
              <a:rPr lang="en-US" altLang="en-US" dirty="0" smtClean="0"/>
              <a:t>3:30 p.m. EST</a:t>
            </a:r>
            <a:br>
              <a:rPr lang="en-US" altLang="en-US" dirty="0" smtClean="0"/>
            </a:br>
            <a:r>
              <a:rPr lang="en-US" altLang="en-US" dirty="0" smtClean="0"/>
              <a:t>2:30 p.m. CST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2577591"/>
              </p:ext>
            </p:extLst>
          </p:nvPr>
        </p:nvGraphicFramePr>
        <p:xfrm>
          <a:off x="457200" y="2057400"/>
          <a:ext cx="8229601" cy="2688974"/>
        </p:xfrm>
        <a:graphic>
          <a:graphicData uri="http://schemas.openxmlformats.org/drawingml/2006/table">
            <a:tbl>
              <a:tblPr firstRow="1" firstCol="1" bandRow="1">
                <a:tableStyleId>{72833802-FEF1-4C79-8D5D-14CF1EAF98D9}</a:tableStyleId>
              </a:tblPr>
              <a:tblGrid>
                <a:gridCol w="3048000"/>
                <a:gridCol w="5181601"/>
              </a:tblGrid>
              <a:tr h="430213">
                <a:tc>
                  <a:txBody>
                    <a:bodyPr/>
                    <a:lstStyle/>
                    <a:p>
                      <a:pPr marL="0" marR="0">
                        <a:lnSpc>
                          <a:spcPct val="115000"/>
                        </a:lnSpc>
                        <a:spcBef>
                          <a:spcPts val="0"/>
                        </a:spcBef>
                        <a:spcAft>
                          <a:spcPts val="1000"/>
                        </a:spcAft>
                      </a:pPr>
                      <a:r>
                        <a:rPr lang="en-US" sz="2400" dirty="0">
                          <a:effectLst/>
                          <a:latin typeface="+mj-lt"/>
                        </a:rPr>
                        <a:t>Webinar dates </a:t>
                      </a:r>
                      <a:endParaRPr lang="en-US" sz="2400" dirty="0">
                        <a:effectLst/>
                        <a:latin typeface="+mj-lt"/>
                        <a:ea typeface="Calibri"/>
                        <a:cs typeface="Times New Roman"/>
                      </a:endParaRPr>
                    </a:p>
                  </a:txBody>
                  <a:tcPr marL="69221" marR="69221" marT="9526" marB="0"/>
                </a:tc>
                <a:tc>
                  <a:txBody>
                    <a:bodyPr/>
                    <a:lstStyle/>
                    <a:p>
                      <a:pPr marL="0" marR="0">
                        <a:lnSpc>
                          <a:spcPct val="115000"/>
                        </a:lnSpc>
                        <a:spcBef>
                          <a:spcPts val="0"/>
                        </a:spcBef>
                        <a:spcAft>
                          <a:spcPts val="1000"/>
                        </a:spcAft>
                      </a:pPr>
                      <a:r>
                        <a:rPr lang="en-US" sz="2400" dirty="0">
                          <a:effectLst/>
                          <a:latin typeface="+mj-lt"/>
                        </a:rPr>
                        <a:t>Topic</a:t>
                      </a:r>
                      <a:endParaRPr lang="en-US" sz="2400" dirty="0">
                        <a:effectLst/>
                        <a:latin typeface="+mj-lt"/>
                        <a:ea typeface="Calibri"/>
                        <a:cs typeface="Times New Roman"/>
                      </a:endParaRPr>
                    </a:p>
                  </a:txBody>
                  <a:tcPr marL="69221" marR="69221" marT="9526" marB="0"/>
                </a:tc>
              </a:tr>
              <a:tr h="430213">
                <a:tc>
                  <a:txBody>
                    <a:bodyPr/>
                    <a:lstStyle/>
                    <a:p>
                      <a:pPr marL="0" marR="0">
                        <a:lnSpc>
                          <a:spcPct val="115000"/>
                        </a:lnSpc>
                        <a:spcBef>
                          <a:spcPts val="0"/>
                        </a:spcBef>
                        <a:spcAft>
                          <a:spcPts val="1000"/>
                        </a:spcAft>
                      </a:pPr>
                      <a:r>
                        <a:rPr lang="en-US" sz="2400" dirty="0" smtClean="0">
                          <a:effectLst/>
                          <a:latin typeface="+mj-lt"/>
                          <a:ea typeface="Calibri"/>
                          <a:cs typeface="Times New Roman"/>
                        </a:rPr>
                        <a:t>January</a:t>
                      </a:r>
                      <a:r>
                        <a:rPr lang="en-US" sz="2400" baseline="0" dirty="0" smtClean="0">
                          <a:effectLst/>
                          <a:latin typeface="+mj-lt"/>
                          <a:ea typeface="Calibri"/>
                          <a:cs typeface="Times New Roman"/>
                        </a:rPr>
                        <a:t> 21, 2016</a:t>
                      </a:r>
                      <a:endParaRPr lang="en-US" sz="2400" dirty="0">
                        <a:effectLst/>
                        <a:latin typeface="+mj-lt"/>
                        <a:ea typeface="Calibri"/>
                        <a:cs typeface="Times New Roman"/>
                      </a:endParaRPr>
                    </a:p>
                  </a:txBody>
                  <a:tcPr marL="69221" marR="69221" marT="9526" marB="0"/>
                </a:tc>
                <a:tc>
                  <a:txBody>
                    <a:bodyPr/>
                    <a:lstStyle/>
                    <a:p>
                      <a:pPr marL="0" marR="0" lvl="1" indent="0" algn="l" defTabSz="914400" rtl="0" eaLnBrk="1" fontAlgn="auto" latinLnBrk="0" hangingPunct="1">
                        <a:lnSpc>
                          <a:spcPct val="115000"/>
                        </a:lnSpc>
                        <a:spcBef>
                          <a:spcPts val="0"/>
                        </a:spcBef>
                        <a:spcAft>
                          <a:spcPts val="1000"/>
                        </a:spcAft>
                        <a:buClrTx/>
                        <a:buSzTx/>
                        <a:buFontTx/>
                        <a:buNone/>
                        <a:tabLst/>
                        <a:defRPr/>
                      </a:pPr>
                      <a:r>
                        <a:rPr lang="en-US" sz="2400" b="1" dirty="0" smtClean="0">
                          <a:latin typeface="+mj-lt"/>
                        </a:rPr>
                        <a:t>Mock</a:t>
                      </a:r>
                      <a:r>
                        <a:rPr lang="en-US" sz="2400" b="1" baseline="0" dirty="0" smtClean="0">
                          <a:latin typeface="+mj-lt"/>
                        </a:rPr>
                        <a:t> Legislature Initiatives</a:t>
                      </a:r>
                      <a:endParaRPr lang="en-US" sz="2400" b="1" dirty="0" smtClean="0">
                        <a:latin typeface="+mj-lt"/>
                      </a:endParaRPr>
                    </a:p>
                  </a:txBody>
                  <a:tcPr marL="69221" marR="69221" marT="9526" marB="0"/>
                </a:tc>
              </a:tr>
              <a:tr h="430213">
                <a:tc>
                  <a:txBody>
                    <a:bodyPr/>
                    <a:lstStyle/>
                    <a:p>
                      <a:pPr marL="0" marR="0">
                        <a:lnSpc>
                          <a:spcPct val="115000"/>
                        </a:lnSpc>
                        <a:spcBef>
                          <a:spcPts val="0"/>
                        </a:spcBef>
                        <a:spcAft>
                          <a:spcPts val="1000"/>
                        </a:spcAft>
                      </a:pPr>
                      <a:r>
                        <a:rPr lang="en-US" sz="2400" dirty="0" smtClean="0">
                          <a:effectLst/>
                          <a:latin typeface="+mj-lt"/>
                          <a:ea typeface="Calibri"/>
                          <a:cs typeface="Times New Roman"/>
                        </a:rPr>
                        <a:t>February</a:t>
                      </a:r>
                      <a:r>
                        <a:rPr lang="en-US" sz="2400" baseline="0" dirty="0" smtClean="0">
                          <a:effectLst/>
                          <a:latin typeface="+mj-lt"/>
                          <a:ea typeface="Calibri"/>
                          <a:cs typeface="Times New Roman"/>
                        </a:rPr>
                        <a:t> 18, 2016</a:t>
                      </a:r>
                      <a:endParaRPr lang="en-US" sz="2400" dirty="0">
                        <a:effectLst/>
                        <a:latin typeface="+mj-lt"/>
                        <a:ea typeface="Calibri"/>
                        <a:cs typeface="Times New Roman"/>
                      </a:endParaRPr>
                    </a:p>
                  </a:txBody>
                  <a:tcPr marL="69221" marR="69221" marT="9526" marB="0"/>
                </a:tc>
                <a:tc>
                  <a:txBody>
                    <a:bodyPr/>
                    <a:lstStyle/>
                    <a:p>
                      <a:pPr marL="0" marR="0" lvl="1" indent="0" algn="l" defTabSz="914400" rtl="0" eaLnBrk="1" fontAlgn="auto" latinLnBrk="0" hangingPunct="1">
                        <a:lnSpc>
                          <a:spcPct val="115000"/>
                        </a:lnSpc>
                        <a:spcBef>
                          <a:spcPts val="0"/>
                        </a:spcBef>
                        <a:spcAft>
                          <a:spcPts val="1000"/>
                        </a:spcAft>
                        <a:buClrTx/>
                        <a:buSzTx/>
                        <a:buFontTx/>
                        <a:buNone/>
                        <a:tabLst/>
                        <a:defRPr/>
                      </a:pPr>
                      <a:r>
                        <a:rPr lang="en-US" sz="2400" b="1" dirty="0" smtClean="0">
                          <a:latin typeface="+mj-lt"/>
                        </a:rPr>
                        <a:t>How</a:t>
                      </a:r>
                      <a:r>
                        <a:rPr lang="en-US" sz="2400" b="1" baseline="0" dirty="0" smtClean="0">
                          <a:latin typeface="+mj-lt"/>
                        </a:rPr>
                        <a:t> can our Partners help to sustain our Peer to </a:t>
                      </a:r>
                      <a:r>
                        <a:rPr lang="en-US" sz="2400" b="1" baseline="0" smtClean="0">
                          <a:latin typeface="+mj-lt"/>
                        </a:rPr>
                        <a:t>Peer efforts?</a:t>
                      </a:r>
                      <a:endParaRPr lang="en-US" sz="2400" b="1" dirty="0" smtClean="0">
                        <a:latin typeface="+mj-lt"/>
                      </a:endParaRPr>
                    </a:p>
                  </a:txBody>
                  <a:tcPr marL="69221" marR="69221" marT="9526" marB="0"/>
                </a:tc>
              </a:tr>
              <a:tr h="430213">
                <a:tc>
                  <a:txBody>
                    <a:bodyPr/>
                    <a:lstStyle/>
                    <a:p>
                      <a:pPr marL="0" marR="0">
                        <a:lnSpc>
                          <a:spcPct val="115000"/>
                        </a:lnSpc>
                        <a:spcBef>
                          <a:spcPts val="0"/>
                        </a:spcBef>
                        <a:spcAft>
                          <a:spcPts val="1000"/>
                        </a:spcAft>
                      </a:pPr>
                      <a:r>
                        <a:rPr lang="en-US" sz="2400" dirty="0" smtClean="0">
                          <a:effectLst/>
                          <a:latin typeface="+mj-lt"/>
                          <a:ea typeface="Calibri"/>
                          <a:cs typeface="Times New Roman"/>
                        </a:rPr>
                        <a:t>March</a:t>
                      </a:r>
                      <a:r>
                        <a:rPr lang="en-US" sz="2400" baseline="0" dirty="0" smtClean="0">
                          <a:effectLst/>
                          <a:latin typeface="+mj-lt"/>
                          <a:ea typeface="Calibri"/>
                          <a:cs typeface="Times New Roman"/>
                        </a:rPr>
                        <a:t> 17, 2016</a:t>
                      </a:r>
                      <a:endParaRPr lang="en-US" sz="2400" dirty="0">
                        <a:effectLst/>
                        <a:latin typeface="+mj-lt"/>
                        <a:ea typeface="Calibri"/>
                        <a:cs typeface="Times New Roman"/>
                      </a:endParaRPr>
                    </a:p>
                  </a:txBody>
                  <a:tcPr marL="69221" marR="69221" marT="9526" marB="0"/>
                </a:tc>
                <a:tc>
                  <a:txBody>
                    <a:bodyPr/>
                    <a:lstStyle/>
                    <a:p>
                      <a:pPr marL="0" marR="0" lvl="1" indent="0" algn="l" defTabSz="914400" rtl="0" eaLnBrk="1" fontAlgn="auto" latinLnBrk="0" hangingPunct="1">
                        <a:lnSpc>
                          <a:spcPct val="115000"/>
                        </a:lnSpc>
                        <a:spcBef>
                          <a:spcPts val="0"/>
                        </a:spcBef>
                        <a:spcAft>
                          <a:spcPts val="1000"/>
                        </a:spcAft>
                        <a:buClrTx/>
                        <a:buSzTx/>
                        <a:buFontTx/>
                        <a:buNone/>
                        <a:tabLst/>
                        <a:defRPr/>
                      </a:pPr>
                      <a:r>
                        <a:rPr lang="en-US" sz="2400" b="1" kern="1200" dirty="0" smtClean="0">
                          <a:solidFill>
                            <a:schemeClr val="tx1"/>
                          </a:solidFill>
                          <a:latin typeface="+mj-lt"/>
                          <a:ea typeface="+mn-ea"/>
                          <a:cs typeface="+mn-cs"/>
                        </a:rPr>
                        <a:t>Leadership</a:t>
                      </a:r>
                      <a:r>
                        <a:rPr lang="en-US" sz="2400" b="1" kern="1200" baseline="0" dirty="0" smtClean="0">
                          <a:solidFill>
                            <a:schemeClr val="tx1"/>
                          </a:solidFill>
                          <a:latin typeface="+mj-lt"/>
                          <a:ea typeface="+mn-ea"/>
                          <a:cs typeface="+mn-cs"/>
                        </a:rPr>
                        <a:t> Training Curriculums</a:t>
                      </a:r>
                      <a:endParaRPr lang="en-US" sz="2400" b="1" kern="1200" dirty="0" smtClean="0">
                        <a:solidFill>
                          <a:schemeClr val="tx1"/>
                        </a:solidFill>
                        <a:latin typeface="+mj-lt"/>
                        <a:ea typeface="+mn-ea"/>
                        <a:cs typeface="+mn-cs"/>
                      </a:endParaRPr>
                    </a:p>
                    <a:p>
                      <a:pPr marL="0" marR="0" lvl="1" indent="0" algn="l" defTabSz="914400" rtl="0" eaLnBrk="1" fontAlgn="auto" latinLnBrk="0" hangingPunct="1">
                        <a:lnSpc>
                          <a:spcPct val="115000"/>
                        </a:lnSpc>
                        <a:spcBef>
                          <a:spcPts val="0"/>
                        </a:spcBef>
                        <a:spcAft>
                          <a:spcPts val="1000"/>
                        </a:spcAft>
                        <a:buClrTx/>
                        <a:buSzTx/>
                        <a:buFontTx/>
                        <a:buNone/>
                        <a:tabLst/>
                        <a:defRPr/>
                      </a:pPr>
                      <a:endParaRPr lang="en-US" sz="2400" b="1" dirty="0" smtClean="0">
                        <a:latin typeface="+mj-lt"/>
                      </a:endParaRPr>
                    </a:p>
                  </a:txBody>
                  <a:tcPr marL="69221" marR="69221" marT="9526" marB="0"/>
                </a:tc>
              </a:tr>
            </a:tbl>
          </a:graphicData>
        </a:graphic>
      </p:graphicFrame>
      <p:pic>
        <p:nvPicPr>
          <p:cNvPr id="5" name="Picture 2" descr="http://blog.hublished.com/wp-content/uploads/2013/02/ur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004500"/>
            <a:ext cx="2133600" cy="576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1102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792162"/>
          </a:xfrm>
        </p:spPr>
        <p:txBody>
          <a:bodyPr/>
          <a:lstStyle/>
          <a:p>
            <a:r>
              <a:rPr lang="en-US" altLang="en-US" sz="4000" dirty="0" smtClean="0"/>
              <a:t>THANK YOU!</a:t>
            </a:r>
          </a:p>
        </p:txBody>
      </p:sp>
      <p:sp>
        <p:nvSpPr>
          <p:cNvPr id="28675" name="TextBox 6"/>
          <p:cNvSpPr txBox="1">
            <a:spLocks noChangeArrowheads="1"/>
          </p:cNvSpPr>
          <p:nvPr/>
        </p:nvSpPr>
        <p:spPr bwMode="auto">
          <a:xfrm>
            <a:off x="457200" y="5410200"/>
            <a:ext cx="8305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800">
                <a:solidFill>
                  <a:schemeClr val="tx1"/>
                </a:solidFill>
                <a:latin typeface="Arial" charset="0"/>
              </a:defRPr>
            </a:lvl1pPr>
            <a:lvl2pPr marL="742950" indent="-285750">
              <a:spcBef>
                <a:spcPct val="20000"/>
              </a:spcBef>
              <a:buFont typeface="Arial" charset="0"/>
              <a:buChar char="–"/>
              <a:defRPr sz="2600">
                <a:solidFill>
                  <a:schemeClr val="tx1"/>
                </a:solidFill>
                <a:latin typeface="Arial" charset="0"/>
              </a:defRPr>
            </a:lvl2pPr>
            <a:lvl3pPr marL="1143000" indent="-228600">
              <a:spcBef>
                <a:spcPct val="20000"/>
              </a:spcBef>
              <a:buFont typeface="Arial" charset="0"/>
              <a:buChar char="•"/>
              <a:defRPr sz="2600">
                <a:solidFill>
                  <a:schemeClr val="tx1"/>
                </a:solidFill>
                <a:latin typeface="Arial" charset="0"/>
              </a:defRPr>
            </a:lvl3pPr>
            <a:lvl4pPr marL="1600200" indent="-228600">
              <a:spcBef>
                <a:spcPct val="20000"/>
              </a:spcBef>
              <a:buFont typeface="Arial" charset="0"/>
              <a:buChar char="–"/>
              <a:defRPr sz="2600">
                <a:solidFill>
                  <a:schemeClr val="tx1"/>
                </a:solidFill>
                <a:latin typeface="Arial" charset="0"/>
              </a:defRPr>
            </a:lvl4pPr>
            <a:lvl5pPr marL="2057400" indent="-228600">
              <a:spcBef>
                <a:spcPct val="20000"/>
              </a:spcBef>
              <a:buFont typeface="Arial" charset="0"/>
              <a:buChar char="»"/>
              <a:defRPr sz="2600">
                <a:solidFill>
                  <a:schemeClr val="tx1"/>
                </a:solidFill>
                <a:latin typeface="Arial" charset="0"/>
              </a:defRPr>
            </a:lvl5pPr>
            <a:lvl6pPr marL="2514600" indent="-228600" eaLnBrk="0" fontAlgn="base" hangingPunct="0">
              <a:spcBef>
                <a:spcPct val="20000"/>
              </a:spcBef>
              <a:spcAft>
                <a:spcPct val="0"/>
              </a:spcAft>
              <a:buFont typeface="Arial" charset="0"/>
              <a:buChar char="»"/>
              <a:defRPr sz="2600">
                <a:solidFill>
                  <a:schemeClr val="tx1"/>
                </a:solidFill>
                <a:latin typeface="Arial" charset="0"/>
              </a:defRPr>
            </a:lvl6pPr>
            <a:lvl7pPr marL="2971800" indent="-228600" eaLnBrk="0" fontAlgn="base" hangingPunct="0">
              <a:spcBef>
                <a:spcPct val="20000"/>
              </a:spcBef>
              <a:spcAft>
                <a:spcPct val="0"/>
              </a:spcAft>
              <a:buFont typeface="Arial" charset="0"/>
              <a:buChar char="»"/>
              <a:defRPr sz="2600">
                <a:solidFill>
                  <a:schemeClr val="tx1"/>
                </a:solidFill>
                <a:latin typeface="Arial" charset="0"/>
              </a:defRPr>
            </a:lvl7pPr>
            <a:lvl8pPr marL="3429000" indent="-228600" eaLnBrk="0" fontAlgn="base" hangingPunct="0">
              <a:spcBef>
                <a:spcPct val="20000"/>
              </a:spcBef>
              <a:spcAft>
                <a:spcPct val="0"/>
              </a:spcAft>
              <a:buFont typeface="Arial" charset="0"/>
              <a:buChar char="»"/>
              <a:defRPr sz="2600">
                <a:solidFill>
                  <a:schemeClr val="tx1"/>
                </a:solidFill>
                <a:latin typeface="Arial" charset="0"/>
              </a:defRPr>
            </a:lvl8pPr>
            <a:lvl9pPr marL="3886200" indent="-228600" eaLnBrk="0" fontAlgn="base" hangingPunct="0">
              <a:spcBef>
                <a:spcPct val="20000"/>
              </a:spcBef>
              <a:spcAft>
                <a:spcPct val="0"/>
              </a:spcAft>
              <a:buFont typeface="Arial" charset="0"/>
              <a:buChar char="»"/>
              <a:defRPr sz="2600">
                <a:solidFill>
                  <a:schemeClr val="tx1"/>
                </a:solidFill>
                <a:latin typeface="Arial" charset="0"/>
              </a:defRPr>
            </a:lvl9pPr>
          </a:lstStyle>
          <a:p>
            <a:pPr>
              <a:spcBef>
                <a:spcPct val="0"/>
              </a:spcBef>
              <a:buFontTx/>
              <a:buNone/>
            </a:pPr>
            <a:r>
              <a:rPr lang="en-US" altLang="en-US" sz="2400" dirty="0">
                <a:latin typeface="Tahoma" pitchFamily="34" charset="0"/>
              </a:rPr>
              <a:t>Regional Self Advocacy Technical Assistance Center Funded by the Administration on </a:t>
            </a:r>
            <a:r>
              <a:rPr lang="en-US" altLang="en-US" sz="2400" dirty="0" smtClean="0">
                <a:latin typeface="Tahoma" pitchFamily="34" charset="0"/>
              </a:rPr>
              <a:t>Intellectual and Developmental Disabilities.</a:t>
            </a:r>
            <a:endParaRPr lang="en-US" altLang="en-US" sz="2400" dirty="0">
              <a:latin typeface="Tahoma" pitchFamily="34" charset="0"/>
            </a:endParaRPr>
          </a:p>
        </p:txBody>
      </p:sp>
      <p:pic>
        <p:nvPicPr>
          <p:cNvPr id="2867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0225" y="1295400"/>
            <a:ext cx="32512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11700"/>
          <a:stretch>
            <a:fillRect/>
          </a:stretch>
        </p:blipFill>
        <p:spPr bwMode="auto">
          <a:xfrm>
            <a:off x="6477000" y="3008313"/>
            <a:ext cx="13335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9338" y="3008313"/>
            <a:ext cx="1636712"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8736" t="14027"/>
          <a:stretch/>
        </p:blipFill>
        <p:spPr>
          <a:xfrm>
            <a:off x="3262586" y="3008313"/>
            <a:ext cx="1569858" cy="2232211"/>
          </a:xfrm>
          <a:prstGeom prst="rect">
            <a:avLst/>
          </a:prstGeom>
        </p:spPr>
      </p:pic>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1592" y="2971008"/>
            <a:ext cx="1981401" cy="2247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016457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792162"/>
          </a:xfrm>
        </p:spPr>
        <p:txBody>
          <a:bodyPr/>
          <a:lstStyle/>
          <a:p>
            <a:pPr eaLnBrk="1" hangingPunct="1"/>
            <a:r>
              <a:rPr lang="en-US" altLang="en-US" sz="4000" dirty="0" smtClean="0"/>
              <a:t>WELCOME</a:t>
            </a:r>
          </a:p>
        </p:txBody>
      </p:sp>
      <p:sp>
        <p:nvSpPr>
          <p:cNvPr id="3" name="Content Placeholder 2"/>
          <p:cNvSpPr>
            <a:spLocks noGrp="1"/>
          </p:cNvSpPr>
          <p:nvPr>
            <p:ph idx="1"/>
          </p:nvPr>
        </p:nvSpPr>
        <p:spPr>
          <a:xfrm>
            <a:off x="457200" y="1219200"/>
            <a:ext cx="8001000" cy="5105400"/>
          </a:xfrm>
        </p:spPr>
        <p:txBody>
          <a:bodyPr/>
          <a:lstStyle/>
          <a:p>
            <a:pPr marL="0" indent="0" eaLnBrk="1" hangingPunct="1">
              <a:buFont typeface="Arial" pitchFamily="34" charset="0"/>
              <a:buNone/>
              <a:defRPr/>
            </a:pPr>
            <a:r>
              <a:rPr lang="en-US" dirty="0" smtClean="0"/>
              <a:t>Reminders: </a:t>
            </a:r>
          </a:p>
          <a:p>
            <a:pPr eaLnBrk="1" hangingPunct="1">
              <a:buFont typeface="Arial" pitchFamily="34" charset="0"/>
              <a:buChar char="•"/>
              <a:defRPr/>
            </a:pPr>
            <a:r>
              <a:rPr lang="en-US" dirty="0" smtClean="0"/>
              <a:t>If you are using more than one device for this webinar, please do not place next to each other, to reduce echoing or feedback.</a:t>
            </a:r>
          </a:p>
          <a:p>
            <a:pPr eaLnBrk="1" hangingPunct="1">
              <a:buFont typeface="Arial" pitchFamily="34" charset="0"/>
              <a:buChar char="•"/>
              <a:defRPr/>
            </a:pPr>
            <a:r>
              <a:rPr lang="en-US" dirty="0" smtClean="0"/>
              <a:t>Make sure your speakers are turned on.</a:t>
            </a:r>
          </a:p>
          <a:p>
            <a:pPr marL="0" indent="0" eaLnBrk="1" hangingPunct="1">
              <a:buFont typeface="Arial" pitchFamily="34" charset="0"/>
              <a:buNone/>
              <a:defRPr/>
            </a:pPr>
            <a:endParaRPr lang="en-US" dirty="0"/>
          </a:p>
          <a:p>
            <a:pPr eaLnBrk="1" hangingPunct="1">
              <a:buFont typeface="Arial" pitchFamily="34" charset="0"/>
              <a:buChar char="•"/>
              <a:defRPr/>
            </a:pPr>
            <a:endParaRPr lang="en-US" dirty="0" smtClean="0"/>
          </a:p>
        </p:txBody>
      </p:sp>
      <p:pic>
        <p:nvPicPr>
          <p:cNvPr id="6148" name="Picture 8" descr="http://www.soundsupport.biz/wp-content/uploads/2012/09/Apple-keyboard-Volume-Key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191000"/>
            <a:ext cx="379095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879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274638"/>
            <a:ext cx="8686800" cy="868362"/>
          </a:xfrm>
        </p:spPr>
        <p:txBody>
          <a:bodyPr/>
          <a:lstStyle/>
          <a:p>
            <a:pPr eaLnBrk="1" hangingPunct="1"/>
            <a:r>
              <a:rPr lang="en-US" altLang="en-US" sz="4000" dirty="0" smtClean="0"/>
              <a:t>THE PURPOSE OF THIS WEBINAR</a:t>
            </a:r>
          </a:p>
        </p:txBody>
      </p:sp>
      <p:sp>
        <p:nvSpPr>
          <p:cNvPr id="7171" name="Content Placeholder 2"/>
          <p:cNvSpPr>
            <a:spLocks noGrp="1"/>
          </p:cNvSpPr>
          <p:nvPr>
            <p:ph idx="1"/>
          </p:nvPr>
        </p:nvSpPr>
        <p:spPr>
          <a:xfrm>
            <a:off x="457200" y="1524000"/>
            <a:ext cx="8229600" cy="4525963"/>
          </a:xfrm>
        </p:spPr>
        <p:txBody>
          <a:bodyPr>
            <a:normAutofit/>
          </a:bodyPr>
          <a:lstStyle/>
          <a:p>
            <a:pPr marL="0" indent="0">
              <a:buNone/>
            </a:pPr>
            <a:r>
              <a:rPr lang="en-US" sz="3200" b="1" dirty="0">
                <a:solidFill>
                  <a:schemeClr val="tx2"/>
                </a:solidFill>
              </a:rPr>
              <a:t>Participants</a:t>
            </a:r>
            <a:r>
              <a:rPr lang="en-US" sz="3200" dirty="0">
                <a:solidFill>
                  <a:schemeClr val="tx2"/>
                </a:solidFill>
              </a:rPr>
              <a:t> </a:t>
            </a:r>
            <a:r>
              <a:rPr lang="en-US" sz="3200" dirty="0"/>
              <a:t>will </a:t>
            </a:r>
            <a:r>
              <a:rPr lang="en-US" sz="3200" dirty="0" smtClean="0"/>
              <a:t>learn </a:t>
            </a:r>
            <a:r>
              <a:rPr lang="en-US" sz="3200" dirty="0"/>
              <a:t>about </a:t>
            </a:r>
            <a:r>
              <a:rPr lang="en-US" sz="3200" dirty="0" smtClean="0"/>
              <a:t>successful </a:t>
            </a:r>
            <a:r>
              <a:rPr lang="en-US" sz="3200" dirty="0"/>
              <a:t>strategies for the recruitment and development of youth leaders.</a:t>
            </a:r>
            <a:endParaRPr lang="en-US" altLang="en-US" sz="3200" dirty="0" smtClean="0">
              <a:latin typeface="Arial" charset="0"/>
              <a:cs typeface="Arial" charset="0"/>
            </a:endParaRPr>
          </a:p>
        </p:txBody>
      </p:sp>
      <p:pic>
        <p:nvPicPr>
          <p:cNvPr id="2050" name="Picture 2" descr="http://thumbs.dreamstime.com/x/team-building-puzzle-eveloping-concept-17503818.jpg"/>
          <p:cNvPicPr>
            <a:picLocks noChangeAspect="1" noChangeArrowheads="1"/>
          </p:cNvPicPr>
          <p:nvPr/>
        </p:nvPicPr>
        <p:blipFill rotWithShape="1">
          <a:blip r:embed="rId2">
            <a:extLst>
              <a:ext uri="{28A0092B-C50C-407E-A947-70E740481C1C}">
                <a14:useLocalDpi xmlns:a14="http://schemas.microsoft.com/office/drawing/2010/main" val="0"/>
              </a:ext>
            </a:extLst>
          </a:blip>
          <a:srcRect b="10842"/>
          <a:stretch/>
        </p:blipFill>
        <p:spPr bwMode="auto">
          <a:xfrm>
            <a:off x="3810000" y="3091340"/>
            <a:ext cx="4724400" cy="281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330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944562"/>
          </a:xfrm>
        </p:spPr>
        <p:txBody>
          <a:bodyPr/>
          <a:lstStyle/>
          <a:p>
            <a:r>
              <a:rPr lang="en-US" dirty="0" smtClean="0"/>
              <a:t>Cynthia </a:t>
            </a:r>
            <a:r>
              <a:rPr lang="en-US" dirty="0"/>
              <a:t>“Cindy” Singletary &amp; Taylor </a:t>
            </a:r>
            <a:r>
              <a:rPr lang="en-US" dirty="0" smtClean="0"/>
              <a:t>Carley</a:t>
            </a:r>
            <a:endParaRPr lang="en-US" dirty="0"/>
          </a:p>
        </p:txBody>
      </p:sp>
      <p:pic>
        <p:nvPicPr>
          <p:cNvPr id="3" name="Picture 2" descr="https://scontent-lax3-1.xx.fbcdn.net/hphotos-xap1/t31.0-8/s960x960/12068745_10206392773031811_1945499858429730175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066800"/>
            <a:ext cx="5334000" cy="5424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046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are Youth Vital to the Self-Advocacy and Disability Rights Movement?</a:t>
            </a:r>
            <a:endParaRPr lang="en-US" dirty="0"/>
          </a:p>
        </p:txBody>
      </p:sp>
      <p:sp>
        <p:nvSpPr>
          <p:cNvPr id="3" name="Content Placeholder 2"/>
          <p:cNvSpPr>
            <a:spLocks noGrp="1"/>
          </p:cNvSpPr>
          <p:nvPr>
            <p:ph idx="1"/>
          </p:nvPr>
        </p:nvSpPr>
        <p:spPr>
          <a:xfrm>
            <a:off x="457200" y="1600200"/>
            <a:ext cx="8229600" cy="4724400"/>
          </a:xfrm>
        </p:spPr>
        <p:txBody>
          <a:bodyPr/>
          <a:lstStyle/>
          <a:p>
            <a:pPr marL="0" indent="0">
              <a:buNone/>
            </a:pPr>
            <a:r>
              <a:rPr lang="en-US" dirty="0" smtClean="0"/>
              <a:t>The two most vital laws of disability rights have  been in law for their whole lives.</a:t>
            </a:r>
          </a:p>
          <a:p>
            <a:pPr lvl="1"/>
            <a:r>
              <a:rPr lang="en-US" dirty="0" smtClean="0"/>
              <a:t>Youth need to know the history</a:t>
            </a:r>
          </a:p>
          <a:p>
            <a:pPr lvl="1"/>
            <a:r>
              <a:rPr lang="en-US" dirty="0" smtClean="0"/>
              <a:t>Youth need to know what the steps are to gain more rights and to keep from any progress from being lost</a:t>
            </a:r>
            <a:endParaRPr lang="en-US" dirty="0"/>
          </a:p>
        </p:txBody>
      </p:sp>
      <p:pic>
        <p:nvPicPr>
          <p:cNvPr id="4098" name="Picture 2" descr="https://www.law.georgetown.edu/archiveada/images/banner2.JPG"/>
          <p:cNvPicPr>
            <a:picLocks noChangeAspect="1" noChangeArrowheads="1"/>
          </p:cNvPicPr>
          <p:nvPr/>
        </p:nvPicPr>
        <p:blipFill rotWithShape="1">
          <a:blip r:embed="rId2">
            <a:extLst>
              <a:ext uri="{28A0092B-C50C-407E-A947-70E740481C1C}">
                <a14:useLocalDpi xmlns:a14="http://schemas.microsoft.com/office/drawing/2010/main" val="0"/>
              </a:ext>
            </a:extLst>
          </a:blip>
          <a:srcRect t="8396"/>
          <a:stretch/>
        </p:blipFill>
        <p:spPr bwMode="auto">
          <a:xfrm>
            <a:off x="914400" y="4114800"/>
            <a:ext cx="7239000" cy="2114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44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are Youth Vital to the Self-Advocacy and Disability Rights Movement?</a:t>
            </a:r>
            <a:endParaRPr lang="en-US" dirty="0"/>
          </a:p>
        </p:txBody>
      </p:sp>
      <p:sp>
        <p:nvSpPr>
          <p:cNvPr id="3" name="Content Placeholder 2"/>
          <p:cNvSpPr>
            <a:spLocks noGrp="1"/>
          </p:cNvSpPr>
          <p:nvPr>
            <p:ph idx="1"/>
          </p:nvPr>
        </p:nvSpPr>
        <p:spPr>
          <a:xfrm>
            <a:off x="457200" y="1447800"/>
            <a:ext cx="8229600" cy="5029200"/>
          </a:xfrm>
        </p:spPr>
        <p:txBody>
          <a:bodyPr>
            <a:normAutofit fontScale="92500"/>
          </a:bodyPr>
          <a:lstStyle/>
          <a:p>
            <a:pPr marL="0" indent="0">
              <a:buNone/>
            </a:pPr>
            <a:r>
              <a:rPr lang="en-US" dirty="0" smtClean="0"/>
              <a:t>The movement needs </a:t>
            </a:r>
          </a:p>
          <a:p>
            <a:pPr marL="0" indent="0">
              <a:buNone/>
            </a:pPr>
            <a:r>
              <a:rPr lang="en-US" dirty="0" smtClean="0"/>
              <a:t>a fresh perspective.</a:t>
            </a:r>
          </a:p>
          <a:p>
            <a:pPr marL="0" indent="0">
              <a:buNone/>
            </a:pPr>
            <a:endParaRPr lang="en-US" dirty="0"/>
          </a:p>
          <a:p>
            <a:pPr>
              <a:buFont typeface="Arial" panose="020B0604020202020204" pitchFamily="34" charset="0"/>
              <a:buChar char="•"/>
            </a:pPr>
            <a:r>
              <a:rPr lang="en-US" dirty="0" smtClean="0"/>
              <a:t>“This is how we have always done things.”</a:t>
            </a:r>
          </a:p>
          <a:p>
            <a:pPr marL="0" indent="0">
              <a:buNone/>
            </a:pPr>
            <a:r>
              <a:rPr lang="en-US" dirty="0" smtClean="0"/>
              <a:t>This saying does not make this style the only and best way.  Things change.  Embrace the change.</a:t>
            </a:r>
          </a:p>
          <a:p>
            <a:pPr>
              <a:buFont typeface="Arial" panose="020B0604020202020204" pitchFamily="34" charset="0"/>
              <a:buChar char="•"/>
            </a:pPr>
            <a:r>
              <a:rPr lang="en-US" dirty="0" smtClean="0"/>
              <a:t>Mentors/”Experienced” advocates can help youth navigate through similar difficult experiences.</a:t>
            </a:r>
          </a:p>
          <a:p>
            <a:pPr marL="0" indent="0">
              <a:buNone/>
            </a:pPr>
            <a:r>
              <a:rPr lang="en-US" dirty="0" smtClean="0"/>
              <a:t>The benefits and rights youth with disabilities live with are why you went through the hard times.  Sharing experiences allow both perspectives to grow.</a:t>
            </a:r>
          </a:p>
          <a:p>
            <a:pPr lvl="2"/>
            <a:endParaRPr lang="en-US" dirty="0"/>
          </a:p>
        </p:txBody>
      </p:sp>
      <p:pic>
        <p:nvPicPr>
          <p:cNvPr id="2050" name="Picture 2" descr="https://encrypted-tbn0.gstatic.com/images?q=tbn:ANd9GcTFwQJcdvWgaGe4tmwZC56gQ439orkJw4fNFbzPrmhp94eIJVHsy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24000"/>
            <a:ext cx="3286125" cy="139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245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Including Youth Takes a Direct Effort</a:t>
            </a:r>
            <a:endParaRPr lang="en-US" dirty="0"/>
          </a:p>
        </p:txBody>
      </p:sp>
      <p:sp>
        <p:nvSpPr>
          <p:cNvPr id="3" name="Content Placeholder 2"/>
          <p:cNvSpPr>
            <a:spLocks noGrp="1"/>
          </p:cNvSpPr>
          <p:nvPr>
            <p:ph idx="1"/>
          </p:nvPr>
        </p:nvSpPr>
        <p:spPr>
          <a:xfrm>
            <a:off x="457200" y="1600200"/>
            <a:ext cx="8229600" cy="4876800"/>
          </a:xfrm>
        </p:spPr>
        <p:txBody>
          <a:bodyPr/>
          <a:lstStyle/>
          <a:p>
            <a:r>
              <a:rPr lang="en-US" dirty="0" smtClean="0"/>
              <a:t>If youth are not already part of the program, they will need to be shown why they need to devote their efforts and time.  The question of “What’s in it for me?” must be addressed in outreach.</a:t>
            </a:r>
          </a:p>
          <a:p>
            <a:endParaRPr lang="en-US" dirty="0" smtClean="0"/>
          </a:p>
          <a:p>
            <a:endParaRPr lang="en-US" dirty="0"/>
          </a:p>
          <a:p>
            <a:endParaRPr lang="en-US" dirty="0" smtClean="0"/>
          </a:p>
          <a:p>
            <a:r>
              <a:rPr lang="en-US" dirty="0" smtClean="0"/>
              <a:t>Long-term goals are always part of our work, but there are short-term benefits that are often taken for granted. </a:t>
            </a:r>
            <a:endParaRPr lang="en-US" dirty="0"/>
          </a:p>
        </p:txBody>
      </p:sp>
      <p:pic>
        <p:nvPicPr>
          <p:cNvPr id="1028" name="Picture 4" descr="http://sr.photos2.fotosearch.com/bthumb/CSP/CSP551/k5510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429000"/>
            <a:ext cx="2381250" cy="1582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282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CSS Blogging webinar march 2014">
  <a:themeElements>
    <a:clrScheme name="Custom 3">
      <a:dk1>
        <a:sysClr val="windowText" lastClr="000000"/>
      </a:dk1>
      <a:lt1>
        <a:sysClr val="window" lastClr="FFFFFF"/>
      </a:lt1>
      <a:dk2>
        <a:srgbClr val="1F497D"/>
      </a:dk2>
      <a:lt2>
        <a:srgbClr val="BFBFBF"/>
      </a:lt2>
      <a:accent1>
        <a:srgbClr val="17365D"/>
      </a:accent1>
      <a:accent2>
        <a:srgbClr val="6E0C02"/>
      </a:accent2>
      <a:accent3>
        <a:srgbClr val="FFFFFF"/>
      </a:accent3>
      <a:accent4>
        <a:srgbClr val="FFFFFF"/>
      </a:accent4>
      <a:accent5>
        <a:srgbClr val="FFFFFF"/>
      </a:accent5>
      <a:accent6>
        <a:srgbClr val="FFFFFF"/>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OCSS June 18 2015 Membership Webinar</Template>
  <TotalTime>4766</TotalTime>
  <Words>1075</Words>
  <Application>Microsoft Office PowerPoint</Application>
  <PresentationFormat>On-screen Show (4:3)</PresentationFormat>
  <Paragraphs>145</Paragraphs>
  <Slides>36</Slides>
  <Notes>12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OCSS Blogging webinar march 2014</vt:lpstr>
      <vt:lpstr>PowerPoint Presentation</vt:lpstr>
      <vt:lpstr>PowerPoint Presentation</vt:lpstr>
      <vt:lpstr>WELCOME</vt:lpstr>
      <vt:lpstr>WELCOME</vt:lpstr>
      <vt:lpstr>THE PURPOSE OF THIS WEBINAR</vt:lpstr>
      <vt:lpstr>Cynthia “Cindy” Singletary &amp; Taylor Carley</vt:lpstr>
      <vt:lpstr>Why are Youth Vital to the Self-Advocacy and Disability Rights Movement?</vt:lpstr>
      <vt:lpstr>Why are Youth Vital to the Self-Advocacy and Disability Rights Movement?</vt:lpstr>
      <vt:lpstr>Including Youth Takes a Direct Effort</vt:lpstr>
      <vt:lpstr>Youth Outreach Styles</vt:lpstr>
      <vt:lpstr>How Mississippi Has Done It</vt:lpstr>
      <vt:lpstr>How Mississippi Has Done It</vt:lpstr>
      <vt:lpstr>How Mississippi Has Done It</vt:lpstr>
      <vt:lpstr>How Mississippi Has Done It</vt:lpstr>
      <vt:lpstr>PowerPoint Presentation</vt:lpstr>
      <vt:lpstr>PowerPoint Presentation</vt:lpstr>
      <vt:lpstr>PowerPoint Presentation</vt:lpstr>
      <vt:lpstr>Thank You!!!</vt:lpstr>
      <vt:lpstr>PowerPoint Presentation</vt:lpstr>
      <vt:lpstr>STATE QUESTIONS</vt:lpstr>
      <vt:lpstr>ALABAMA COMMENTS</vt:lpstr>
      <vt:lpstr>ALABAMA CONTINUES</vt:lpstr>
      <vt:lpstr>ALABAMA CONTINUES</vt:lpstr>
      <vt:lpstr>ALABAMA CONTINUES</vt:lpstr>
      <vt:lpstr>ARKANSAS COMMENTS</vt:lpstr>
      <vt:lpstr>FLORIDA COMMENTS</vt:lpstr>
      <vt:lpstr>GEORGIA COMMENTS</vt:lpstr>
      <vt:lpstr>MISSISSIPPI COMMENTS</vt:lpstr>
      <vt:lpstr>NORTH CAROLINA COMMENTS</vt:lpstr>
      <vt:lpstr>OKLAHOMA COMMENTS</vt:lpstr>
      <vt:lpstr>SOUTH CAROLINA COMMENTS</vt:lpstr>
      <vt:lpstr>TENNESSEE COMMENTS</vt:lpstr>
      <vt:lpstr>PowerPoint Presentation</vt:lpstr>
      <vt:lpstr>DATES and ACTIVITIES TO REMEMBER</vt:lpstr>
      <vt:lpstr>Next OCSS Webinars 3:30 p.m. EST 2:30 p.m. CST</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Juliana Huerena</dc:creator>
  <cp:lastModifiedBy>Sony Customer</cp:lastModifiedBy>
  <cp:revision>68</cp:revision>
  <dcterms:created xsi:type="dcterms:W3CDTF">2015-07-21T18:57:26Z</dcterms:created>
  <dcterms:modified xsi:type="dcterms:W3CDTF">2015-12-02T18:27:25Z</dcterms:modified>
</cp:coreProperties>
</file>