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4" r:id="rId7"/>
    <p:sldId id="306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295" r:id="rId25"/>
    <p:sldId id="265" r:id="rId26"/>
    <p:sldId id="266" r:id="rId27"/>
    <p:sldId id="267" r:id="rId28"/>
    <p:sldId id="268" r:id="rId29"/>
    <p:sldId id="269" r:id="rId30"/>
    <p:sldId id="270" r:id="rId31"/>
    <p:sldId id="272" r:id="rId32"/>
    <p:sldId id="271" r:id="rId33"/>
    <p:sldId id="273" r:id="rId34"/>
    <p:sldId id="274" r:id="rId35"/>
    <p:sldId id="275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84" autoAdjust="0"/>
  </p:normalViewPr>
  <p:slideViewPr>
    <p:cSldViewPr>
      <p:cViewPr>
        <p:scale>
          <a:sx n="60" d="100"/>
          <a:sy n="60" d="100"/>
        </p:scale>
        <p:origin x="-88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5448-542A-4F45-9ABC-2313B02387A8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1A718-25DF-40BE-B0AC-3FB5DBE18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0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3A7C2F2E-02F5-4664-BD82-DCEF754B9FC3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68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22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9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Font typeface="+mj-lt"/>
              <a:buNone/>
            </a:pPr>
            <a:endParaRPr lang="en-US" b="1" cap="none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86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90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cap="none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7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29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77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29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6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0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Chaqueta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AD89B80-FEAD-40D7-8717-B142499E6011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1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F05C4C61-3161-4564-BD23-E14FD5F8D32A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27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57D5871-D295-40D5-96C8-9740A06AE81C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5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7D6839E-4EF3-4131-BFE8-3B5001615E25}" type="slidenum">
              <a:rPr lang="en-US" altLang="en-US" smtClean="0">
                <a:latin typeface="Arial" charset="0"/>
              </a:rPr>
              <a:pPr/>
              <a:t>28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22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79E45A0-FADD-46F3-9636-02CB87708B47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0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0D794BF-4C38-4677-BEE4-A956BB3D1D6B}" type="slidenum">
              <a:rPr lang="en-US" altLang="en-US" smtClean="0">
                <a:latin typeface="Arial" charset="0"/>
              </a:rPr>
              <a:pPr/>
              <a:t>30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12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BCBB27A-7C38-42F7-8F81-71F4FC99BFC3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61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5ED1F48-8466-4B28-976A-78DF2E8D6E76}" type="slidenum">
              <a:rPr lang="en-US" altLang="en-US" smtClean="0">
                <a:latin typeface="Arial" charset="0"/>
              </a:rPr>
              <a:pPr/>
              <a:t>32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85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AAA681D-A8DE-4E0C-BC69-11D3E62DF265}" type="slidenum">
              <a:rPr lang="en-US" altLang="en-US" smtClean="0">
                <a:latin typeface="Arial" charset="0"/>
              </a:rPr>
              <a:pPr/>
              <a:t>33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5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8AD5E1C-E06D-4794-A470-1E5000DA252F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3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</a:rPr>
              <a:t>Chaqueta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2C07ACEF-FCCF-44D4-8D5B-91307882739A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8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67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4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22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25191-228D-4A34-A747-BF4E52E2F8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461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1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0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8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2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ED1B-2E90-4FD6-B60E-942969E6E1BF}" type="datetimeFigureOut">
              <a:rPr lang="en-US" smtClean="0"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205D-B81F-4D7D-921A-8A9EAC136D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ln.org/resources-3/information-clearinghouse/free-tools/" TargetMode="External"/><Relationship Id="rId7" Type="http://schemas.openxmlformats.org/officeDocument/2006/relationships/hyperlink" Target="https://www.youtube.com/watch?v=qEOb7-E-hOs" TargetMode="External"/><Relationship Id="rId2" Type="http://schemas.openxmlformats.org/officeDocument/2006/relationships/hyperlink" Target="http://www.nyl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ln.org/resources-3/information-clearinghouse/orc-adult-allies/" TargetMode="External"/><Relationship Id="rId5" Type="http://schemas.openxmlformats.org/officeDocument/2006/relationships/hyperlink" Target="http://www.nyln.org/wp-content/uploads/2010/10/yesbookweb.Pdf" TargetMode="External"/><Relationship Id="rId4" Type="http://schemas.openxmlformats.org/officeDocument/2006/relationships/hyperlink" Target="http://www.nyln.org/wp-content/uploads/2010/10/GetTheWordOut1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4.jp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572000"/>
            <a:ext cx="7543800" cy="1828800"/>
          </a:xfrm>
        </p:spPr>
        <p:txBody>
          <a:bodyPr rtlCol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Strategies for Membership Recruitment: </a:t>
            </a:r>
            <a:r>
              <a:rPr lang="en-US" sz="2400" dirty="0" smtClean="0">
                <a:cs typeface="Arial" panose="020B0604020202020204" pitchFamily="34" charset="0"/>
              </a:rPr>
              <a:t>Generation </a:t>
            </a:r>
            <a:r>
              <a:rPr lang="en-US" sz="2400" dirty="0">
                <a:cs typeface="Arial" panose="020B0604020202020204" pitchFamily="34" charset="0"/>
              </a:rPr>
              <a:t>What?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Connecting With </a:t>
            </a:r>
            <a:r>
              <a:rPr lang="en-US" sz="2400" dirty="0" smtClean="0">
                <a:cs typeface="Arial" panose="020B0604020202020204" pitchFamily="34" charset="0"/>
              </a:rPr>
              <a:t>Students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June 18, 2015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075" name="Picture 2" descr="http://www.sabeusa.org/images/sabe_header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3"/>
          <a:stretch>
            <a:fillRect/>
          </a:stretch>
        </p:blipFill>
        <p:spPr bwMode="auto">
          <a:xfrm>
            <a:off x="0" y="26988"/>
            <a:ext cx="9144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K:\OCSS final 7-18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52588"/>
            <a:ext cx="5029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23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371600"/>
            <a:ext cx="4972049" cy="2951390"/>
          </a:xfrm>
        </p:spPr>
        <p:txBody>
          <a:bodyPr>
            <a:noAutofit/>
          </a:bodyPr>
          <a:lstStyle/>
          <a:p>
            <a:r>
              <a:rPr lang="en-US" sz="3750" b="1" cap="none" dirty="0">
                <a:latin typeface="Calibri" panose="020F0502020204030204" pitchFamily="34" charset="0"/>
                <a:cs typeface="Arial" panose="020B0604020202020204" pitchFamily="34" charset="0"/>
              </a:rPr>
              <a:t>What messages </a:t>
            </a:r>
            <a:br>
              <a:rPr lang="en-US" sz="3750" b="1" cap="none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750" b="1" cap="none" dirty="0">
                <a:latin typeface="Calibri" panose="020F0502020204030204" pitchFamily="34" charset="0"/>
                <a:cs typeface="Arial" panose="020B0604020202020204" pitchFamily="34" charset="0"/>
              </a:rPr>
              <a:t>did you hear about young </a:t>
            </a:r>
            <a:r>
              <a:rPr lang="en-US" sz="3750" b="1" cap="none" dirty="0" smtClean="0">
                <a:latin typeface="Calibri" panose="020F0502020204030204" pitchFamily="34" charset="0"/>
                <a:cs typeface="Arial" panose="020B0604020202020204" pitchFamily="34" charset="0"/>
              </a:rPr>
              <a:t>people </a:t>
            </a:r>
            <a:r>
              <a:rPr lang="en-US" sz="3750" b="1" cap="none" dirty="0">
                <a:latin typeface="Calibri" panose="020F0502020204030204" pitchFamily="34" charset="0"/>
                <a:cs typeface="Arial" panose="020B0604020202020204" pitchFamily="34" charset="0"/>
              </a:rPr>
              <a:t>when you were growing up?</a:t>
            </a:r>
            <a:endParaRPr lang="en-US" sz="3750" cap="none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33276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~ www.gmsavt.org</a:t>
            </a:r>
            <a:endParaRPr lang="en-US" dirty="0"/>
          </a:p>
        </p:txBody>
      </p:sp>
      <p:pic>
        <p:nvPicPr>
          <p:cNvPr id="1026" name="Picture 2" descr="http://www.fvkasa.org/about/parade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068" y="1872351"/>
            <a:ext cx="2710883" cy="24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62" y="1028702"/>
            <a:ext cx="4494439" cy="3526971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Calibri" panose="020F0502020204030204" pitchFamily="34" charset="0"/>
              </a:rPr>
              <a:t>Beware we hear a lot of bad messages about young people. </a:t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/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>Those old messages about youth bouncing around in our heads. </a:t>
            </a:r>
            <a:r>
              <a:rPr lang="en-US" sz="2100" cap="none" dirty="0">
                <a:latin typeface="Calibri" panose="020F0502020204030204" pitchFamily="34" charset="0"/>
              </a:rPr>
              <a:t/>
            </a:r>
            <a:br>
              <a:rPr lang="en-US" sz="2100" cap="none" dirty="0">
                <a:latin typeface="Calibri" panose="020F0502020204030204" pitchFamily="34" charset="0"/>
              </a:rPr>
            </a:br>
            <a:endParaRPr lang="en-US" sz="2100" cap="none" dirty="0">
              <a:latin typeface="Calibri" panose="020F0502020204030204" pitchFamily="34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33277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25" y="1402622"/>
            <a:ext cx="2668886" cy="32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5921" y="685800"/>
            <a:ext cx="5952113" cy="4876800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>
                <a:latin typeface="Calibri" panose="020F0502020204030204" pitchFamily="34" charset="0"/>
              </a:rPr>
              <a:t>Don’t judge people by their age, consider their experience.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 smtClean="0">
                <a:latin typeface="Calibri" panose="020F0502020204030204" pitchFamily="34" charset="0"/>
              </a:rPr>
              <a:t>Don’t </a:t>
            </a:r>
            <a:r>
              <a:rPr lang="en-US" sz="3200" cap="none" dirty="0">
                <a:latin typeface="Calibri" panose="020F0502020204030204" pitchFamily="34" charset="0"/>
              </a:rPr>
              <a:t>talk to youth in a way </a:t>
            </a:r>
            <a:r>
              <a:rPr lang="en-US" sz="3200" cap="none" dirty="0" smtClean="0">
                <a:latin typeface="Calibri" panose="020F0502020204030204" pitchFamily="34" charset="0"/>
              </a:rPr>
              <a:t>                  that </a:t>
            </a:r>
            <a:r>
              <a:rPr lang="en-US" sz="3200" cap="none" dirty="0">
                <a:latin typeface="Calibri" panose="020F0502020204030204" pitchFamily="34" charset="0"/>
              </a:rPr>
              <a:t>it sounds like you are </a:t>
            </a:r>
            <a:r>
              <a:rPr lang="en-US" sz="3200" cap="none" dirty="0" smtClean="0">
                <a:latin typeface="Calibri" panose="020F0502020204030204" pitchFamily="34" charset="0"/>
              </a:rPr>
              <a:t>                     talking </a:t>
            </a:r>
            <a:r>
              <a:rPr lang="en-US" sz="3200" cap="none" dirty="0">
                <a:latin typeface="Calibri" panose="020F0502020204030204" pitchFamily="34" charset="0"/>
              </a:rPr>
              <a:t>to a child.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 smtClean="0">
                <a:latin typeface="Calibri" panose="020F0502020204030204" pitchFamily="34" charset="0"/>
              </a:rPr>
              <a:t>Avoid </a:t>
            </a:r>
            <a:r>
              <a:rPr lang="en-US" sz="3200" cap="none" dirty="0">
                <a:latin typeface="Calibri" panose="020F0502020204030204" pitchFamily="34" charset="0"/>
              </a:rPr>
              <a:t>assuming young people won’t be able to understand something. Instead take the time to explain information to them. 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20018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2050" name="Picture 2" descr="http://extras.mnginteractive.com/live/media/site569/2013/0729/20130729__130730%20Valley%20arts%201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08868"/>
            <a:ext cx="2857500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4725" y="1481825"/>
            <a:ext cx="4797287" cy="2963636"/>
          </a:xfrm>
        </p:spPr>
        <p:txBody>
          <a:bodyPr>
            <a:noAutofit/>
          </a:bodyPr>
          <a:lstStyle/>
          <a:p>
            <a:pPr algn="r"/>
            <a:r>
              <a:rPr lang="en-US" sz="3600" b="1" cap="none" dirty="0">
                <a:latin typeface="Calibri" panose="020F0502020204030204" pitchFamily="34" charset="0"/>
              </a:rPr>
              <a:t>Sometimes adults </a:t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>can be disrespectful</a:t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> of young people. </a:t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/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>It’s no one’s fault. </a:t>
            </a:r>
            <a:br>
              <a:rPr lang="en-US" sz="3600" b="1" cap="none" dirty="0">
                <a:latin typeface="Calibri" panose="020F0502020204030204" pitchFamily="34" charset="0"/>
              </a:rPr>
            </a:br>
            <a:endParaRPr lang="en-US" sz="3600" cap="none" dirty="0">
              <a:latin typeface="Calibri" panose="020F0502020204030204" pitchFamily="34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667010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1" y="1481818"/>
            <a:ext cx="2638491" cy="26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5922" y="762000"/>
            <a:ext cx="4812071" cy="4953000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>
                <a:latin typeface="Calibri" panose="020F0502020204030204" pitchFamily="34" charset="0"/>
              </a:rPr>
              <a:t>In your group, don’t just ask young people to handle only small or not so important jobs.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cap="none" dirty="0">
                <a:latin typeface="Calibri" panose="020F0502020204030204" pitchFamily="34" charset="0"/>
              </a:rPr>
              <a:t>Try not to be surprised when young people say something intelligent, when they are dressed nicely, or when they are well organized. 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59781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3074" name="Picture 2" descr="http://thementornetwork.com/assets/IDD-youth-girl-main1-740x3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9" r="13629"/>
          <a:stretch/>
        </p:blipFill>
        <p:spPr bwMode="auto">
          <a:xfrm>
            <a:off x="5214369" y="1465149"/>
            <a:ext cx="3400994" cy="29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1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1211873"/>
            <a:ext cx="4091939" cy="3527495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latin typeface="Calibri" panose="020F0502020204030204" pitchFamily="34" charset="0"/>
              </a:rPr>
              <a:t>What attracted </a:t>
            </a:r>
            <a:r>
              <a:rPr lang="en-US" b="1" cap="none" dirty="0" smtClean="0">
                <a:latin typeface="Calibri" panose="020F0502020204030204" pitchFamily="34" charset="0"/>
              </a:rPr>
              <a:t>you</a:t>
            </a:r>
            <a:br>
              <a:rPr lang="en-US" b="1" cap="none" dirty="0" smtClean="0">
                <a:latin typeface="Calibri" panose="020F0502020204030204" pitchFamily="34" charset="0"/>
              </a:rPr>
            </a:br>
            <a:r>
              <a:rPr lang="en-US" b="1" cap="none" dirty="0" smtClean="0">
                <a:latin typeface="Calibri" panose="020F0502020204030204" pitchFamily="34" charset="0"/>
              </a:rPr>
              <a:t>to </a:t>
            </a:r>
            <a:r>
              <a:rPr lang="en-US" b="1" cap="none" dirty="0" smtClean="0">
                <a:latin typeface="Calibri" panose="020F0502020204030204" pitchFamily="34" charset="0"/>
              </a:rPr>
              <a:t>get </a:t>
            </a:r>
            <a:br>
              <a:rPr lang="en-US" b="1" cap="none" dirty="0" smtClean="0">
                <a:latin typeface="Calibri" panose="020F0502020204030204" pitchFamily="34" charset="0"/>
              </a:rPr>
            </a:br>
            <a:r>
              <a:rPr lang="en-US" b="1" cap="none" dirty="0" smtClean="0">
                <a:latin typeface="Calibri" panose="020F0502020204030204" pitchFamily="34" charset="0"/>
              </a:rPr>
              <a:t>involved in </a:t>
            </a:r>
            <a:br>
              <a:rPr lang="en-US" b="1" cap="none" dirty="0" smtClean="0">
                <a:latin typeface="Calibri" panose="020F0502020204030204" pitchFamily="34" charset="0"/>
              </a:rPr>
            </a:br>
            <a:r>
              <a:rPr lang="en-US" b="1" cap="none" dirty="0" smtClean="0">
                <a:latin typeface="Calibri" panose="020F0502020204030204" pitchFamily="34" charset="0"/>
              </a:rPr>
              <a:t>self-advocacy?</a:t>
            </a:r>
            <a:r>
              <a:rPr lang="en-US" sz="4500" dirty="0"/>
              <a:t/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719" y="5693517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212179" cy="29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71" y="267602"/>
            <a:ext cx="7797662" cy="579458"/>
          </a:xfrm>
        </p:spPr>
        <p:txBody>
          <a:bodyPr>
            <a:normAutofit/>
          </a:bodyPr>
          <a:lstStyle/>
          <a:p>
            <a:r>
              <a:rPr lang="en-US" dirty="0" smtClean="0"/>
              <a:t>Some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60431" y="1066800"/>
            <a:ext cx="6902369" cy="44195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cap="none" dirty="0">
                <a:latin typeface="Calibri" panose="020F0502020204030204" pitchFamily="34" charset="0"/>
              </a:rPr>
              <a:t>When you meet with students, begin by asking them what they think self-advocacy is.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cap="none" dirty="0">
                <a:latin typeface="Calibri" panose="020F0502020204030204" pitchFamily="34" charset="0"/>
              </a:rPr>
              <a:t>Ask them what they think when they </a:t>
            </a:r>
            <a:r>
              <a:rPr lang="en-US" sz="2800" cap="none" dirty="0" smtClean="0">
                <a:latin typeface="Calibri" panose="020F0502020204030204" pitchFamily="34" charset="0"/>
              </a:rPr>
              <a:t>              hear </a:t>
            </a:r>
            <a:r>
              <a:rPr lang="en-US" sz="2800" cap="none" dirty="0">
                <a:latin typeface="Calibri" panose="020F0502020204030204" pitchFamily="34" charset="0"/>
              </a:rPr>
              <a:t>the words “independent living”.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cap="none" dirty="0">
                <a:latin typeface="Calibri" panose="020F0502020204030204" pitchFamily="34" charset="0"/>
              </a:rPr>
              <a:t>Ask students where they see </a:t>
            </a:r>
            <a:r>
              <a:rPr lang="en-US" sz="2800" cap="none" dirty="0" smtClean="0">
                <a:latin typeface="Calibri" panose="020F0502020204030204" pitchFamily="34" charset="0"/>
              </a:rPr>
              <a:t>                             themselves </a:t>
            </a:r>
            <a:r>
              <a:rPr lang="en-US" sz="2800" cap="none" dirty="0">
                <a:latin typeface="Calibri" panose="020F0502020204030204" pitchFamily="34" charset="0"/>
              </a:rPr>
              <a:t>beyond high school. Keep in mind this maybe a hard question to be asked.  Students may not be able to answer this question the first time. 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46528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39" y="2133600"/>
            <a:ext cx="2415685" cy="181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371600"/>
            <a:ext cx="2825612" cy="3012622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Calibri" panose="020F0502020204030204" pitchFamily="34" charset="0"/>
              </a:rPr>
              <a:t>How have you tried to get </a:t>
            </a:r>
            <a:r>
              <a:rPr lang="en-US" sz="3600" b="1" cap="none" dirty="0" smtClean="0">
                <a:latin typeface="Calibri" panose="020F0502020204030204" pitchFamily="34" charset="0"/>
              </a:rPr>
              <a:t>young </a:t>
            </a:r>
            <a:r>
              <a:rPr lang="en-US" sz="3600" b="1" cap="none" dirty="0">
                <a:latin typeface="Calibri" panose="020F0502020204030204" pitchFamily="34" charset="0"/>
              </a:rPr>
              <a:t>people involved?</a:t>
            </a:r>
            <a:endParaRPr lang="en-US" sz="3600" cap="none" dirty="0"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73029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t="13687" r="7666" b="3718"/>
          <a:stretch/>
        </p:blipFill>
        <p:spPr>
          <a:xfrm>
            <a:off x="299468" y="1371600"/>
            <a:ext cx="4397736" cy="30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82" y="201366"/>
            <a:ext cx="6464144" cy="579458"/>
          </a:xfrm>
        </p:spPr>
        <p:txBody>
          <a:bodyPr>
            <a:normAutofit/>
          </a:bodyPr>
          <a:lstStyle/>
          <a:p>
            <a:r>
              <a:rPr lang="en-US" dirty="0" smtClean="0"/>
              <a:t>Some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1382" y="1543051"/>
            <a:ext cx="8373981" cy="331878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2800" cap="none" dirty="0">
                <a:latin typeface="Calibri" panose="020F0502020204030204" pitchFamily="34" charset="0"/>
              </a:rPr>
              <a:t>Do not judge students. Tell them </a:t>
            </a:r>
            <a:r>
              <a:rPr lang="en-US" sz="2800" cap="none" dirty="0" smtClean="0">
                <a:latin typeface="Calibri" panose="020F0502020204030204" pitchFamily="34" charset="0"/>
              </a:rPr>
              <a:t>                               their </a:t>
            </a:r>
            <a:r>
              <a:rPr lang="en-US" sz="2800" cap="none" dirty="0">
                <a:latin typeface="Calibri" panose="020F0502020204030204" pitchFamily="34" charset="0"/>
              </a:rPr>
              <a:t>opinions are important. </a:t>
            </a:r>
            <a:r>
              <a:rPr lang="en-US" sz="2800" cap="none" dirty="0" smtClean="0">
                <a:latin typeface="Calibri" panose="020F0502020204030204" pitchFamily="34" charset="0"/>
              </a:rPr>
              <a:t>                                                Keep </a:t>
            </a:r>
            <a:r>
              <a:rPr lang="en-US" sz="2800" cap="none" dirty="0">
                <a:latin typeface="Calibri" panose="020F0502020204030204" pitchFamily="34" charset="0"/>
              </a:rPr>
              <a:t>your own opinions to yourself. 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800" cap="none" dirty="0">
                <a:latin typeface="Calibri" panose="020F0502020204030204" pitchFamily="34" charset="0"/>
              </a:rPr>
              <a:t>Find meaningful ways for youth to get involved.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2800" cap="none" dirty="0">
                <a:latin typeface="Calibri" panose="020F0502020204030204" pitchFamily="34" charset="0"/>
              </a:rPr>
              <a:t>Remember we are all individuals.  When a teen expresses their opinion they are not speaking for everyone under the age of thirty. 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38857" y="5711827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5122" name="Picture 2" descr="https://wiwp-wildernessinquir.netdna-ssl.com/wp-content/uploads/2014/10/IMG_4489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12584" cy="19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093" y="294106"/>
            <a:ext cx="6464144" cy="579458"/>
          </a:xfrm>
        </p:spPr>
        <p:txBody>
          <a:bodyPr>
            <a:normAutofit/>
          </a:bodyPr>
          <a:lstStyle/>
          <a:p>
            <a:r>
              <a:rPr lang="en-US" dirty="0" smtClean="0"/>
              <a:t>Some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41382" y="1901022"/>
            <a:ext cx="5087856" cy="296081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 startAt="9"/>
            </a:pPr>
            <a:r>
              <a:rPr lang="en-US" sz="3000" cap="none" dirty="0">
                <a:latin typeface="Calibri" panose="020F0502020204030204" pitchFamily="34" charset="0"/>
              </a:rPr>
              <a:t>Make the meeting fun with lots of hands on activities. 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US" sz="3000" cap="none" dirty="0">
                <a:latin typeface="Calibri" panose="020F0502020204030204" pitchFamily="34" charset="0"/>
              </a:rPr>
              <a:t>  Sometimes youth are reluctant to speak up when teachers, support staff or parents are in the room. 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693516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72692"/>
            <a:ext cx="1459661" cy="1020358"/>
          </a:xfrm>
          <a:prstGeom prst="rect">
            <a:avLst/>
          </a:prstGeom>
        </p:spPr>
      </p:pic>
      <p:pic>
        <p:nvPicPr>
          <p:cNvPr id="6146" name="Picture 2" descr="http://www.unmc.edu/mmi/departments/rt/ASSatNightP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437171"/>
            <a:ext cx="3286125" cy="15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330700" y="762000"/>
            <a:ext cx="4495800" cy="2514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0" name="Picture 8" descr="http://www.imagesbuddy.com/images/104/2013/08/hello-and-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3136"/>
          <a:stretch>
            <a:fillRect/>
          </a:stretch>
        </p:blipFill>
        <p:spPr bwMode="auto">
          <a:xfrm>
            <a:off x="4394200" y="762000"/>
            <a:ext cx="4432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4027"/>
          <a:stretch/>
        </p:blipFill>
        <p:spPr>
          <a:xfrm>
            <a:off x="1358900" y="1900237"/>
            <a:ext cx="2514600" cy="357555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16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861739"/>
            <a:ext cx="4433207" cy="3987847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Calibri" panose="020F0502020204030204" pitchFamily="34" charset="0"/>
              </a:rPr>
              <a:t>Give us an example of how you make a meeting fun with lots of hands on activities.</a:t>
            </a:r>
            <a:endParaRPr lang="en-US" sz="3600" cap="none" dirty="0">
              <a:latin typeface="Calibri" panose="020F05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8334" y="5680264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01" y="1568403"/>
            <a:ext cx="2644370" cy="26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2" y="347116"/>
            <a:ext cx="7797662" cy="579458"/>
          </a:xfrm>
        </p:spPr>
        <p:txBody>
          <a:bodyPr>
            <a:normAutofit/>
          </a:bodyPr>
          <a:lstStyle/>
          <a:p>
            <a:r>
              <a:rPr lang="en-US" dirty="0" smtClean="0"/>
              <a:t>The last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60432" y="1681947"/>
            <a:ext cx="7283368" cy="33091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>
              <a:spcBef>
                <a:spcPts val="0"/>
              </a:spcBef>
              <a:buFont typeface="+mj-lt"/>
              <a:buAutoNum type="arabicPeriod" startAt="11"/>
            </a:pPr>
            <a:r>
              <a:rPr lang="en-US" sz="3000" cap="none" dirty="0">
                <a:latin typeface="Calibri" panose="020F0502020204030204" pitchFamily="34" charset="0"/>
              </a:rPr>
              <a:t> Remember students have busy lives. Respect their choices. 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 startAt="11"/>
            </a:pPr>
            <a:r>
              <a:rPr lang="en-US" sz="3000" cap="none" dirty="0">
                <a:latin typeface="Calibri" panose="020F0502020204030204" pitchFamily="34" charset="0"/>
              </a:rPr>
              <a:t>Set up group agreements. They should include reminding seasoned leaders to talk as little as possible. 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 startAt="11"/>
            </a:pPr>
            <a:r>
              <a:rPr lang="en-US" sz="3000" cap="none" dirty="0">
                <a:latin typeface="Calibri" panose="020F0502020204030204" pitchFamily="34" charset="0"/>
              </a:rPr>
              <a:t>A disability rights meeting may be new to youth, so remember to take your time and not go too fast.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7846" y="5661992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1026" name="Picture 2" descr="http://travelmanagement.yale.edu/sites/default/files/images/Helpful%20T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123" y="1102488"/>
            <a:ext cx="1586228" cy="160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2" y="267602"/>
            <a:ext cx="7797662" cy="579458"/>
          </a:xfrm>
        </p:spPr>
        <p:txBody>
          <a:bodyPr>
            <a:normAutofit/>
          </a:bodyPr>
          <a:lstStyle/>
          <a:p>
            <a:r>
              <a:rPr lang="en-US" dirty="0" smtClean="0"/>
              <a:t>The last tips…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60432" y="1840971"/>
            <a:ext cx="7297340" cy="33091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>
              <a:spcBef>
                <a:spcPts val="0"/>
              </a:spcBef>
              <a:buFont typeface="+mj-lt"/>
              <a:buAutoNum type="arabicPeriod" startAt="14"/>
            </a:pPr>
            <a:r>
              <a:rPr lang="en-US" sz="3000" cap="none" dirty="0">
                <a:latin typeface="Calibri" panose="020F0502020204030204" pitchFamily="34" charset="0"/>
              </a:rPr>
              <a:t>Be careful not to interrupt a young person. Give them time to share their ideas. 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 startAt="14"/>
            </a:pPr>
            <a:r>
              <a:rPr lang="en-US" sz="3000" cap="none" dirty="0">
                <a:latin typeface="Calibri" panose="020F0502020204030204" pitchFamily="34" charset="0"/>
              </a:rPr>
              <a:t>Create an atmosphere that says it is okay to make mistakes.  This can be an opportunity to introduce what we call “dignity of risk</a:t>
            </a:r>
          </a:p>
          <a:p>
            <a:pPr marL="257175" indent="-257175">
              <a:spcBef>
                <a:spcPts val="0"/>
              </a:spcBef>
              <a:buFont typeface="+mj-lt"/>
              <a:buAutoNum type="arabicPeriod" startAt="14"/>
            </a:pPr>
            <a:r>
              <a:rPr lang="en-US" sz="3000" cap="none" dirty="0">
                <a:latin typeface="Calibri" panose="020F0502020204030204" pitchFamily="34" charset="0"/>
              </a:rPr>
              <a:t>Be laid back. Listen. Don’t jump in with an answer.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cap="none" dirty="0">
              <a:latin typeface="Calibri" panose="020F0502020204030204" pitchFamily="34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68011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1026" name="Picture 2" descr="http://travelmanagement.yale.edu/sites/default/files/images/Helpful%20T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72" y="1392217"/>
            <a:ext cx="1586228" cy="160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04785"/>
            <a:ext cx="8252768" cy="1245913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Calibri" panose="020F0502020204030204" pitchFamily="34" charset="0"/>
              </a:rPr>
              <a:t>Tell us a short story from your life that is an example of you speaking up, taking control, making a big decision that was not popular with the people around you?</a:t>
            </a:r>
            <a:endParaRPr lang="en-US" sz="3600" cap="none" dirty="0">
              <a:latin typeface="Calibri" panose="020F0502020204030204" pitchFamily="34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33272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www.gmsavt.org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5" y="2943225"/>
            <a:ext cx="2646998" cy="14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Many thanks to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www.nyln.org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</a:rPr>
              <a:t>sharing great resources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Free </a:t>
            </a:r>
            <a:r>
              <a:rPr lang="en-US" cap="none" dirty="0" smtClean="0">
                <a:latin typeface="Calibri" panose="020F0502020204030204" pitchFamily="34" charset="0"/>
              </a:rPr>
              <a:t>tools </a:t>
            </a:r>
            <a:r>
              <a:rPr lang="en-US" cap="none" dirty="0" smtClean="0">
                <a:latin typeface="Calibri" panose="020F0502020204030204" pitchFamily="34" charset="0"/>
                <a:hlinkClick r:id="rId3"/>
              </a:rPr>
              <a:t>http://www.Nyln.Org/resources-3/information-clearinghouse/free-tools/</a:t>
            </a:r>
            <a:endParaRPr lang="en-US" cap="none" dirty="0" smtClean="0">
              <a:latin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</a:rPr>
              <a:t>Get The Word Out </a:t>
            </a:r>
            <a:r>
              <a:rPr lang="en-US" cap="none" dirty="0" smtClean="0">
                <a:latin typeface="Calibri" panose="020F0502020204030204" pitchFamily="34" charset="0"/>
                <a:hlinkClick r:id="rId4"/>
              </a:rPr>
              <a:t> Http://www.Nyln.Org/wp-content/uploads/2010/10/getthewordout1.Pdf</a:t>
            </a:r>
            <a:endParaRPr lang="en-US" cap="none" dirty="0" smtClean="0">
              <a:latin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</a:rPr>
              <a:t>Say yes to youth </a:t>
            </a:r>
            <a:r>
              <a:rPr lang="en-US" cap="none" dirty="0" smtClean="0">
                <a:latin typeface="Calibri" panose="020F0502020204030204" pitchFamily="34" charset="0"/>
                <a:hlinkClick r:id="rId5"/>
              </a:rPr>
              <a:t>http://www.Nyln.Org/wp-content/uploads/2010/10/yesbookweb.Pdf</a:t>
            </a:r>
            <a:endParaRPr lang="en-US" cap="none" dirty="0" smtClean="0">
              <a:latin typeface="Calibri" panose="020F0502020204030204" pitchFamily="34" charset="0"/>
            </a:endParaRPr>
          </a:p>
          <a:p>
            <a:r>
              <a:rPr lang="en-US" cap="none" dirty="0" smtClean="0">
                <a:latin typeface="Calibri" panose="020F0502020204030204" pitchFamily="34" charset="0"/>
              </a:rPr>
              <a:t>Accessibility </a:t>
            </a:r>
            <a:r>
              <a:rPr lang="en-US" cap="none" dirty="0">
                <a:latin typeface="Calibri" panose="020F0502020204030204" pitchFamily="34" charset="0"/>
              </a:rPr>
              <a:t>checklist </a:t>
            </a:r>
            <a:r>
              <a:rPr lang="en-US" cap="none" dirty="0">
                <a:latin typeface="Calibri" panose="020F0502020204030204" pitchFamily="34" charset="0"/>
                <a:hlinkClick r:id="rId6"/>
              </a:rPr>
              <a:t>http://www.nyln.org/resources-3/information-clearinghouse/orc-adult-allies</a:t>
            </a:r>
            <a:r>
              <a:rPr lang="en-US" cap="none" dirty="0" smtClean="0">
                <a:latin typeface="Calibri" panose="020F0502020204030204" pitchFamily="34" charset="0"/>
                <a:hlinkClick r:id="rId6"/>
              </a:rPr>
              <a:t>/</a:t>
            </a:r>
            <a:endParaRPr lang="en-US" cap="none" dirty="0" smtClean="0">
              <a:latin typeface="Calibri" panose="020F0502020204030204" pitchFamily="34" charset="0"/>
            </a:endParaRPr>
          </a:p>
          <a:p>
            <a:r>
              <a:rPr lang="en-US" cap="none" dirty="0">
                <a:latin typeface="Calibri" panose="020F0502020204030204" pitchFamily="34" charset="0"/>
              </a:rPr>
              <a:t>Disability Pride Video </a:t>
            </a:r>
            <a:r>
              <a:rPr lang="en-US" cap="none" dirty="0">
                <a:latin typeface="Calibri" panose="020F0502020204030204" pitchFamily="34" charset="0"/>
                <a:hlinkClick r:id="rId7"/>
              </a:rPr>
              <a:t>https://</a:t>
            </a:r>
            <a:r>
              <a:rPr lang="en-US" cap="none" dirty="0" smtClean="0">
                <a:latin typeface="Calibri" panose="020F0502020204030204" pitchFamily="34" charset="0"/>
                <a:hlinkClick r:id="rId7"/>
              </a:rPr>
              <a:t>www.youtube.com/watch?v=qEOb7-E-hOs</a:t>
            </a:r>
            <a:endParaRPr lang="en-US" cap="non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cap="none" dirty="0" smtClean="0">
              <a:latin typeface="Calibri" panose="020F0502020204030204" pitchFamily="34" charset="0"/>
            </a:endParaRPr>
          </a:p>
          <a:p>
            <a:endParaRPr lang="en-US" cap="non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smtClean="0"/>
              <a:t>OCSS STATES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27558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338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How many members do you have under the age of 24? Between the ages of 25-30?</a:t>
            </a:r>
          </a:p>
          <a:p>
            <a:pPr marL="514350" indent="-514350">
              <a:buAutoNum type="arabicPeriod"/>
            </a:pPr>
            <a:r>
              <a:rPr lang="en-US" dirty="0" smtClean="0"/>
              <a:t>Do you have a youth recruitment plan?</a:t>
            </a:r>
          </a:p>
          <a:p>
            <a:pPr marL="514350" indent="-514350">
              <a:buAutoNum type="arabicPeriod"/>
            </a:pPr>
            <a:r>
              <a:rPr lang="en-US" dirty="0" smtClean="0"/>
              <a:t>If not, how do you recruit youth?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other activities do you use to enhance the diversity of your self advocacy group?</a:t>
            </a:r>
            <a:endParaRPr lang="en-US" dirty="0" smtClean="0"/>
          </a:p>
        </p:txBody>
      </p:sp>
      <p:pic>
        <p:nvPicPr>
          <p:cNvPr id="23556" name="Picture 4" descr="http://www.mynamesnotmommy.com/wp-content/uploads/2013/05/question-ma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4289612"/>
            <a:ext cx="1882587" cy="18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ALABAMA COMMENTS</a:t>
            </a:r>
          </a:p>
        </p:txBody>
      </p:sp>
      <p:pic>
        <p:nvPicPr>
          <p:cNvPr id="15364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152400"/>
            <a:ext cx="1295402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368261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50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ARKANSAS COMMENTS</a:t>
            </a:r>
          </a:p>
        </p:txBody>
      </p:sp>
      <p:pic>
        <p:nvPicPr>
          <p:cNvPr id="16388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8905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1" y="1600200"/>
            <a:ext cx="76336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340855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presentations at the Junior highs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FLORIDA COMMENTS</a:t>
            </a:r>
          </a:p>
        </p:txBody>
      </p:sp>
      <p:pic>
        <p:nvPicPr>
          <p:cNvPr id="17412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447800" cy="914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1" y="1600200"/>
            <a:ext cx="76336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864580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1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smtClean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5181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Reminders: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Please mute your device once you join the call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Remember to raise your hands for questions or write a message in text box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We will give everyone a chance to ask questions at the end of the presentation</a:t>
            </a:r>
          </a:p>
        </p:txBody>
      </p:sp>
      <p:pic>
        <p:nvPicPr>
          <p:cNvPr id="5124" name="Picture 6" descr="C:\Users\ADM01\AppData\Local\Microsoft\Windows\Temporary Internet Files\Content.IE5\FUE1ZU4H\MC90044149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4562475"/>
            <a:ext cx="1423987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asqfortworth.org/1416/Education/images/GotToMeeting_RaiseHa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r="11453"/>
          <a:stretch>
            <a:fillRect/>
          </a:stretch>
        </p:blipFill>
        <p:spPr bwMode="auto">
          <a:xfrm>
            <a:off x="6230938" y="1295400"/>
            <a:ext cx="2657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7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225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GEORGIA COMMENTS</a:t>
            </a:r>
          </a:p>
        </p:txBody>
      </p:sp>
      <p:pic>
        <p:nvPicPr>
          <p:cNvPr id="1843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95400" cy="1066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1" y="1600200"/>
            <a:ext cx="76336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802288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under 24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 25-30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chapter,</a:t>
                      </a:r>
                      <a:r>
                        <a:rPr lang="en-US" sz="2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outreach, have meetings at the community centers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2-85 year old w/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cross-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disability, review what we have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9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NORTH CAROLINA COMMENTS</a:t>
            </a:r>
          </a:p>
        </p:txBody>
      </p:sp>
      <p:pic>
        <p:nvPicPr>
          <p:cNvPr id="20484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6304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1" y="1600200"/>
            <a:ext cx="76336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864580"/>
              </p:ext>
            </p:extLst>
          </p:nvPr>
        </p:nvGraphicFramePr>
        <p:xfrm>
          <a:off x="381000" y="1447800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OKLAHOMA COMMENTS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9460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69720" cy="121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478280"/>
            <a:ext cx="82359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7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SOUTH CAROLINA COMMENTS</a:t>
            </a:r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81000"/>
            <a:ext cx="1219200" cy="121689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1" y="1600200"/>
            <a:ext cx="76336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101432"/>
              </p:ext>
            </p:extLst>
          </p:nvPr>
        </p:nvGraphicFramePr>
        <p:xfrm>
          <a:off x="381000" y="1652732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one younger than 24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Only one person is 25-30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DDPC is advertising their leadership program at the schools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partnering with ABLE and schools about advocacy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DDPC, IMPACT working 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Chaqueta attending Diversity project with Georgetown University-</a:t>
                      </a:r>
                      <a:r>
                        <a:rPr lang="en-US" sz="20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Tawara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will share information she will learn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TENNESSEE COMMENTS</a:t>
            </a:r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0914" y="152400"/>
            <a:ext cx="1457325" cy="12954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61" y="1600200"/>
            <a:ext cx="76336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082155"/>
              </p:ext>
            </p:extLst>
          </p:nvPr>
        </p:nvGraphicFramePr>
        <p:xfrm>
          <a:off x="381000" y="1600200"/>
          <a:ext cx="82296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6575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Answer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46304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many members do you have under the age of 24? Between the ages of 25-30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have a youth recruitment plan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not, how do you recruit youth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  <a:tr h="1508760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other activities do you use to enhance the diversity of your self advocacy group</a:t>
                      </a:r>
                      <a:r>
                        <a:rPr lang="en-US" sz="20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smtClean="0"/>
              <a:t>DATES TO REMEMBER</a:t>
            </a:r>
          </a:p>
        </p:txBody>
      </p:sp>
    </p:spTree>
    <p:extLst>
      <p:ext uri="{BB962C8B-B14F-4D97-AF65-F5344CB8AC3E}">
        <p14:creationId xmlns:p14="http://schemas.microsoft.com/office/powerpoint/2010/main" val="8281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DATES TO REMEMBER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100" b="1" dirty="0" smtClean="0"/>
              <a:t>July </a:t>
            </a:r>
            <a:r>
              <a:rPr lang="en-US" sz="3100" b="1" dirty="0"/>
              <a:t>5 </a:t>
            </a:r>
            <a:r>
              <a:rPr lang="en-US" sz="3100" dirty="0"/>
              <a:t>Submit 3nd Quarter Invoice, 2</a:t>
            </a:r>
            <a:r>
              <a:rPr lang="en-US" sz="3100" baseline="30000" dirty="0"/>
              <a:t>nd</a:t>
            </a:r>
            <a:r>
              <a:rPr lang="en-US" sz="3100" dirty="0"/>
              <a:t>  </a:t>
            </a:r>
            <a:r>
              <a:rPr lang="en-US" sz="3100" dirty="0" smtClean="0"/>
              <a:t>Vlog </a:t>
            </a:r>
            <a:r>
              <a:rPr lang="en-US" sz="3100" dirty="0"/>
              <a:t>due and quarterly report on progress on </a:t>
            </a:r>
            <a:r>
              <a:rPr lang="en-US" sz="3100" dirty="0" smtClean="0"/>
              <a:t>Plan</a:t>
            </a:r>
          </a:p>
          <a:p>
            <a:pPr marL="457200" lvl="1" indent="0">
              <a:buNone/>
            </a:pPr>
            <a:r>
              <a:rPr lang="en-US" sz="3100" b="1" dirty="0" smtClean="0"/>
              <a:t>September </a:t>
            </a:r>
            <a:r>
              <a:rPr lang="en-US" sz="3100" b="1" dirty="0"/>
              <a:t>17 </a:t>
            </a:r>
            <a:r>
              <a:rPr lang="en-US" sz="3100" dirty="0"/>
              <a:t>Advisory Meeting-GoToMeeting</a:t>
            </a:r>
          </a:p>
          <a:p>
            <a:pPr marL="457200" lvl="1" indent="0">
              <a:buNone/>
            </a:pPr>
            <a:r>
              <a:rPr lang="en-US" sz="3100" b="1" dirty="0"/>
              <a:t>September 19 </a:t>
            </a:r>
            <a:r>
              <a:rPr lang="en-US" sz="3100" dirty="0"/>
              <a:t>Submit 4</a:t>
            </a:r>
            <a:r>
              <a:rPr lang="en-US" sz="3100" baseline="30000" dirty="0"/>
              <a:t>th</a:t>
            </a:r>
            <a:r>
              <a:rPr lang="en-US" sz="3100" dirty="0"/>
              <a:t> Quarter Invoice quarterly report on Plan</a:t>
            </a:r>
          </a:p>
        </p:txBody>
      </p:sp>
      <p:pic>
        <p:nvPicPr>
          <p:cNvPr id="25604" name="Picture 4" descr="C:\Users\Juliana\AppData\Local\Microsoft\Windows\Temporary Internet Files\Content.IE5\M52PNR5B\MC9002120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1447800" cy="122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4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altLang="en-US" dirty="0" smtClean="0"/>
              <a:t>Next OCSS Webinars</a:t>
            </a:r>
            <a:br>
              <a:rPr lang="en-US" altLang="en-US" dirty="0" smtClean="0"/>
            </a:br>
            <a:r>
              <a:rPr lang="en-US" altLang="en-US" dirty="0" smtClean="0"/>
              <a:t>3:30 p.m. EST</a:t>
            </a:r>
            <a:br>
              <a:rPr lang="en-US" altLang="en-US" dirty="0" smtClean="0"/>
            </a:br>
            <a:r>
              <a:rPr lang="en-US" altLang="en-US" dirty="0" smtClean="0"/>
              <a:t>2:30 p.m. CST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599198"/>
              </p:ext>
            </p:extLst>
          </p:nvPr>
        </p:nvGraphicFramePr>
        <p:xfrm>
          <a:off x="457200" y="2057400"/>
          <a:ext cx="8229601" cy="214141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28476"/>
                <a:gridCol w="5601125"/>
              </a:tblGrid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Webinar dates 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Topic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</a:tr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July 16,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2015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1" dirty="0" smtClean="0">
                          <a:latin typeface="+mj-lt"/>
                        </a:rPr>
                        <a:t>Steps in Organizing Around an Issue</a:t>
                      </a:r>
                      <a:endParaRPr lang="en-US" sz="2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</a:tr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August</a:t>
                      </a:r>
                      <a:r>
                        <a:rPr lang="en-US" sz="2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20, 2015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+mj-lt"/>
                        </a:rPr>
                        <a:t>Partnerships Outside of the Disability Community</a:t>
                      </a:r>
                    </a:p>
                  </a:txBody>
                  <a:tcPr marL="69221" marR="69221" marT="9526" marB="0"/>
                </a:tc>
              </a:tr>
              <a:tr h="4302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September 2015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+mj-lt"/>
                        </a:rPr>
                        <a:t>Institutions</a:t>
                      </a:r>
                    </a:p>
                  </a:txBody>
                  <a:tcPr marL="69221" marR="69221" marT="9526" marB="0"/>
                </a:tc>
              </a:tr>
            </a:tbl>
          </a:graphicData>
        </a:graphic>
      </p:graphicFrame>
      <p:pic>
        <p:nvPicPr>
          <p:cNvPr id="5" name="Picture 2" descr="http://blog.hublished.com/wp-content/uploads/2013/02/u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04500"/>
            <a:ext cx="2133600" cy="5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4000" dirty="0" smtClean="0"/>
              <a:t>THANK YOU!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457200" y="541020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itchFamily="34" charset="0"/>
              </a:rPr>
              <a:t>Regional Self Advocacy Technical Assistance Center Funded by the Administration on </a:t>
            </a:r>
            <a:r>
              <a:rPr lang="en-US" altLang="en-US" sz="2400" dirty="0" smtClean="0">
                <a:latin typeface="Tahoma" pitchFamily="34" charset="0"/>
              </a:rPr>
              <a:t>Intellectual and Developmental Disabilities.</a:t>
            </a:r>
            <a:endParaRPr lang="en-US" altLang="en-US" sz="2400" dirty="0">
              <a:latin typeface="Tahoma" pitchFamily="34" charset="0"/>
            </a:endParaRPr>
          </a:p>
        </p:txBody>
      </p:sp>
      <p:pic>
        <p:nvPicPr>
          <p:cNvPr id="2867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1295400"/>
            <a:ext cx="3251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0"/>
          <a:stretch>
            <a:fillRect/>
          </a:stretch>
        </p:blipFill>
        <p:spPr bwMode="auto">
          <a:xfrm>
            <a:off x="6477000" y="3008313"/>
            <a:ext cx="1333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08313"/>
            <a:ext cx="16367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4027"/>
          <a:stretch/>
        </p:blipFill>
        <p:spPr>
          <a:xfrm>
            <a:off x="3262586" y="3008313"/>
            <a:ext cx="1569858" cy="223221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92" y="2971008"/>
            <a:ext cx="1981401" cy="22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66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51054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/>
              <a:t>Reminders: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If you are using more than one device for this webinar, please do not place next to each other, to reduce echoing or feedback.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Make sure your speakers are turned on.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6148" name="Picture 8" descr="http://www.soundsupport.biz/wp-content/uploads/2012/09/Apple-keyboard-Volume-Key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790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THE PURPOSE OF THIS WEBINAR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Participants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/>
              <a:t>will </a:t>
            </a:r>
            <a:r>
              <a:rPr lang="en-US" sz="3200" dirty="0" smtClean="0"/>
              <a:t>learn about…..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charset="0"/>
                <a:cs typeface="Arial" charset="0"/>
              </a:rPr>
              <a:t>Recruiting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charset="0"/>
                <a:cs typeface="Arial" charset="0"/>
              </a:rPr>
              <a:t>How to involve youth</a:t>
            </a:r>
            <a:endParaRPr lang="en-US" alt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 descr="http://thumbs.dreamstime.com/x/team-building-puzzle-eveloping-concept-175038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 bwMode="auto">
          <a:xfrm>
            <a:off x="3124200" y="3245748"/>
            <a:ext cx="4418744" cy="26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POLL QUESTION #1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many members do you have in your self advocacy group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9220" name="Picture 2" descr="C:\Users\Juliana\AppData\Local\Microsoft\Windows\Temporary Internet Files\Content.IE5\18CRGSBE\MP9002894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2900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0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POLL QUESTION </a:t>
            </a:r>
            <a:r>
              <a:rPr lang="en-US" altLang="en-US" sz="4000" dirty="0" smtClean="0"/>
              <a:t>#2</a:t>
            </a:r>
            <a:endParaRPr lang="en-US" altLang="en-US" sz="40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Do </a:t>
            </a:r>
            <a:r>
              <a:rPr lang="en-US" sz="3200" dirty="0"/>
              <a:t>you consider your membership diverse?</a:t>
            </a:r>
          </a:p>
        </p:txBody>
      </p:sp>
      <p:pic>
        <p:nvPicPr>
          <p:cNvPr id="9220" name="Picture 2" descr="C:\Users\Juliana\AppData\Local\Microsoft\Windows\Temporary Internet Files\Content.IE5\18CRGSBE\MP9002894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429000"/>
            <a:ext cx="3657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21297" y="2400194"/>
            <a:ext cx="7316390" cy="1548101"/>
          </a:xfrm>
        </p:spPr>
        <p:txBody>
          <a:bodyPr>
            <a:normAutofit/>
          </a:bodyPr>
          <a:lstStyle/>
          <a:p>
            <a:r>
              <a:rPr lang="en-US" sz="4950" b="1" dirty="0">
                <a:latin typeface="Calibri" panose="020F0502020204030204" pitchFamily="34" charset="0"/>
                <a:cs typeface="Arial" panose="020B0604020202020204" pitchFamily="34" charset="0"/>
              </a:rPr>
              <a:t>Generation What?</a:t>
            </a:r>
            <a:br>
              <a:rPr lang="en-US" sz="4950" b="1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500" b="1" cap="none" dirty="0">
                <a:latin typeface="Calibri" panose="020F0502020204030204" pitchFamily="34" charset="0"/>
                <a:cs typeface="Arial" panose="020B0604020202020204" pitchFamily="34" charset="0"/>
              </a:rPr>
              <a:t>Connecting With Students</a:t>
            </a:r>
            <a:endParaRPr lang="en-US" sz="495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76442" y="4077146"/>
            <a:ext cx="7316390" cy="743469"/>
          </a:xfrm>
        </p:spPr>
        <p:txBody>
          <a:bodyPr/>
          <a:lstStyle/>
          <a:p>
            <a:r>
              <a:rPr lang="en-US" dirty="0" smtClean="0"/>
              <a:t>Beware of labels!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7784" y="4818856"/>
            <a:ext cx="8308337" cy="896654"/>
          </a:xfrm>
        </p:spPr>
        <p:txBody>
          <a:bodyPr/>
          <a:lstStyle/>
          <a:p>
            <a:pPr algn="ctr"/>
            <a:r>
              <a:rPr lang="en-US" sz="2700" cap="none" dirty="0">
                <a:solidFill>
                  <a:schemeClr val="bg1"/>
                </a:solidFill>
                <a:latin typeface="Calibri" panose="020F0502020204030204" pitchFamily="34" charset="0"/>
              </a:rPr>
              <a:t>Green Mountain Self-Advocates ~ www.gmsavt.org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"/>
            <a:ext cx="2703443" cy="23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371600"/>
            <a:ext cx="3295649" cy="2951390"/>
          </a:xfrm>
        </p:spPr>
        <p:txBody>
          <a:bodyPr>
            <a:noAutofit/>
          </a:bodyPr>
          <a:lstStyle/>
          <a:p>
            <a:pPr algn="l"/>
            <a: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  <a:t>Presenters:</a:t>
            </a:r>
            <a:b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  <a:t>Max Barrows</a:t>
            </a:r>
            <a:b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  <a:t>Nicole LeBlanc</a:t>
            </a:r>
            <a:b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750" cap="none" dirty="0" smtClean="0">
                <a:latin typeface="Calibri" panose="020F0502020204030204" pitchFamily="34" charset="0"/>
                <a:cs typeface="Arial" panose="020B0604020202020204" pitchFamily="34" charset="0"/>
              </a:rPr>
              <a:t>Karen Topper</a:t>
            </a:r>
            <a:endParaRPr lang="en-US" sz="3750" cap="none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4351" y="5706768"/>
            <a:ext cx="8101012" cy="491691"/>
          </a:xfrm>
        </p:spPr>
        <p:txBody>
          <a:bodyPr/>
          <a:lstStyle/>
          <a:p>
            <a:pPr algn="ctr"/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Green Mountain </a:t>
            </a:r>
            <a:r>
              <a:rPr lang="en-US" cap="none" dirty="0">
                <a:solidFill>
                  <a:schemeClr val="bg1"/>
                </a:solidFill>
                <a:latin typeface="Calibri" panose="020F0502020204030204" pitchFamily="34" charset="0"/>
              </a:rPr>
              <a:t>Self-Advocates 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</a:rPr>
              <a:t>~ www.gmsavt.org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46933"/>
            <a:ext cx="5088835" cy="38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JANUARY_15_2015_Advisory_meeting (1)</Template>
  <TotalTime>70761</TotalTime>
  <Words>1256</Words>
  <Application>Microsoft Office PowerPoint</Application>
  <PresentationFormat>On-screen Show (4:3)</PresentationFormat>
  <Paragraphs>210</Paragraphs>
  <Slides>38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OCSS Blogging webinar march 2014</vt:lpstr>
      <vt:lpstr>PowerPoint Presentation</vt:lpstr>
      <vt:lpstr>PowerPoint Presentation</vt:lpstr>
      <vt:lpstr>WELCOME</vt:lpstr>
      <vt:lpstr>WELCOME</vt:lpstr>
      <vt:lpstr>THE PURPOSE OF THIS WEBINAR</vt:lpstr>
      <vt:lpstr>POLL QUESTION #1</vt:lpstr>
      <vt:lpstr>POLL QUESTION #2</vt:lpstr>
      <vt:lpstr>Generation What? Connecting With Students</vt:lpstr>
      <vt:lpstr>Presenters: Max Barrows Nicole LeBlanc Karen Topper</vt:lpstr>
      <vt:lpstr>What messages  did you hear about young people when you were growing up?</vt:lpstr>
      <vt:lpstr>Beware we hear a lot of bad messages about young people.   Those old messages about youth bouncing around in our heads.  </vt:lpstr>
      <vt:lpstr>PowerPoint Presentation</vt:lpstr>
      <vt:lpstr>Sometimes adults  can be disrespectful  of young people.   It’s no one’s fault.  </vt:lpstr>
      <vt:lpstr>PowerPoint Presentation</vt:lpstr>
      <vt:lpstr>What attracted you to get  involved in  self-advocacy? </vt:lpstr>
      <vt:lpstr>Some tips…</vt:lpstr>
      <vt:lpstr>How have you tried to get young people involved?</vt:lpstr>
      <vt:lpstr>Some tips…</vt:lpstr>
      <vt:lpstr>Some tips…</vt:lpstr>
      <vt:lpstr>Give us an example of how you make a meeting fun with lots of hands on activities.</vt:lpstr>
      <vt:lpstr>The last tips…</vt:lpstr>
      <vt:lpstr>The last tips…</vt:lpstr>
      <vt:lpstr>Tell us a short story from your life that is an example of you speaking up, taking control, making a big decision that was not popular with the people around you?</vt:lpstr>
      <vt:lpstr>Many thanks to www.nyln.org  for sharing great resources </vt:lpstr>
      <vt:lpstr>PowerPoint Presentation</vt:lpstr>
      <vt:lpstr>STATE QUESTIONS</vt:lpstr>
      <vt:lpstr>ALABAMA COMMENTS</vt:lpstr>
      <vt:lpstr>ARKANSAS COMMENTS</vt:lpstr>
      <vt:lpstr>FLORIDA COMMENTS</vt:lpstr>
      <vt:lpstr>GEORGIA COMMENTS</vt:lpstr>
      <vt:lpstr>NORTH CAROLINA COMMENTS</vt:lpstr>
      <vt:lpstr>OKLAHOMA COMMENTS</vt:lpstr>
      <vt:lpstr>SOUTH CAROLINA COMMENTS</vt:lpstr>
      <vt:lpstr>TENNESSEE COMMENTS</vt:lpstr>
      <vt:lpstr>PowerPoint Presentation</vt:lpstr>
      <vt:lpstr>DATES TO REMEMBER</vt:lpstr>
      <vt:lpstr>Next OCSS Webinars 3:30 p.m. EST 2:30 p.m. CST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Juliana Huerena</dc:creator>
  <cp:lastModifiedBy>Juliana Huerena</cp:lastModifiedBy>
  <cp:revision>86</cp:revision>
  <dcterms:created xsi:type="dcterms:W3CDTF">2015-02-12T23:13:37Z</dcterms:created>
  <dcterms:modified xsi:type="dcterms:W3CDTF">2015-07-02T16:44:52Z</dcterms:modified>
</cp:coreProperties>
</file>