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79" r:id="rId10"/>
    <p:sldId id="280" r:id="rId11"/>
    <p:sldId id="281" r:id="rId12"/>
    <p:sldId id="282" r:id="rId13"/>
    <p:sldId id="287" r:id="rId14"/>
    <p:sldId id="283" r:id="rId15"/>
    <p:sldId id="286" r:id="rId16"/>
    <p:sldId id="288" r:id="rId17"/>
    <p:sldId id="285" r:id="rId18"/>
    <p:sldId id="289" r:id="rId19"/>
    <p:sldId id="284" r:id="rId20"/>
    <p:sldId id="290" r:id="rId21"/>
    <p:sldId id="264" r:id="rId22"/>
    <p:sldId id="265" r:id="rId23"/>
    <p:sldId id="291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A929-285C-429E-BBCF-87BC39392164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B8E6-0FF4-4C57-BE49-BEB12DAB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3A7C2F2E-02F5-4664-BD82-DCEF754B9FC3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68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BCBB27A-7C38-42F7-8F81-71F4FC99BFC3}" type="slidenum">
              <a:rPr lang="en-US" altLang="en-US" smtClean="0">
                <a:latin typeface="Arial" charset="0"/>
              </a:rPr>
              <a:pPr/>
              <a:t>28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6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A5ED1F48-8466-4B28-976A-78DF2E8D6E76}" type="slidenum">
              <a:rPr lang="en-US" altLang="en-US" smtClean="0">
                <a:latin typeface="Arial" charset="0"/>
              </a:rPr>
              <a:pPr/>
              <a:t>29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8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AAA681D-A8DE-4E0C-BC69-11D3E62DF265}" type="slidenum">
              <a:rPr lang="en-US" altLang="en-US" smtClean="0">
                <a:latin typeface="Arial" charset="0"/>
              </a:rPr>
              <a:pPr/>
              <a:t>30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1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8AD5E1C-E06D-4794-A470-1E5000DA252F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3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Chaqueta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AD89B80-FEAD-40D7-8717-B142499E6011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Chaqueta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2C07ACEF-FCCF-44D4-8D5B-91307882739A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F05C4C61-3161-4564-BD23-E14FD5F8D32A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2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F05C4C61-3161-4564-BD23-E14FD5F8D32A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2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57D5871-D295-40D5-96C8-9740A06AE81C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7D6839E-4EF3-4131-BFE8-3B5001615E25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2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79E45A0-FADD-46F3-9636-02CB87708B47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0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0D794BF-4C38-4677-BEE4-A956BB3D1D6B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1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46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1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0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2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BA66-8436-498A-AC4D-4CDE633B98FC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90B4-BF23-4BEB-87DD-BD0A4E8F70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mitchell@thegao.org" TargetMode="External"/><Relationship Id="rId2" Type="http://schemas.openxmlformats.org/officeDocument/2006/relationships/hyperlink" Target="mailto:cherimitchellg@gmail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4.jp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4800600"/>
            <a:ext cx="7543800" cy="1371600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Organizing Around an Issue</a:t>
            </a:r>
            <a:endParaRPr lang="en-US" dirty="0" smtClean="0"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July 23, 2015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075" name="Picture 2" descr="http://www.sabeusa.org/images/sabe_header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3"/>
          <a:stretch>
            <a:fillRect/>
          </a:stretch>
        </p:blipFill>
        <p:spPr bwMode="auto">
          <a:xfrm>
            <a:off x="0" y="26988"/>
            <a:ext cx="9144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K:\OCSS final 7-18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2588"/>
            <a:ext cx="502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93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2" y="3048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HOW DO YOU INVOLVE OTHERS?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starts with having something that people care about and are passionate about</a:t>
            </a:r>
          </a:p>
          <a:p>
            <a:r>
              <a:rPr lang="en-US" sz="3200" dirty="0" smtClean="0"/>
              <a:t>Networking and being Welcoming</a:t>
            </a:r>
            <a:endParaRPr lang="en-US" sz="3200" dirty="0"/>
          </a:p>
          <a:p>
            <a:r>
              <a:rPr lang="en-US" sz="3200" dirty="0" smtClean="0"/>
              <a:t>Being Organized</a:t>
            </a:r>
          </a:p>
          <a:p>
            <a:r>
              <a:rPr lang="en-US" sz="3200" dirty="0" smtClean="0"/>
              <a:t>Flexibility</a:t>
            </a:r>
          </a:p>
          <a:p>
            <a:r>
              <a:rPr lang="en-US" sz="3200" dirty="0" smtClean="0"/>
              <a:t>Having do-able goals</a:t>
            </a:r>
          </a:p>
        </p:txBody>
      </p:sp>
    </p:spTree>
    <p:extLst>
      <p:ext uri="{BB962C8B-B14F-4D97-AF65-F5344CB8AC3E}">
        <p14:creationId xmlns:p14="http://schemas.microsoft.com/office/powerpoint/2010/main" val="241821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WHAT IS A DO-ABLE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do-able goal is one that you feel you can accomplish.</a:t>
            </a:r>
          </a:p>
          <a:p>
            <a:r>
              <a:rPr lang="en-US" sz="3200" dirty="0" smtClean="0"/>
              <a:t>Remember, the reason people get involved in grassroots organizing is to make a difference!</a:t>
            </a:r>
          </a:p>
          <a:p>
            <a:r>
              <a:rPr lang="en-US" sz="3200" dirty="0" smtClean="0"/>
              <a:t>You have to have goals that you can accomplish for your grassroots organizing to be successful.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4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Cheri  Mitchell</a:t>
            </a:r>
          </a:p>
          <a:p>
            <a:pPr algn="ctr">
              <a:buNone/>
            </a:pPr>
            <a:r>
              <a:rPr lang="en-US" dirty="0" smtClean="0"/>
              <a:t>Georgia Advocacy Office</a:t>
            </a:r>
          </a:p>
          <a:p>
            <a:pPr algn="ctr">
              <a:buNone/>
            </a:pPr>
            <a:r>
              <a:rPr lang="en-US" dirty="0" smtClean="0"/>
              <a:t>150 East Ponce de Leon Avenue, Suite 430</a:t>
            </a:r>
          </a:p>
          <a:p>
            <a:pPr algn="ctr">
              <a:buNone/>
            </a:pPr>
            <a:r>
              <a:rPr lang="en-US" dirty="0" smtClean="0"/>
              <a:t>Decatur, Georgia 30030</a:t>
            </a:r>
          </a:p>
          <a:p>
            <a:pPr algn="ctr">
              <a:buNone/>
            </a:pPr>
            <a:r>
              <a:rPr lang="en-US" dirty="0" smtClean="0"/>
              <a:t>Office:  (404) 885-1234</a:t>
            </a:r>
          </a:p>
          <a:p>
            <a:pPr algn="ctr">
              <a:buNone/>
            </a:pPr>
            <a:r>
              <a:rPr lang="en-US" dirty="0" smtClean="0"/>
              <a:t> Cell:  (404) 849-8209 * best number to call</a:t>
            </a:r>
          </a:p>
          <a:p>
            <a:pPr algn="ctr">
              <a:buNone/>
            </a:pPr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cherimitchellg@gmail.com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cmitchell@thegao.org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1171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906713"/>
            <a:ext cx="8382000" cy="1500187"/>
          </a:xfrm>
        </p:spPr>
        <p:txBody>
          <a:bodyPr/>
          <a:lstStyle/>
          <a:p>
            <a:r>
              <a:rPr lang="en-US" sz="4000" dirty="0" smtClean="0"/>
              <a:t>SUPPORTING SELF ADVOCATES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388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All </a:t>
            </a:r>
            <a:r>
              <a:rPr lang="en-US" sz="3200" dirty="0"/>
              <a:t>o</a:t>
            </a:r>
            <a:r>
              <a:rPr lang="en-US" sz="3200" dirty="0" smtClean="0"/>
              <a:t>rganizing must be supported by the groups purpose and mission</a:t>
            </a:r>
          </a:p>
        </p:txBody>
      </p:sp>
      <p:pic>
        <p:nvPicPr>
          <p:cNvPr id="2050" name="Picture 2" descr="http://www.healthyplace.com/blogs/bipolarvida/files/2013/07/Finding-life-purp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34833"/>
            <a:ext cx="5168321" cy="32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7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group also need to be able to advocate when something threatens self advocate’s lives</a:t>
            </a:r>
          </a:p>
        </p:txBody>
      </p:sp>
      <p:pic>
        <p:nvPicPr>
          <p:cNvPr id="3074" name="Picture 2" descr="https://encrypted-tbn3.gstatic.com/images?q=tbn:ANd9GcRzj5WF6v5CC9WeckuKe4IyJpuNX4cMMDJa0xtB1HUROoT_w_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09" y="3886201"/>
            <a:ext cx="3323191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beralbaptistrev.com/wp-content/uploads/2012/02/danger-ahead-redu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49726"/>
            <a:ext cx="3169872" cy="26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2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Sometimes it is hard for self advocates to react quickly on their own</a:t>
            </a:r>
          </a:p>
        </p:txBody>
      </p:sp>
      <p:pic>
        <p:nvPicPr>
          <p:cNvPr id="4098" name="Picture 2" descr="http://focusresourcesinc.com/wp-content/uploads/2015/01/tortoise-h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734394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9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Self advocates need supports from allies to make sure they understand</a:t>
            </a:r>
          </a:p>
        </p:txBody>
      </p:sp>
      <p:pic>
        <p:nvPicPr>
          <p:cNvPr id="1026" name="Picture 2" descr="http://diabetesinsight.ie/wp-content/uploads/2015/02/support_543x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352800"/>
            <a:ext cx="6524869" cy="267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8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Allies will need to help and know what advocacy means to the individual</a:t>
            </a:r>
            <a:endParaRPr lang="en-US" sz="3200" dirty="0"/>
          </a:p>
        </p:txBody>
      </p:sp>
      <p:pic>
        <p:nvPicPr>
          <p:cNvPr id="5124" name="Picture 4" descr="http://jrockconsult.com/wp-content/uploads/2013/01/Mountain_Climbers-Hand-940x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5" y="3048000"/>
            <a:ext cx="6515246" cy="30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9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NOTHING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t may be because it is overwhelming </a:t>
            </a:r>
          </a:p>
          <a:p>
            <a:r>
              <a:rPr lang="en-US" sz="3200" dirty="0" smtClean="0"/>
              <a:t>Individuals may not understand</a:t>
            </a:r>
          </a:p>
          <a:p>
            <a:r>
              <a:rPr lang="en-US" sz="3200" dirty="0" smtClean="0"/>
              <a:t>Not connecting to the right supports or allies</a:t>
            </a:r>
            <a:endParaRPr lang="en-US" sz="3200" dirty="0"/>
          </a:p>
        </p:txBody>
      </p:sp>
      <p:pic>
        <p:nvPicPr>
          <p:cNvPr id="7170" name="Picture 2" descr="http://leadershiptraq.com/wp-content/uploads/2014/09/Help_overwhelmed8d62eb-e1410387724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5188"/>
            <a:ext cx="3612874" cy="24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6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4330700" y="762000"/>
            <a:ext cx="4495800" cy="2514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0" name="Picture 8" descr="http://www.imagesbuddy.com/images/104/2013/08/hello-and-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13136"/>
          <a:stretch>
            <a:fillRect/>
          </a:stretch>
        </p:blipFill>
        <p:spPr bwMode="auto">
          <a:xfrm>
            <a:off x="4394200" y="762000"/>
            <a:ext cx="44323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4027"/>
          <a:stretch/>
        </p:blipFill>
        <p:spPr>
          <a:xfrm>
            <a:off x="1358900" y="1900237"/>
            <a:ext cx="2514600" cy="357555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381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bs.twimg.com/media/Bvd5sKBCIAA0Mo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19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smtClean="0"/>
              <a:t>OCSS STATES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27211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STATE QUESTIONS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338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statewide </a:t>
            </a:r>
            <a:r>
              <a:rPr lang="en-US" b="1" dirty="0" smtClean="0"/>
              <a:t>ISSUES</a:t>
            </a:r>
            <a:r>
              <a:rPr lang="en-US" dirty="0" smtClean="0"/>
              <a:t> has your state worked on in the past?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type of </a:t>
            </a:r>
            <a:r>
              <a:rPr lang="en-US" b="1" dirty="0" smtClean="0"/>
              <a:t>STRATEGIES</a:t>
            </a:r>
            <a:r>
              <a:rPr lang="en-US" dirty="0" smtClean="0"/>
              <a:t> and </a:t>
            </a:r>
            <a:r>
              <a:rPr lang="en-US" b="1" dirty="0" smtClean="0"/>
              <a:t>TECHNIQUES</a:t>
            </a:r>
            <a:r>
              <a:rPr lang="en-US" dirty="0" smtClean="0"/>
              <a:t> have you used when organizing around an issue?</a:t>
            </a:r>
          </a:p>
          <a:p>
            <a:pPr marL="514350" indent="-514350">
              <a:buAutoNum type="arabicPeriod"/>
            </a:pPr>
            <a:r>
              <a:rPr lang="en-US" dirty="0" smtClean="0"/>
              <a:t>Were you working by yourselves or with supports?  If so with supports, </a:t>
            </a:r>
            <a:r>
              <a:rPr lang="en-US" b="1" dirty="0" smtClean="0"/>
              <a:t>WHO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current </a:t>
            </a:r>
            <a:r>
              <a:rPr lang="en-US" b="1" dirty="0" smtClean="0"/>
              <a:t>HOT</a:t>
            </a:r>
            <a:r>
              <a:rPr lang="en-US" dirty="0" smtClean="0"/>
              <a:t> topics your self advocacy group wants to work on?</a:t>
            </a:r>
          </a:p>
        </p:txBody>
      </p:sp>
      <p:pic>
        <p:nvPicPr>
          <p:cNvPr id="23556" name="Picture 4" descr="http://www.mynamesnotmommy.com/wp-content/uploads/2013/05/question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4" y="152400"/>
            <a:ext cx="1708265" cy="17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HOT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83386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Self advocacy funding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The word “Self advocate”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SSDI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Employment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Minimum wage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Transportation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Marriage Penalty for people with disabilities (SSI, SS)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Institutions</a:t>
            </a:r>
          </a:p>
        </p:txBody>
      </p:sp>
      <p:pic>
        <p:nvPicPr>
          <p:cNvPr id="8196" name="Picture 4" descr="http://www.almadenpediatrics.com/images/color_top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838450" cy="18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ALABAMA COMMENTS</a:t>
            </a:r>
          </a:p>
        </p:txBody>
      </p:sp>
      <p:pic>
        <p:nvPicPr>
          <p:cNvPr id="15364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152400"/>
            <a:ext cx="1295402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5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ARKANSAS COMMENTS</a:t>
            </a:r>
          </a:p>
        </p:txBody>
      </p:sp>
      <p:pic>
        <p:nvPicPr>
          <p:cNvPr id="16388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8905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FLORIDA COMMENTS</a:t>
            </a:r>
          </a:p>
        </p:txBody>
      </p:sp>
      <p:pic>
        <p:nvPicPr>
          <p:cNvPr id="17412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447800" cy="914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225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GEORGIA COMMENTS</a:t>
            </a:r>
          </a:p>
        </p:txBody>
      </p:sp>
      <p:pic>
        <p:nvPicPr>
          <p:cNvPr id="1843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95400" cy="1066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NORTH CAROLINA COMMENTS</a:t>
            </a:r>
          </a:p>
        </p:txBody>
      </p:sp>
      <p:pic>
        <p:nvPicPr>
          <p:cNvPr id="20484" name="Content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6304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OKLAHOMA COMMENTS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9460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569720" cy="1219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0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5181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Reminders: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Please mute your device once you join the call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Remember to raise your hands for questions or write a message in text box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We will give everyone a chance to ask questions at the end of the presentation</a:t>
            </a:r>
          </a:p>
        </p:txBody>
      </p:sp>
      <p:pic>
        <p:nvPicPr>
          <p:cNvPr id="5124" name="Picture 6" descr="C:\Users\ADM01\AppData\Local\Microsoft\Windows\Temporary Internet Files\Content.IE5\FUE1ZU4H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562475"/>
            <a:ext cx="1423987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asqfortworth.org/1416/Education/images/GotToMeeting_RaiseH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r="11453"/>
          <a:stretch>
            <a:fillRect/>
          </a:stretch>
        </p:blipFill>
        <p:spPr bwMode="auto">
          <a:xfrm>
            <a:off x="6230938" y="1295400"/>
            <a:ext cx="2657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SOUTH CAROLINA COMMENTS</a:t>
            </a:r>
          </a:p>
        </p:txBody>
      </p:sp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81000"/>
            <a:ext cx="1219200" cy="1216891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TENNESSEE COMMENTS</a:t>
            </a:r>
          </a:p>
        </p:txBody>
      </p:sp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0914" y="152400"/>
            <a:ext cx="1457325" cy="12954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smtClean="0"/>
              <a:t>DATES TO REMEMBER</a:t>
            </a:r>
          </a:p>
        </p:txBody>
      </p:sp>
    </p:spTree>
    <p:extLst>
      <p:ext uri="{BB962C8B-B14F-4D97-AF65-F5344CB8AC3E}">
        <p14:creationId xmlns:p14="http://schemas.microsoft.com/office/powerpoint/2010/main" val="28780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DATES TO REMEMBER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sz="3100" b="1" dirty="0" smtClean="0"/>
              <a:t>September </a:t>
            </a:r>
            <a:r>
              <a:rPr lang="en-US" sz="3100" b="1" dirty="0"/>
              <a:t>17 </a:t>
            </a:r>
            <a:r>
              <a:rPr lang="en-US" sz="3100" dirty="0"/>
              <a:t>Advisory Meeting-GoToMeeting</a:t>
            </a:r>
          </a:p>
          <a:p>
            <a:pPr marL="457200" lvl="1" indent="0">
              <a:buNone/>
            </a:pPr>
            <a:r>
              <a:rPr lang="en-US" sz="3100" b="1" dirty="0"/>
              <a:t>September 19 </a:t>
            </a:r>
            <a:r>
              <a:rPr lang="en-US" sz="3100" dirty="0"/>
              <a:t>Submit 4</a:t>
            </a:r>
            <a:r>
              <a:rPr lang="en-US" sz="3100" baseline="30000" dirty="0"/>
              <a:t>th</a:t>
            </a:r>
            <a:r>
              <a:rPr lang="en-US" sz="3100" dirty="0"/>
              <a:t> Quarter Invoice quarterly report on </a:t>
            </a:r>
            <a:r>
              <a:rPr lang="en-US" sz="3100" dirty="0" smtClean="0"/>
              <a:t>Plan</a:t>
            </a:r>
          </a:p>
          <a:p>
            <a:pPr marL="457200" lvl="1" indent="0">
              <a:buNone/>
            </a:pPr>
            <a:r>
              <a:rPr lang="en-US" sz="3100" b="1" dirty="0" smtClean="0"/>
              <a:t>October 10-11 </a:t>
            </a:r>
            <a:r>
              <a:rPr lang="en-US" sz="3100" dirty="0" smtClean="0"/>
              <a:t>Face to Face Meeting Decatur, Georgia: Topic: Sustaining our Regional TA Center: </a:t>
            </a:r>
            <a:r>
              <a:rPr lang="en-US" sz="3100" smtClean="0"/>
              <a:t>Developing our </a:t>
            </a:r>
            <a:r>
              <a:rPr lang="en-US" sz="3100"/>
              <a:t>s</a:t>
            </a:r>
            <a:r>
              <a:rPr lang="en-US" sz="3100" smtClean="0"/>
              <a:t>trategic </a:t>
            </a:r>
            <a:r>
              <a:rPr lang="en-US" sz="3100" dirty="0" smtClean="0"/>
              <a:t>Plan</a:t>
            </a:r>
            <a:endParaRPr lang="en-US" sz="3100" dirty="0"/>
          </a:p>
          <a:p>
            <a:pPr marL="457200" lvl="1" indent="0">
              <a:buNone/>
            </a:pPr>
            <a:r>
              <a:rPr lang="en-US" sz="3100" dirty="0" smtClean="0"/>
              <a:t>Our Hotel is the Courtyard Marriott. Meetings to be held at the Georgia Advocacy Office in Decatur.  Arrive by 2:00 on Saturday October 10th. Meeting begins at 3:00. We will finish by 3</a:t>
            </a:r>
            <a:r>
              <a:rPr lang="en-US" sz="3100" dirty="0" smtClean="0">
                <a:sym typeface="Wingdings" panose="05000000000000000000" pitchFamily="2" charset="2"/>
              </a:rPr>
              <a:t>:00 on Sunday October 11th. </a:t>
            </a:r>
            <a:endParaRPr lang="en-US" sz="3100" dirty="0"/>
          </a:p>
        </p:txBody>
      </p:sp>
      <p:pic>
        <p:nvPicPr>
          <p:cNvPr id="9220" name="Picture 4" descr="http://www.drk.sd23.bc.ca/About/Calendar/Documents/training.Red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41874"/>
            <a:ext cx="3406488" cy="25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altLang="en-US" dirty="0" smtClean="0"/>
              <a:t>Next OCSS Webinars</a:t>
            </a:r>
            <a:br>
              <a:rPr lang="en-US" altLang="en-US" dirty="0" smtClean="0"/>
            </a:br>
            <a:r>
              <a:rPr lang="en-US" altLang="en-US" dirty="0" smtClean="0"/>
              <a:t>3:30 p.m. EST</a:t>
            </a:r>
            <a:br>
              <a:rPr lang="en-US" altLang="en-US" dirty="0" smtClean="0"/>
            </a:br>
            <a:r>
              <a:rPr lang="en-US" altLang="en-US" dirty="0" smtClean="0"/>
              <a:t>2:30 p.m. CST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10366"/>
              </p:ext>
            </p:extLst>
          </p:nvPr>
        </p:nvGraphicFramePr>
        <p:xfrm>
          <a:off x="457200" y="2057400"/>
          <a:ext cx="8229601" cy="17112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819400"/>
                <a:gridCol w="5410201"/>
              </a:tblGrid>
              <a:tr h="430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Webinar dates 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Topic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</a:tr>
              <a:tr h="430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August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20, 2015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+mj-lt"/>
                        </a:rPr>
                        <a:t>Partnerships Outside of the Disability Community</a:t>
                      </a:r>
                    </a:p>
                  </a:txBody>
                  <a:tcPr marL="69221" marR="69221" marT="9526" marB="0"/>
                </a:tc>
              </a:tr>
              <a:tr h="430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September 3, 2015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+mj-lt"/>
                        </a:rPr>
                        <a:t>Institutions</a:t>
                      </a:r>
                    </a:p>
                  </a:txBody>
                  <a:tcPr marL="69221" marR="69221" marT="9526" marB="0"/>
                </a:tc>
              </a:tr>
            </a:tbl>
          </a:graphicData>
        </a:graphic>
      </p:graphicFrame>
      <p:pic>
        <p:nvPicPr>
          <p:cNvPr id="5" name="Picture 2" descr="http://blog.hublished.com/wp-content/uploads/2013/02/u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04500"/>
            <a:ext cx="2133600" cy="5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4000" dirty="0" smtClean="0"/>
              <a:t>THANK YOU!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457200" y="54102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itchFamily="34" charset="0"/>
              </a:rPr>
              <a:t>Regional Self Advocacy Technical Assistance Center Funded by the Administration on </a:t>
            </a:r>
            <a:r>
              <a:rPr lang="en-US" altLang="en-US" sz="2400" dirty="0" smtClean="0">
                <a:latin typeface="Tahoma" pitchFamily="34" charset="0"/>
              </a:rPr>
              <a:t>Intellectual and Developmental Disabilities.</a:t>
            </a:r>
            <a:endParaRPr lang="en-US" altLang="en-US" sz="2400" dirty="0">
              <a:latin typeface="Tahoma" pitchFamily="34" charset="0"/>
            </a:endParaRPr>
          </a:p>
        </p:txBody>
      </p:sp>
      <p:pic>
        <p:nvPicPr>
          <p:cNvPr id="2867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295400"/>
            <a:ext cx="3251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/>
          <a:stretch>
            <a:fillRect/>
          </a:stretch>
        </p:blipFill>
        <p:spPr bwMode="auto">
          <a:xfrm>
            <a:off x="6477000" y="3008313"/>
            <a:ext cx="1333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08313"/>
            <a:ext cx="16367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4027"/>
          <a:stretch/>
        </p:blipFill>
        <p:spPr>
          <a:xfrm>
            <a:off x="3262586" y="3008313"/>
            <a:ext cx="1569858" cy="223221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92" y="2971008"/>
            <a:ext cx="1981401" cy="224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164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105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Reminders: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If you are using more than one device for this webinar, please do not place next to each other, to reduce echoing or feedback.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Make sure your speakers are turned on.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6148" name="Picture 8" descr="http://www.soundsupport.biz/wp-content/uploads/2012/09/Apple-keyboard-Volume-Key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7909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THE PURPOSE OF THIS WEBINAR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Participants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/>
              <a:t>will </a:t>
            </a:r>
            <a:r>
              <a:rPr lang="en-US" sz="3200" dirty="0" smtClean="0"/>
              <a:t>learn about…..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charset="0"/>
                <a:cs typeface="Arial" charset="0"/>
              </a:rPr>
              <a:t>Strategies for organizing around issues of importance to members of your organization</a:t>
            </a:r>
          </a:p>
        </p:txBody>
      </p:sp>
      <p:pic>
        <p:nvPicPr>
          <p:cNvPr id="2050" name="Picture 2" descr="http://thumbs.dreamstime.com/x/team-building-puzzle-eveloping-concept-175038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 bwMode="auto">
          <a:xfrm>
            <a:off x="3124200" y="3245748"/>
            <a:ext cx="4418744" cy="26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POLL QUESTION #1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Has your self advocacy group or board had any grassroots organizing training  before?</a:t>
            </a:r>
            <a:endParaRPr lang="en-US" sz="3200" dirty="0"/>
          </a:p>
        </p:txBody>
      </p:sp>
      <p:pic>
        <p:nvPicPr>
          <p:cNvPr id="9220" name="Picture 2" descr="C:\Users\Juliana\AppData\Local\Microsoft\Windows\Temporary Internet Files\Content.IE5\18CRGSBE\MP9002894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29000"/>
            <a:ext cx="3657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POLL QUESTION #2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If so, did it make our group more effective when working on issues?</a:t>
            </a:r>
            <a:endParaRPr lang="en-US" sz="3200" dirty="0"/>
          </a:p>
        </p:txBody>
      </p:sp>
      <p:pic>
        <p:nvPicPr>
          <p:cNvPr id="9220" name="Picture 2" descr="C:\Users\Juliana\AppData\Local\Microsoft\Windows\Temporary Internet Files\Content.IE5\18CRGSBE\MP9002894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29000"/>
            <a:ext cx="3657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Grassroots </a:t>
            </a:r>
            <a:r>
              <a:rPr lang="en-US" sz="4000" dirty="0" smtClean="0"/>
              <a:t>Organizing </a:t>
            </a:r>
          </a:p>
          <a:p>
            <a:r>
              <a:rPr lang="en-US" sz="4000" dirty="0" smtClean="0"/>
              <a:t>By Cheri Mitchell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5615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WHAT IS GRASSROOTS ORGANIZING?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943600" cy="5257800"/>
          </a:xfrm>
        </p:spPr>
        <p:txBody>
          <a:bodyPr>
            <a:normAutofit fontScale="25000" lnSpcReduction="20000"/>
          </a:bodyPr>
          <a:lstStyle/>
          <a:p>
            <a:pPr marL="0" lvl="5" indent="0">
              <a:buNone/>
            </a:pP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Grassroots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organizing 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involves people working together to arrange an event or accomplish a common goal.</a:t>
            </a:r>
          </a:p>
          <a:p>
            <a:pPr marL="0" lvl="5" indent="0">
              <a:buNone/>
            </a:pPr>
            <a:endParaRPr lang="en-US" sz="1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lvl="5" indent="0">
              <a:buNone/>
            </a:pP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:</a:t>
            </a:r>
          </a:p>
          <a:p>
            <a:pPr marL="346075" lvl="5" indent="0">
              <a:spcBef>
                <a:spcPts val="0"/>
              </a:spcBef>
              <a:buNone/>
            </a:pP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Long Road Home is a highly successful grassroots effort of People First of Georgia.  The Georgia Advocacy Office supports </a:t>
            </a:r>
          </a:p>
          <a:p>
            <a:pPr marL="346075" lvl="5" indent="0">
              <a:spcBef>
                <a:spcPts val="0"/>
              </a:spcBef>
              <a:buNone/>
            </a:pP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First in this effort.</a:t>
            </a:r>
            <a:endParaRPr lang="en-US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pPr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18" y="2133600"/>
            <a:ext cx="227541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82249"/>
      </p:ext>
    </p:extLst>
  </p:cSld>
  <p:clrMapOvr>
    <a:masterClrMapping/>
  </p:clrMapOvr>
</p:sld>
</file>

<file path=ppt/theme/theme1.xml><?xml version="1.0" encoding="utf-8"?>
<a:theme xmlns:a="http://schemas.openxmlformats.org/drawingml/2006/main" name="OCSS Blogging webinar march 201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OCSS June 18 2015 Membership Webinar</Template>
  <TotalTime>908</TotalTime>
  <Words>668</Words>
  <Application>Microsoft Office PowerPoint</Application>
  <PresentationFormat>On-screen Show (4:3)</PresentationFormat>
  <Paragraphs>119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OCSS Blogging webinar march 2014</vt:lpstr>
      <vt:lpstr>PowerPoint Presentation</vt:lpstr>
      <vt:lpstr>PowerPoint Presentation</vt:lpstr>
      <vt:lpstr>WELCOME</vt:lpstr>
      <vt:lpstr>WELCOME</vt:lpstr>
      <vt:lpstr>THE PURPOSE OF THIS WEBINAR</vt:lpstr>
      <vt:lpstr>POLL QUESTION #1</vt:lpstr>
      <vt:lpstr>POLL QUESTION #2</vt:lpstr>
      <vt:lpstr>PowerPoint Presentation</vt:lpstr>
      <vt:lpstr>WHAT IS GRASSROOTS ORGANIZING?</vt:lpstr>
      <vt:lpstr>HOW DO YOU INVOLVE OTHERS?</vt:lpstr>
      <vt:lpstr>WHAT IS A DO-ABLE GOAL?</vt:lpstr>
      <vt:lpstr>CONTACT INFORMATION</vt:lpstr>
      <vt:lpstr>PowerPoint Presentation</vt:lpstr>
      <vt:lpstr>ADVOCATING</vt:lpstr>
      <vt:lpstr>ADVOCATING</vt:lpstr>
      <vt:lpstr>ADVOCATING</vt:lpstr>
      <vt:lpstr>ADVOCATING</vt:lpstr>
      <vt:lpstr>ADVOCATING</vt:lpstr>
      <vt:lpstr>IF NOTHING HAPPENS</vt:lpstr>
      <vt:lpstr>PowerPoint Presentation</vt:lpstr>
      <vt:lpstr>PowerPoint Presentation</vt:lpstr>
      <vt:lpstr>STATE QUESTIONS</vt:lpstr>
      <vt:lpstr>HOT TOPICS</vt:lpstr>
      <vt:lpstr>ALABAMA COMMENTS</vt:lpstr>
      <vt:lpstr>ARKANSAS COMMENTS</vt:lpstr>
      <vt:lpstr>FLORIDA COMMENTS</vt:lpstr>
      <vt:lpstr>GEORGIA COMMENTS</vt:lpstr>
      <vt:lpstr>NORTH CAROLINA COMMENTS</vt:lpstr>
      <vt:lpstr>OKLAHOMA COMMENTS</vt:lpstr>
      <vt:lpstr>SOUTH CAROLINA COMMENTS</vt:lpstr>
      <vt:lpstr>TENNESSEE COMMENTS</vt:lpstr>
      <vt:lpstr>PowerPoint Presentation</vt:lpstr>
      <vt:lpstr>DATES TO REMEMBER</vt:lpstr>
      <vt:lpstr>Next OCSS Webinars 3:30 p.m. EST 2:30 p.m. CST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Huerena</dc:creator>
  <cp:lastModifiedBy>ADM01</cp:lastModifiedBy>
  <cp:revision>17</cp:revision>
  <dcterms:created xsi:type="dcterms:W3CDTF">2015-07-21T18:57:26Z</dcterms:created>
  <dcterms:modified xsi:type="dcterms:W3CDTF">2015-08-14T20:15:18Z</dcterms:modified>
</cp:coreProperties>
</file>