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58" r:id="rId3"/>
    <p:sldId id="259" r:id="rId4"/>
    <p:sldId id="260" r:id="rId5"/>
    <p:sldId id="261" r:id="rId6"/>
    <p:sldId id="331" r:id="rId7"/>
    <p:sldId id="297" r:id="rId8"/>
    <p:sldId id="298" r:id="rId9"/>
    <p:sldId id="312" r:id="rId10"/>
    <p:sldId id="313" r:id="rId11"/>
    <p:sldId id="301" r:id="rId12"/>
    <p:sldId id="302" r:id="rId13"/>
    <p:sldId id="303" r:id="rId14"/>
    <p:sldId id="304" r:id="rId15"/>
    <p:sldId id="326" r:id="rId16"/>
    <p:sldId id="305" r:id="rId17"/>
    <p:sldId id="314" r:id="rId18"/>
    <p:sldId id="321" r:id="rId19"/>
    <p:sldId id="322" r:id="rId20"/>
    <p:sldId id="315" r:id="rId21"/>
    <p:sldId id="323" r:id="rId22"/>
    <p:sldId id="324" r:id="rId23"/>
    <p:sldId id="316" r:id="rId24"/>
    <p:sldId id="317" r:id="rId25"/>
    <p:sldId id="325" r:id="rId26"/>
    <p:sldId id="318" r:id="rId27"/>
    <p:sldId id="319" r:id="rId28"/>
    <p:sldId id="320" r:id="rId29"/>
    <p:sldId id="295" r:id="rId30"/>
    <p:sldId id="332" r:id="rId31"/>
    <p:sldId id="328" r:id="rId32"/>
    <p:sldId id="329" r:id="rId33"/>
    <p:sldId id="330" r:id="rId34"/>
    <p:sldId id="264" r:id="rId35"/>
    <p:sldId id="265" r:id="rId36"/>
    <p:sldId id="266" r:id="rId37"/>
    <p:sldId id="267" r:id="rId38"/>
    <p:sldId id="268" r:id="rId39"/>
    <p:sldId id="269" r:id="rId40"/>
    <p:sldId id="293" r:id="rId41"/>
    <p:sldId id="270" r:id="rId42"/>
    <p:sldId id="271" r:id="rId43"/>
    <p:sldId id="272" r:id="rId44"/>
    <p:sldId id="273" r:id="rId45"/>
    <p:sldId id="274" r:id="rId46"/>
    <p:sldId id="275" r:id="rId47"/>
    <p:sldId id="276" r:id="rId48"/>
    <p:sldId id="27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2" autoAdjust="0"/>
  </p:normalViewPr>
  <p:slideViewPr>
    <p:cSldViewPr>
      <p:cViewPr>
        <p:scale>
          <a:sx n="67" d="100"/>
          <a:sy n="67" d="100"/>
        </p:scale>
        <p:origin x="-2904" y="-1044"/>
      </p:cViewPr>
      <p:guideLst>
        <p:guide orient="horz" pos="2160"/>
        <p:guide pos="2880"/>
      </p:guideLst>
    </p:cSldViewPr>
  </p:slideViewPr>
  <p:outlineViewPr>
    <p:cViewPr>
      <p:scale>
        <a:sx n="50" d="100"/>
        <a:sy n="50" d="100"/>
      </p:scale>
      <p:origin x="0" y="-50436"/>
    </p:cViewPr>
  </p:outlineViewPr>
  <p:notesTextViewPr>
    <p:cViewPr>
      <p:scale>
        <a:sx n="1" d="1"/>
        <a:sy n="1" d="1"/>
      </p:scale>
      <p:origin x="0" y="0"/>
    </p:cViewPr>
  </p:notesTextViewPr>
  <p:sorterViewPr>
    <p:cViewPr>
      <p:scale>
        <a:sx n="100" d="100"/>
        <a:sy n="100" d="100"/>
      </p:scale>
      <p:origin x="0" y="-88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F5A929-285C-429E-BBCF-87BC39392164}" type="datetimeFigureOut">
              <a:rPr lang="en-US" smtClean="0"/>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BB8E6-0FF4-4C57-BE49-BEB12DAB1D4E}" type="slidenum">
              <a:rPr lang="en-US" smtClean="0"/>
              <a:t>‹#›</a:t>
            </a:fld>
            <a:endParaRPr lang="en-US"/>
          </a:p>
        </p:txBody>
      </p:sp>
    </p:spTree>
    <p:extLst>
      <p:ext uri="{BB962C8B-B14F-4D97-AF65-F5344CB8AC3E}">
        <p14:creationId xmlns:p14="http://schemas.microsoft.com/office/powerpoint/2010/main" val="330741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3A7C2F2E-02F5-4664-BD82-DCEF754B9FC3}" type="slidenum">
              <a:rPr lang="en-US" altLang="en-US" smtClean="0">
                <a:latin typeface="Arial" charset="0"/>
              </a:rPr>
              <a:pPr/>
              <a:t>1</a:t>
            </a:fld>
            <a:endParaRPr lang="en-US" alt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534068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A5ED1F48-8466-4B28-976A-78DF2E8D6E76}" type="slidenum">
              <a:rPr lang="en-US" altLang="en-US" smtClean="0">
                <a:latin typeface="Arial" charset="0"/>
              </a:rPr>
              <a:pPr/>
              <a:t>42</a:t>
            </a:fld>
            <a:endParaRPr lang="en-US" altLang="en-US" smtClean="0">
              <a:latin typeface="Arial" charset="0"/>
            </a:endParaRPr>
          </a:p>
        </p:txBody>
      </p:sp>
    </p:spTree>
    <p:extLst>
      <p:ext uri="{BB962C8B-B14F-4D97-AF65-F5344CB8AC3E}">
        <p14:creationId xmlns:p14="http://schemas.microsoft.com/office/powerpoint/2010/main" val="266988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BAAA681D-A8DE-4E0C-BC69-11D3E62DF265}" type="slidenum">
              <a:rPr lang="en-US" altLang="en-US" smtClean="0">
                <a:latin typeface="Arial" charset="0"/>
              </a:rPr>
              <a:pPr/>
              <a:t>43</a:t>
            </a:fld>
            <a:endParaRPr lang="en-US" altLang="en-US" smtClean="0">
              <a:latin typeface="Arial" charset="0"/>
            </a:endParaRPr>
          </a:p>
        </p:txBody>
      </p:sp>
    </p:spTree>
    <p:extLst>
      <p:ext uri="{BB962C8B-B14F-4D97-AF65-F5344CB8AC3E}">
        <p14:creationId xmlns:p14="http://schemas.microsoft.com/office/powerpoint/2010/main" val="500915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58AD5E1C-E06D-4794-A470-1E5000DA252F}" type="slidenum">
              <a:rPr lang="en-US" altLang="en-US" smtClean="0">
                <a:latin typeface="Arial" charset="0"/>
              </a:rPr>
              <a:pPr/>
              <a:t>44</a:t>
            </a:fld>
            <a:endParaRPr lang="en-US" altLang="en-US" smtClean="0">
              <a:latin typeface="Arial" charset="0"/>
            </a:endParaRPr>
          </a:p>
        </p:txBody>
      </p:sp>
    </p:spTree>
    <p:extLst>
      <p:ext uri="{BB962C8B-B14F-4D97-AF65-F5344CB8AC3E}">
        <p14:creationId xmlns:p14="http://schemas.microsoft.com/office/powerpoint/2010/main" val="43143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Chaqueta</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5AD89B80-FEAD-40D7-8717-B142499E6011}" type="slidenum">
              <a:rPr lang="en-US" altLang="en-US" smtClean="0">
                <a:latin typeface="Arial" charset="0"/>
              </a:rPr>
              <a:pPr/>
              <a:t>3</a:t>
            </a:fld>
            <a:endParaRPr lang="en-US" altLang="en-US" smtClean="0">
              <a:latin typeface="Arial" charset="0"/>
            </a:endParaRPr>
          </a:p>
        </p:txBody>
      </p:sp>
    </p:spTree>
    <p:extLst>
      <p:ext uri="{BB962C8B-B14F-4D97-AF65-F5344CB8AC3E}">
        <p14:creationId xmlns:p14="http://schemas.microsoft.com/office/powerpoint/2010/main" val="265790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Chaqueta</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2C07ACEF-FCCF-44D4-8D5B-91307882739A}" type="slidenum">
              <a:rPr lang="en-US" altLang="en-US" smtClean="0">
                <a:latin typeface="Arial" charset="0"/>
              </a:rPr>
              <a:pPr/>
              <a:t>4</a:t>
            </a:fld>
            <a:endParaRPr lang="en-US" altLang="en-US" smtClean="0">
              <a:latin typeface="Arial" charset="0"/>
            </a:endParaRPr>
          </a:p>
        </p:txBody>
      </p:sp>
    </p:spTree>
    <p:extLst>
      <p:ext uri="{BB962C8B-B14F-4D97-AF65-F5344CB8AC3E}">
        <p14:creationId xmlns:p14="http://schemas.microsoft.com/office/powerpoint/2010/main" val="42040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F05C4C61-3161-4564-BD23-E14FD5F8D32A}" type="slidenum">
              <a:rPr lang="en-US" altLang="en-US" smtClean="0">
                <a:latin typeface="Arial" charset="0"/>
              </a:rPr>
              <a:pPr/>
              <a:t>35</a:t>
            </a:fld>
            <a:endParaRPr lang="en-US" altLang="en-US" smtClean="0">
              <a:latin typeface="Arial" charset="0"/>
            </a:endParaRPr>
          </a:p>
        </p:txBody>
      </p:sp>
    </p:spTree>
    <p:extLst>
      <p:ext uri="{BB962C8B-B14F-4D97-AF65-F5344CB8AC3E}">
        <p14:creationId xmlns:p14="http://schemas.microsoft.com/office/powerpoint/2010/main" val="93832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857D5871-D295-40D5-96C8-9740A06AE81C}" type="slidenum">
              <a:rPr lang="en-US" altLang="en-US" smtClean="0">
                <a:latin typeface="Arial" charset="0"/>
              </a:rPr>
              <a:pPr/>
              <a:t>36</a:t>
            </a:fld>
            <a:endParaRPr lang="en-US" altLang="en-US" smtClean="0">
              <a:latin typeface="Arial" charset="0"/>
            </a:endParaRPr>
          </a:p>
        </p:txBody>
      </p:sp>
    </p:spTree>
    <p:extLst>
      <p:ext uri="{BB962C8B-B14F-4D97-AF65-F5344CB8AC3E}">
        <p14:creationId xmlns:p14="http://schemas.microsoft.com/office/powerpoint/2010/main" val="113745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B7D6839E-4EF3-4131-BFE8-3B5001615E25}" type="slidenum">
              <a:rPr lang="en-US" altLang="en-US" smtClean="0">
                <a:latin typeface="Arial" charset="0"/>
              </a:rPr>
              <a:pPr/>
              <a:t>37</a:t>
            </a:fld>
            <a:endParaRPr lang="en-US" altLang="en-US" smtClean="0">
              <a:latin typeface="Arial" charset="0"/>
            </a:endParaRPr>
          </a:p>
        </p:txBody>
      </p:sp>
    </p:spTree>
    <p:extLst>
      <p:ext uri="{BB962C8B-B14F-4D97-AF65-F5344CB8AC3E}">
        <p14:creationId xmlns:p14="http://schemas.microsoft.com/office/powerpoint/2010/main" val="173202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B79E45A0-FADD-46F3-9636-02CB87708B47}" type="slidenum">
              <a:rPr lang="en-US" altLang="en-US" smtClean="0">
                <a:latin typeface="Arial" charset="0"/>
              </a:rPr>
              <a:pPr/>
              <a:t>38</a:t>
            </a:fld>
            <a:endParaRPr lang="en-US" altLang="en-US" smtClean="0">
              <a:latin typeface="Arial" charset="0"/>
            </a:endParaRPr>
          </a:p>
        </p:txBody>
      </p:sp>
    </p:spTree>
    <p:extLst>
      <p:ext uri="{BB962C8B-B14F-4D97-AF65-F5344CB8AC3E}">
        <p14:creationId xmlns:p14="http://schemas.microsoft.com/office/powerpoint/2010/main" val="168420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50D794BF-4C38-4677-BEE4-A956BB3D1D6B}" type="slidenum">
              <a:rPr lang="en-US" altLang="en-US" smtClean="0">
                <a:latin typeface="Arial" charset="0"/>
              </a:rPr>
              <a:pPr/>
              <a:t>39</a:t>
            </a:fld>
            <a:endParaRPr lang="en-US" altLang="en-US" smtClean="0">
              <a:latin typeface="Arial" charset="0"/>
            </a:endParaRPr>
          </a:p>
        </p:txBody>
      </p:sp>
    </p:spTree>
    <p:extLst>
      <p:ext uri="{BB962C8B-B14F-4D97-AF65-F5344CB8AC3E}">
        <p14:creationId xmlns:p14="http://schemas.microsoft.com/office/powerpoint/2010/main" val="1502012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ea typeface="MS PGothic" pitchFamily="34" charset="-128"/>
              </a:defRPr>
            </a:lvl1pPr>
            <a:lvl2pPr marL="734852" indent="-282635">
              <a:defRPr>
                <a:solidFill>
                  <a:schemeClr val="tx1"/>
                </a:solidFill>
                <a:latin typeface="Tahoma" pitchFamily="34" charset="0"/>
                <a:ea typeface="MS PGothic" pitchFamily="34" charset="-128"/>
              </a:defRPr>
            </a:lvl2pPr>
            <a:lvl3pPr marL="1130541" indent="-226108">
              <a:defRPr>
                <a:solidFill>
                  <a:schemeClr val="tx1"/>
                </a:solidFill>
                <a:latin typeface="Tahoma" pitchFamily="34" charset="0"/>
                <a:ea typeface="MS PGothic" pitchFamily="34" charset="-128"/>
              </a:defRPr>
            </a:lvl3pPr>
            <a:lvl4pPr marL="1582758" indent="-226108">
              <a:defRPr>
                <a:solidFill>
                  <a:schemeClr val="tx1"/>
                </a:solidFill>
                <a:latin typeface="Tahoma" pitchFamily="34" charset="0"/>
                <a:ea typeface="MS PGothic" pitchFamily="34" charset="-128"/>
              </a:defRPr>
            </a:lvl4pPr>
            <a:lvl5pPr marL="2034974" indent="-226108">
              <a:defRPr>
                <a:solidFill>
                  <a:schemeClr val="tx1"/>
                </a:solidFill>
                <a:latin typeface="Tahoma" pitchFamily="34" charset="0"/>
                <a:ea typeface="MS PGothic" pitchFamily="34" charset="-128"/>
              </a:defRPr>
            </a:lvl5pPr>
            <a:lvl6pPr marL="2487191" indent="-226108" eaLnBrk="0" fontAlgn="base" hangingPunct="0">
              <a:spcBef>
                <a:spcPct val="0"/>
              </a:spcBef>
              <a:spcAft>
                <a:spcPct val="0"/>
              </a:spcAft>
              <a:defRPr>
                <a:solidFill>
                  <a:schemeClr val="tx1"/>
                </a:solidFill>
                <a:latin typeface="Tahoma" pitchFamily="34" charset="0"/>
                <a:ea typeface="MS PGothic" pitchFamily="34" charset="-128"/>
              </a:defRPr>
            </a:lvl6pPr>
            <a:lvl7pPr marL="2939407" indent="-226108" eaLnBrk="0" fontAlgn="base" hangingPunct="0">
              <a:spcBef>
                <a:spcPct val="0"/>
              </a:spcBef>
              <a:spcAft>
                <a:spcPct val="0"/>
              </a:spcAft>
              <a:defRPr>
                <a:solidFill>
                  <a:schemeClr val="tx1"/>
                </a:solidFill>
                <a:latin typeface="Tahoma" pitchFamily="34" charset="0"/>
                <a:ea typeface="MS PGothic" pitchFamily="34" charset="-128"/>
              </a:defRPr>
            </a:lvl7pPr>
            <a:lvl8pPr marL="3391624" indent="-226108" eaLnBrk="0" fontAlgn="base" hangingPunct="0">
              <a:spcBef>
                <a:spcPct val="0"/>
              </a:spcBef>
              <a:spcAft>
                <a:spcPct val="0"/>
              </a:spcAft>
              <a:defRPr>
                <a:solidFill>
                  <a:schemeClr val="tx1"/>
                </a:solidFill>
                <a:latin typeface="Tahoma" pitchFamily="34" charset="0"/>
                <a:ea typeface="MS PGothic" pitchFamily="34" charset="-128"/>
              </a:defRPr>
            </a:lvl8pPr>
            <a:lvl9pPr marL="3843840" indent="-226108" eaLnBrk="0" fontAlgn="base" hangingPunct="0">
              <a:spcBef>
                <a:spcPct val="0"/>
              </a:spcBef>
              <a:spcAft>
                <a:spcPct val="0"/>
              </a:spcAft>
              <a:defRPr>
                <a:solidFill>
                  <a:schemeClr val="tx1"/>
                </a:solidFill>
                <a:latin typeface="Tahoma" pitchFamily="34" charset="0"/>
                <a:ea typeface="MS PGothic" pitchFamily="34" charset="-128"/>
              </a:defRPr>
            </a:lvl9pPr>
          </a:lstStyle>
          <a:p>
            <a:fld id="{CBCBB27A-7C38-42F7-8F81-71F4FC99BFC3}" type="slidenum">
              <a:rPr lang="en-US" altLang="en-US" smtClean="0">
                <a:latin typeface="Arial" charset="0"/>
              </a:rPr>
              <a:pPr/>
              <a:t>41</a:t>
            </a:fld>
            <a:endParaRPr lang="en-US" altLang="en-US" smtClean="0">
              <a:latin typeface="Arial" charset="0"/>
            </a:endParaRPr>
          </a:p>
        </p:txBody>
      </p:sp>
    </p:spTree>
    <p:extLst>
      <p:ext uri="{BB962C8B-B14F-4D97-AF65-F5344CB8AC3E}">
        <p14:creationId xmlns:p14="http://schemas.microsoft.com/office/powerpoint/2010/main" val="160406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14617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solidFill>
            <a:schemeClr val="bg1"/>
          </a:solidFill>
        </p:spPr>
        <p:txBody>
          <a:bodyPr/>
          <a:lstStyle>
            <a:lvl1pPr marL="0" indent="0" algn="ctr">
              <a:buNone/>
              <a:defRPr b="1">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AA53BA66-8436-498A-AC4D-4CDE633B98FC}" type="datetimeFigureOut">
              <a:rPr lang="en-US" smtClean="0"/>
              <a:t>1/26/2016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2626053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53BA66-8436-498A-AC4D-4CDE633B98FC}" type="datetimeFigureOut">
              <a:rPr lang="en-US" smtClean="0"/>
              <a:t>1/26/2016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26565136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53BA66-8436-498A-AC4D-4CDE633B98FC}" type="datetimeFigureOut">
              <a:rPr lang="en-US" smtClean="0"/>
              <a:t>1/26/2016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7932834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299440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solidFill>
            <a:schemeClr val="bg1"/>
          </a:solidFill>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AA53BA66-8436-498A-AC4D-4CDE633B98FC}" type="datetimeFigureOut">
              <a:rPr lang="en-US" smtClean="0"/>
              <a:t>1/26/2016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1555858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solidFill>
            <a:schemeClr val="bg1"/>
          </a:solidFill>
        </p:spPr>
        <p:txBody>
          <a:bodyPr anchor="b"/>
          <a:lstStyle>
            <a:lvl1pPr marL="0" indent="0">
              <a:buNone/>
              <a:defRPr sz="2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A53BA66-8436-498A-AC4D-4CDE633B98FC}" type="datetimeFigureOut">
              <a:rPr lang="en-US" smtClean="0"/>
              <a:t>1/26/2016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34522082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AA53BA66-8436-498A-AC4D-4CDE633B98FC}" type="datetimeFigureOut">
              <a:rPr lang="en-US" smtClean="0"/>
              <a:t>1/26/2016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1214183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A53BA66-8436-498A-AC4D-4CDE633B98FC}" type="datetimeFigureOut">
              <a:rPr lang="en-US" smtClean="0"/>
              <a:t>1/26/2016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108404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AA53BA66-8436-498A-AC4D-4CDE633B98FC}" type="datetimeFigureOut">
              <a:rPr lang="en-US" smtClean="0"/>
              <a:t>1/26/2016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38295251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A53BA66-8436-498A-AC4D-4CDE633B98FC}" type="datetimeFigureOut">
              <a:rPr lang="en-US" smtClean="0"/>
              <a:t>1/26/2016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42183941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A53BA66-8436-498A-AC4D-4CDE633B98FC}" type="datetimeFigureOut">
              <a:rPr lang="en-US" smtClean="0"/>
              <a:t>1/26/2016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6015257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solidFill>
            <a:schemeClr val="bg1"/>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A53BA66-8436-498A-AC4D-4CDE633B98FC}" type="datetimeFigureOut">
              <a:rPr lang="en-US" smtClean="0"/>
              <a:t>1/26/2016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FDE90B4-BF23-4BEB-87DD-BD0A4E8F70F5}" type="slidenum">
              <a:rPr lang="en-US" smtClean="0"/>
              <a:t>‹#›</a:t>
            </a:fld>
            <a:endParaRPr lang="en-US"/>
          </a:p>
        </p:txBody>
      </p:sp>
    </p:spTree>
    <p:extLst>
      <p:ext uri="{BB962C8B-B14F-4D97-AF65-F5344CB8AC3E}">
        <p14:creationId xmlns:p14="http://schemas.microsoft.com/office/powerpoint/2010/main" val="31019725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5D6D0"/>
            </a:gs>
            <a:gs pos="64999">
              <a:srgbClr val="F0EBD5"/>
            </a:gs>
            <a:gs pos="100000">
              <a:srgbClr val="002060"/>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7" name="Text Placeholder 2"/>
          <p:cNvSpPr>
            <a:spLocks noGrp="1"/>
          </p:cNvSpPr>
          <p:nvPr>
            <p:ph type="body" idx="1"/>
          </p:nvPr>
        </p:nvSpPr>
        <p:spPr bwMode="auto">
          <a:xfrm>
            <a:off x="457200" y="1600200"/>
            <a:ext cx="8229600" cy="4525963"/>
          </a:xfrm>
          <a:prstGeom prst="rect">
            <a:avLst/>
          </a:prstGeom>
          <a:solidFill>
            <a:schemeClr val="bg1"/>
          </a:solidFill>
          <a:ln w="76200">
            <a:solidFill>
              <a:schemeClr val="accent1"/>
            </a:solidFill>
            <a:miter lim="800000"/>
            <a:headEnd/>
            <a:tailEnd/>
          </a:ln>
        </p:spPr>
        <p:txBody>
          <a:bodyPr vert="horz" wrap="square" lIns="91440"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3BA66-8436-498A-AC4D-4CDE633B98FC}" type="datetimeFigureOut">
              <a:rPr lang="en-US" smtClean="0"/>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E90B4-BF23-4BEB-87DD-BD0A4E8F70F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1" fontAlgn="base" hangingPunct="1">
        <a:spcBef>
          <a:spcPct val="0"/>
        </a:spcBef>
        <a:spcAft>
          <a:spcPct val="0"/>
        </a:spcAft>
        <a:defRPr sz="3200" b="1" kern="1200">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Arial" pitchFamily="34" charset="0"/>
        </a:defRPr>
      </a:lvl2pPr>
      <a:lvl3pPr algn="ctr" rtl="0" eaLnBrk="1" fontAlgn="base" hangingPunct="1">
        <a:spcBef>
          <a:spcPct val="0"/>
        </a:spcBef>
        <a:spcAft>
          <a:spcPct val="0"/>
        </a:spcAft>
        <a:defRPr sz="3200" b="1">
          <a:solidFill>
            <a:schemeClr val="tx1"/>
          </a:solidFill>
          <a:latin typeface="Arial" pitchFamily="34" charset="0"/>
        </a:defRPr>
      </a:lvl3pPr>
      <a:lvl4pPr algn="ctr" rtl="0" eaLnBrk="1" fontAlgn="base" hangingPunct="1">
        <a:spcBef>
          <a:spcPct val="0"/>
        </a:spcBef>
        <a:spcAft>
          <a:spcPct val="0"/>
        </a:spcAft>
        <a:defRPr sz="3200" b="1">
          <a:solidFill>
            <a:schemeClr val="tx1"/>
          </a:solidFill>
          <a:latin typeface="Arial" pitchFamily="34" charset="0"/>
        </a:defRPr>
      </a:lvl4pPr>
      <a:lvl5pPr algn="ctr" rtl="0" eaLnBrk="1" fontAlgn="base" hangingPunct="1">
        <a:spcBef>
          <a:spcPct val="0"/>
        </a:spcBef>
        <a:spcAft>
          <a:spcPct val="0"/>
        </a:spcAft>
        <a:defRPr sz="3200" b="1">
          <a:solidFill>
            <a:schemeClr val="tx1"/>
          </a:solidFill>
          <a:latin typeface="Arial" pitchFamily="34" charset="0"/>
        </a:defRPr>
      </a:lvl5pPr>
      <a:lvl6pPr marL="457200" algn="ctr" rtl="0" eaLnBrk="1" fontAlgn="base" hangingPunct="1">
        <a:spcBef>
          <a:spcPct val="0"/>
        </a:spcBef>
        <a:spcAft>
          <a:spcPct val="0"/>
        </a:spcAft>
        <a:defRPr sz="3200" b="1">
          <a:solidFill>
            <a:schemeClr val="tx1"/>
          </a:solidFill>
          <a:latin typeface="Arial" pitchFamily="34" charset="0"/>
        </a:defRPr>
      </a:lvl6pPr>
      <a:lvl7pPr marL="914400" algn="ctr" rtl="0" eaLnBrk="1" fontAlgn="base" hangingPunct="1">
        <a:spcBef>
          <a:spcPct val="0"/>
        </a:spcBef>
        <a:spcAft>
          <a:spcPct val="0"/>
        </a:spcAft>
        <a:defRPr sz="3200" b="1">
          <a:solidFill>
            <a:schemeClr val="tx1"/>
          </a:solidFill>
          <a:latin typeface="Arial" pitchFamily="34" charset="0"/>
        </a:defRPr>
      </a:lvl7pPr>
      <a:lvl8pPr marL="1371600" algn="ctr" rtl="0" eaLnBrk="1" fontAlgn="base" hangingPunct="1">
        <a:spcBef>
          <a:spcPct val="0"/>
        </a:spcBef>
        <a:spcAft>
          <a:spcPct val="0"/>
        </a:spcAft>
        <a:defRPr sz="3200" b="1">
          <a:solidFill>
            <a:schemeClr val="tx1"/>
          </a:solidFill>
          <a:latin typeface="Arial" pitchFamily="34" charset="0"/>
        </a:defRPr>
      </a:lvl8pPr>
      <a:lvl9pPr marL="1828800" algn="ctr" rtl="0" eaLnBrk="1" fontAlgn="base" hangingPunct="1">
        <a:spcBef>
          <a:spcPct val="0"/>
        </a:spcBef>
        <a:spcAft>
          <a:spcPct val="0"/>
        </a:spcAft>
        <a:defRPr sz="3200" b="1">
          <a:solidFill>
            <a:schemeClr val="tx1"/>
          </a:solidFill>
          <a:latin typeface="Arial"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j-lt"/>
          <a:ea typeface="+mn-ea"/>
          <a:cs typeface="+mn-cs"/>
        </a:defRPr>
      </a:lvl1pPr>
      <a:lvl2pPr marL="742950" indent="-285750" algn="l" rtl="0" eaLnBrk="1" fontAlgn="base" hangingPunct="1">
        <a:spcBef>
          <a:spcPct val="20000"/>
        </a:spcBef>
        <a:spcAft>
          <a:spcPct val="0"/>
        </a:spcAft>
        <a:buFont typeface="Arial" charset="0"/>
        <a:buChar char="–"/>
        <a:defRPr sz="3200" kern="1200">
          <a:solidFill>
            <a:schemeClr val="tx1"/>
          </a:solidFill>
          <a:latin typeface="+mj-lt"/>
          <a:ea typeface="+mn-ea"/>
          <a:cs typeface="+mn-cs"/>
        </a:defRPr>
      </a:lvl2pPr>
      <a:lvl3pPr marL="1143000" indent="-228600" algn="l" rtl="0" eaLnBrk="1" fontAlgn="base" hangingPunct="1">
        <a:spcBef>
          <a:spcPct val="20000"/>
        </a:spcBef>
        <a:spcAft>
          <a:spcPct val="0"/>
        </a:spcAft>
        <a:buFont typeface="Arial" charset="0"/>
        <a:buChar char="•"/>
        <a:defRPr sz="28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8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lmsteadrights.org/iamolmstead/" TargetMode="External"/><Relationship Id="rId2" Type="http://schemas.openxmlformats.org/officeDocument/2006/relationships/hyperlink" Target="http://www.peoplefirstofga.com/"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hyperlink" Target="mailto:cmitchell@thegao.org" TargetMode="External"/><Relationship Id="rId2" Type="http://schemas.openxmlformats.org/officeDocument/2006/relationships/hyperlink" Target="mailto:cherimitchellg@gmail.com"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4.jp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57200" y="4063279"/>
            <a:ext cx="8229600" cy="2337521"/>
          </a:xfrm>
        </p:spPr>
        <p:txBody>
          <a:bodyPr rtlCol="0">
            <a:noAutofit/>
          </a:bodyPr>
          <a:lstStyle/>
          <a:p>
            <a:pPr>
              <a:lnSpc>
                <a:spcPct val="120000"/>
              </a:lnSpc>
              <a:spcBef>
                <a:spcPts val="0"/>
              </a:spcBef>
              <a:spcAft>
                <a:spcPts val="0"/>
              </a:spcAft>
            </a:pPr>
            <a:r>
              <a:rPr lang="en-US" dirty="0"/>
              <a:t>Long Road Home and Olmstead: How do we Expand our Efforts Beyond Institutions and Nursing Homes?</a:t>
            </a:r>
            <a:r>
              <a:rPr lang="en-US" b="0" dirty="0"/>
              <a:t> </a:t>
            </a:r>
            <a:endParaRPr lang="en-US" b="0" dirty="0" smtClean="0"/>
          </a:p>
          <a:p>
            <a:pPr>
              <a:lnSpc>
                <a:spcPct val="120000"/>
              </a:lnSpc>
              <a:spcBef>
                <a:spcPts val="0"/>
              </a:spcBef>
              <a:spcAft>
                <a:spcPts val="0"/>
              </a:spcAft>
            </a:pPr>
            <a:r>
              <a:rPr lang="en-US" dirty="0" smtClean="0">
                <a:ea typeface="ＭＳ Ｐゴシック" charset="0"/>
                <a:cs typeface="ＭＳ Ｐゴシック" charset="0"/>
              </a:rPr>
              <a:t>January 21, 2016</a:t>
            </a:r>
            <a:endParaRPr lang="en-US" dirty="0">
              <a:ea typeface="ＭＳ Ｐゴシック" charset="0"/>
              <a:cs typeface="ＭＳ Ｐゴシック" charset="0"/>
            </a:endParaRPr>
          </a:p>
        </p:txBody>
      </p:sp>
      <p:pic>
        <p:nvPicPr>
          <p:cNvPr id="3075" name="Picture 2" descr="http://www.sabeusa.org/images/sabe_header_red.jpg"/>
          <p:cNvPicPr>
            <a:picLocks noChangeAspect="1" noChangeArrowheads="1"/>
          </p:cNvPicPr>
          <p:nvPr/>
        </p:nvPicPr>
        <p:blipFill>
          <a:blip r:embed="rId3">
            <a:extLst>
              <a:ext uri="{28A0092B-C50C-407E-A947-70E740481C1C}">
                <a14:useLocalDpi xmlns:a14="http://schemas.microsoft.com/office/drawing/2010/main" val="0"/>
              </a:ext>
            </a:extLst>
          </a:blip>
          <a:srcRect b="75383"/>
          <a:stretch>
            <a:fillRect/>
          </a:stretch>
        </p:blipFill>
        <p:spPr bwMode="auto">
          <a:xfrm>
            <a:off x="0" y="26988"/>
            <a:ext cx="91440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K:\OCSS final 7-18-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1652589"/>
            <a:ext cx="4267200" cy="23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0936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86605"/>
            <a:ext cx="6934200" cy="1084996"/>
          </a:xfrm>
        </p:spPr>
        <p:txBody>
          <a:bodyPr/>
          <a:lstStyle/>
          <a:p>
            <a:r>
              <a:rPr lang="en-US" dirty="0"/>
              <a:t>Olmstead Decision History</a:t>
            </a:r>
          </a:p>
        </p:txBody>
      </p:sp>
      <p:sp>
        <p:nvSpPr>
          <p:cNvPr id="3" name="Content Placeholder 2"/>
          <p:cNvSpPr>
            <a:spLocks noGrp="1"/>
          </p:cNvSpPr>
          <p:nvPr>
            <p:ph idx="1"/>
          </p:nvPr>
        </p:nvSpPr>
        <p:spPr>
          <a:xfrm>
            <a:off x="831324" y="2091061"/>
            <a:ext cx="7779276" cy="4023360"/>
          </a:xfrm>
        </p:spPr>
        <p:txBody>
          <a:bodyPr>
            <a:normAutofit fontScale="70000" lnSpcReduction="20000"/>
          </a:bodyPr>
          <a:lstStyle/>
          <a:p>
            <a:pPr marL="0" indent="0">
              <a:buNone/>
            </a:pPr>
            <a:r>
              <a:rPr lang="en-US" dirty="0"/>
              <a:t>The Supreme Court agreed with Lois and Elaine. The Court found that under the Americans with Disabilities Act, also known as “the ADA,” it is against the law for the state to discriminate against a person based on his or her disability. </a:t>
            </a:r>
            <a:endParaRPr lang="en-US" dirty="0" smtClean="0"/>
          </a:p>
          <a:p>
            <a:pPr marL="0" indent="0">
              <a:buNone/>
            </a:pPr>
            <a:endParaRPr lang="en-US" dirty="0"/>
          </a:p>
          <a:p>
            <a:pPr marL="0" indent="0">
              <a:buNone/>
            </a:pPr>
            <a:r>
              <a:rPr lang="en-US" dirty="0" smtClean="0"/>
              <a:t>The </a:t>
            </a:r>
            <a:r>
              <a:rPr lang="en-US" dirty="0"/>
              <a:t>Court said that the state discriminated against Lois and Elaine by requiring them to live in a mental health hospital.  It should have instead provided services for them in the community.  By confining them in the hospital, the state was segregating them by requiring them to live with others with disabilities.  </a:t>
            </a:r>
            <a:endParaRPr lang="en-US" dirty="0" smtClean="0"/>
          </a:p>
          <a:p>
            <a:pPr marL="0" indent="0">
              <a:buNone/>
            </a:pPr>
            <a:endParaRPr lang="en-US" dirty="0"/>
          </a:p>
          <a:p>
            <a:pPr marL="0" indent="0">
              <a:buNone/>
            </a:pPr>
            <a:r>
              <a:rPr lang="en-US" dirty="0" smtClean="0"/>
              <a:t>The </a:t>
            </a:r>
            <a:r>
              <a:rPr lang="en-US" dirty="0"/>
              <a:t>Court said that people with disabilities like Lois and Elaine have the right to receive the treatment they needed in an integrated setting if that is what they want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02" y="207007"/>
            <a:ext cx="823358" cy="1530353"/>
          </a:xfrm>
          <a:prstGeom prst="rect">
            <a:avLst/>
          </a:prstGeom>
        </p:spPr>
      </p:pic>
      <p:pic>
        <p:nvPicPr>
          <p:cNvPr id="7" name="Picture 2" descr="http://www.olmsteadrights.org/images/areas/422/photo_12435_200907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7746" y="-49032"/>
            <a:ext cx="1836243" cy="21826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81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Olmstead Decision History</a:t>
            </a:r>
            <a:endParaRPr lang="en-US" dirty="0"/>
          </a:p>
        </p:txBody>
      </p:sp>
      <p:sp>
        <p:nvSpPr>
          <p:cNvPr id="4" name="Content Placeholder 3"/>
          <p:cNvSpPr>
            <a:spLocks noGrp="1"/>
          </p:cNvSpPr>
          <p:nvPr>
            <p:ph idx="1"/>
          </p:nvPr>
        </p:nvSpPr>
        <p:spPr>
          <a:xfrm>
            <a:off x="457200" y="1828800"/>
            <a:ext cx="5638800" cy="4297363"/>
          </a:xfrm>
        </p:spPr>
        <p:txBody>
          <a:bodyPr>
            <a:normAutofit fontScale="92500" lnSpcReduction="10000"/>
          </a:bodyPr>
          <a:lstStyle/>
          <a:p>
            <a:pPr marL="0" indent="0">
              <a:buNone/>
            </a:pPr>
            <a:r>
              <a:rPr lang="en-US" dirty="0"/>
              <a:t>In 1999, the Supreme Court decided in </a:t>
            </a:r>
            <a:r>
              <a:rPr lang="en-US" i="1" dirty="0"/>
              <a:t>Olmstead v. L.C. </a:t>
            </a:r>
            <a:r>
              <a:rPr lang="en-US" dirty="0"/>
              <a:t>that people with disabilities have the right to live in the “most integrated setting,” meaning the community.  </a:t>
            </a:r>
            <a:endParaRPr lang="en-US" dirty="0" smtClean="0"/>
          </a:p>
          <a:p>
            <a:pPr marL="0" indent="0">
              <a:buNone/>
            </a:pPr>
            <a:endParaRPr lang="en-US" dirty="0"/>
          </a:p>
          <a:p>
            <a:pPr marL="0" indent="0">
              <a:buNone/>
            </a:pPr>
            <a:r>
              <a:rPr lang="en-US" dirty="0" smtClean="0"/>
              <a:t>Even </a:t>
            </a:r>
            <a:r>
              <a:rPr lang="en-US" dirty="0"/>
              <a:t>with the support of the Supreme Court, many people with disabilities are still trapped in segregated settings like institutions and nursing facilities. </a:t>
            </a:r>
          </a:p>
        </p:txBody>
      </p:sp>
      <p:sp>
        <p:nvSpPr>
          <p:cNvPr id="3" name="TextBox 2"/>
          <p:cNvSpPr txBox="1"/>
          <p:nvPr/>
        </p:nvSpPr>
        <p:spPr>
          <a:xfrm>
            <a:off x="1019076" y="2453368"/>
            <a:ext cx="3865159" cy="400110"/>
          </a:xfrm>
          <a:prstGeom prst="rect">
            <a:avLst/>
          </a:prstGeom>
          <a:noFill/>
        </p:spPr>
        <p:txBody>
          <a:bodyPr wrap="square" rtlCol="0">
            <a:spAutoFit/>
          </a:bodyPr>
          <a:lstStyle/>
          <a:p>
            <a:pPr fontAlgn="base"/>
            <a:r>
              <a:rPr lang="en-US" sz="2000"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7654"/>
            <a:ext cx="823358" cy="1530353"/>
          </a:xfrm>
          <a:prstGeom prst="rect">
            <a:avLst/>
          </a:prstGeom>
        </p:spPr>
      </p:pic>
      <p:pic>
        <p:nvPicPr>
          <p:cNvPr id="2050" name="Picture 2" descr="http://www.olmsteadrights.org/images/areas/422/clients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731" y="1828800"/>
            <a:ext cx="2785267" cy="3352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787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771" y="286605"/>
            <a:ext cx="6576989" cy="1313596"/>
          </a:xfrm>
        </p:spPr>
        <p:txBody>
          <a:bodyPr/>
          <a:lstStyle/>
          <a:p>
            <a:r>
              <a:rPr lang="en-US" dirty="0"/>
              <a:t>Olmstead </a:t>
            </a:r>
            <a:r>
              <a:rPr lang="en-US" dirty="0" smtClean="0"/>
              <a:t>Decision</a:t>
            </a:r>
            <a:endParaRPr lang="en-US" dirty="0"/>
          </a:p>
        </p:txBody>
      </p:sp>
      <p:sp>
        <p:nvSpPr>
          <p:cNvPr id="3" name="Content Placeholder 2"/>
          <p:cNvSpPr>
            <a:spLocks noGrp="1"/>
          </p:cNvSpPr>
          <p:nvPr>
            <p:ph idx="1"/>
          </p:nvPr>
        </p:nvSpPr>
        <p:spPr>
          <a:xfrm>
            <a:off x="822960" y="2397512"/>
            <a:ext cx="7543800" cy="3471582"/>
          </a:xfrm>
        </p:spPr>
        <p:txBody>
          <a:bodyPr/>
          <a:lstStyle/>
          <a:p>
            <a:pPr marL="0" indent="0" algn="ctr">
              <a:buNone/>
            </a:pPr>
            <a:r>
              <a:rPr lang="en-US" sz="4400" dirty="0">
                <a:solidFill>
                  <a:schemeClr val="accent1">
                    <a:lumMod val="75000"/>
                  </a:schemeClr>
                </a:solidFill>
              </a:rPr>
              <a:t>Olmstead </a:t>
            </a:r>
            <a:r>
              <a:rPr lang="en-US" sz="4400" dirty="0" smtClean="0">
                <a:solidFill>
                  <a:schemeClr val="accent1">
                    <a:lumMod val="75000"/>
                  </a:schemeClr>
                </a:solidFill>
              </a:rPr>
              <a:t>Decision</a:t>
            </a:r>
          </a:p>
          <a:p>
            <a:pPr marL="0" indent="0" algn="ctr">
              <a:buNone/>
            </a:pPr>
            <a:r>
              <a:rPr lang="en-US" sz="4400" dirty="0">
                <a:solidFill>
                  <a:schemeClr val="accent1">
                    <a:lumMod val="75000"/>
                  </a:schemeClr>
                </a:solidFill>
              </a:rPr>
              <a:t>“most integrated setting,” </a:t>
            </a:r>
            <a:endParaRPr lang="en-US" sz="4400" dirty="0" smtClean="0">
              <a:solidFill>
                <a:schemeClr val="accent1">
                  <a:lumMod val="75000"/>
                </a:schemeClr>
              </a:solidFill>
            </a:endParaRPr>
          </a:p>
          <a:p>
            <a:pPr marL="0" indent="0" algn="ctr">
              <a:buNone/>
            </a:pPr>
            <a:r>
              <a:rPr lang="en-US" sz="4400" dirty="0" smtClean="0">
                <a:solidFill>
                  <a:schemeClr val="accent1">
                    <a:lumMod val="75000"/>
                  </a:schemeClr>
                </a:solidFill>
              </a:rPr>
              <a:t>meaning Living in the </a:t>
            </a:r>
            <a:r>
              <a:rPr lang="en-US" sz="4400" dirty="0">
                <a:solidFill>
                  <a:schemeClr val="accent1">
                    <a:lumMod val="75000"/>
                  </a:schemeClr>
                </a:solidFill>
              </a:rPr>
              <a:t>community.</a:t>
            </a:r>
            <a:r>
              <a:rPr lang="en-US" sz="4400" b="1" dirty="0"/>
              <a:t> </a:t>
            </a:r>
            <a:endParaRPr lang="en-US" sz="4400" b="1"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81" y="207008"/>
            <a:ext cx="823358" cy="1530353"/>
          </a:xfrm>
          <a:prstGeom prst="rect">
            <a:avLst/>
          </a:prstGeom>
        </p:spPr>
      </p:pic>
    </p:spTree>
    <p:extLst>
      <p:ext uri="{BB962C8B-B14F-4D97-AF65-F5344CB8AC3E}">
        <p14:creationId xmlns:p14="http://schemas.microsoft.com/office/powerpoint/2010/main" val="3985659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86605"/>
            <a:ext cx="7393472" cy="932595"/>
          </a:xfrm>
        </p:spPr>
        <p:txBody>
          <a:bodyPr/>
          <a:lstStyle/>
          <a:p>
            <a:r>
              <a:rPr lang="en-US" dirty="0"/>
              <a:t>LONG ROAD HOME History</a:t>
            </a:r>
          </a:p>
        </p:txBody>
      </p:sp>
      <p:sp>
        <p:nvSpPr>
          <p:cNvPr id="3" name="Content Placeholder 2"/>
          <p:cNvSpPr>
            <a:spLocks noGrp="1"/>
          </p:cNvSpPr>
          <p:nvPr>
            <p:ph idx="1"/>
          </p:nvPr>
        </p:nvSpPr>
        <p:spPr>
          <a:xfrm>
            <a:off x="822960" y="1905000"/>
            <a:ext cx="7543800" cy="4267200"/>
          </a:xfrm>
        </p:spPr>
        <p:txBody>
          <a:bodyPr>
            <a:normAutofit fontScale="85000" lnSpcReduction="20000"/>
          </a:bodyPr>
          <a:lstStyle/>
          <a:p>
            <a:pPr marL="0" indent="0" fontAlgn="base">
              <a:buNone/>
            </a:pPr>
            <a:r>
              <a:rPr lang="en-US" dirty="0" smtClean="0"/>
              <a:t>Now</a:t>
            </a:r>
            <a:r>
              <a:rPr lang="en-US" dirty="0"/>
              <a:t>, every year across the country, the disability community comes together to host Long Road Home events to raise awareness. Long Road Home was the brainchild of Kate Gainer, who, with People First of Atlanta, started Long Road Home in 2004. </a:t>
            </a:r>
            <a:endParaRPr lang="en-US" dirty="0" smtClean="0"/>
          </a:p>
          <a:p>
            <a:pPr marL="0" indent="0" fontAlgn="base">
              <a:buNone/>
            </a:pPr>
            <a:endParaRPr lang="en-US" dirty="0"/>
          </a:p>
          <a:p>
            <a:pPr marL="0" indent="0" fontAlgn="base">
              <a:buNone/>
            </a:pPr>
            <a:r>
              <a:rPr lang="en-US" dirty="0" smtClean="0"/>
              <a:t>Long </a:t>
            </a:r>
            <a:r>
              <a:rPr lang="en-US" dirty="0"/>
              <a:t>Road Home events are an opportunity to have crucial conversations about whether your state is “Olmstead compliant” and to build real collaborations within the disability community. It's simple: </a:t>
            </a:r>
            <a:r>
              <a:rPr lang="en-US" b="1" dirty="0"/>
              <a:t>Long Road Home is a civil rights movement. People should not be locked away or segregated because they have a disability.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42126"/>
            <a:ext cx="823358" cy="1530353"/>
          </a:xfrm>
          <a:prstGeom prst="rect">
            <a:avLst/>
          </a:prstGeom>
        </p:spPr>
      </p:pic>
    </p:spTree>
    <p:extLst>
      <p:ext uri="{BB962C8B-B14F-4D97-AF65-F5344CB8AC3E}">
        <p14:creationId xmlns:p14="http://schemas.microsoft.com/office/powerpoint/2010/main" val="1350245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35632" y="2001103"/>
            <a:ext cx="4142856"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131" y="2001103"/>
            <a:ext cx="3341216" cy="3885714"/>
          </a:xfrm>
          <a:prstGeom prst="rect">
            <a:avLst/>
          </a:prstGeom>
        </p:spPr>
      </p:pic>
      <p:sp>
        <p:nvSpPr>
          <p:cNvPr id="7" name="Title 1"/>
          <p:cNvSpPr>
            <a:spLocks noGrp="1"/>
          </p:cNvSpPr>
          <p:nvPr>
            <p:ph type="title"/>
          </p:nvPr>
        </p:nvSpPr>
        <p:spPr>
          <a:xfrm>
            <a:off x="981131" y="286605"/>
            <a:ext cx="7385629" cy="1008795"/>
          </a:xfrm>
        </p:spPr>
        <p:txBody>
          <a:bodyPr/>
          <a:lstStyle/>
          <a:p>
            <a:r>
              <a:rPr lang="en-US" dirty="0" smtClean="0"/>
              <a:t> LONG ROAD HOME</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7654"/>
            <a:ext cx="823358" cy="15303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2347" y="2030920"/>
            <a:ext cx="4255838" cy="2997018"/>
          </a:xfrm>
          <a:prstGeom prst="rect">
            <a:avLst/>
          </a:prstGeom>
          <a:ln>
            <a:noFill/>
          </a:ln>
          <a:effectLst>
            <a:softEdge rad="112500"/>
          </a:effectLst>
        </p:spPr>
      </p:pic>
    </p:spTree>
    <p:extLst>
      <p:ext uri="{BB962C8B-B14F-4D97-AF65-F5344CB8AC3E}">
        <p14:creationId xmlns:p14="http://schemas.microsoft.com/office/powerpoint/2010/main" val="1708387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600" dirty="0"/>
              <a:t>What is Long Road Home and why is it important</a:t>
            </a:r>
            <a:r>
              <a:rPr lang="en-US" sz="3600" dirty="0" smtClean="0"/>
              <a:t>?</a:t>
            </a:r>
            <a:endParaRPr lang="en-US" sz="3600" dirty="0"/>
          </a:p>
        </p:txBody>
      </p:sp>
    </p:spTree>
    <p:extLst>
      <p:ext uri="{BB962C8B-B14F-4D97-AF65-F5344CB8AC3E}">
        <p14:creationId xmlns:p14="http://schemas.microsoft.com/office/powerpoint/2010/main" val="2953769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104" y="1600200"/>
            <a:ext cx="7543800" cy="4572000"/>
          </a:xfrm>
        </p:spPr>
        <p:txBody>
          <a:bodyPr>
            <a:normAutofit/>
          </a:bodyPr>
          <a:lstStyle/>
          <a:p>
            <a:r>
              <a:rPr lang="en-US" dirty="0" smtClean="0"/>
              <a:t>Long Road Home is a celebration of Disability Civil Rights.</a:t>
            </a:r>
          </a:p>
          <a:p>
            <a:r>
              <a:rPr lang="en-US" dirty="0" smtClean="0"/>
              <a:t>It is to celebrate the </a:t>
            </a:r>
            <a:r>
              <a:rPr lang="en-US" i="1" dirty="0" smtClean="0"/>
              <a:t>Olmstead Decision</a:t>
            </a:r>
            <a:r>
              <a:rPr lang="en-US" dirty="0" smtClean="0"/>
              <a:t>, which says that </a:t>
            </a:r>
            <a:r>
              <a:rPr lang="en-US" dirty="0"/>
              <a:t>people with disabilities have the right to </a:t>
            </a:r>
            <a:r>
              <a:rPr lang="en-US" dirty="0" smtClean="0"/>
              <a:t>receive services </a:t>
            </a:r>
            <a:r>
              <a:rPr lang="en-US" dirty="0"/>
              <a:t>in the “most integrated setting,” meaning the </a:t>
            </a:r>
            <a:r>
              <a:rPr lang="en-US" dirty="0" smtClean="0"/>
              <a:t>community.</a:t>
            </a:r>
            <a:r>
              <a:rPr lang="en-US" i="1" dirty="0" smtClean="0"/>
              <a:t>  </a:t>
            </a:r>
            <a:r>
              <a:rPr lang="en-US" dirty="0" smtClean="0"/>
              <a:t>This event is to raise community awareness about that right.</a:t>
            </a:r>
            <a:endParaRPr lang="en-US" dirty="0"/>
          </a:p>
        </p:txBody>
      </p:sp>
      <p:sp>
        <p:nvSpPr>
          <p:cNvPr id="4" name="Title 1"/>
          <p:cNvSpPr txBox="1">
            <a:spLocks/>
          </p:cNvSpPr>
          <p:nvPr/>
        </p:nvSpPr>
        <p:spPr>
          <a:xfrm>
            <a:off x="716479" y="286605"/>
            <a:ext cx="7650281" cy="93259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smtClean="0"/>
              <a:t> </a:t>
            </a:r>
            <a:r>
              <a:rPr lang="en-US" sz="3600" b="1" dirty="0" smtClean="0">
                <a:solidFill>
                  <a:schemeClr val="tx1"/>
                </a:solidFill>
              </a:rPr>
              <a:t>LONG ROAD HOME</a:t>
            </a:r>
            <a:endParaRPr lang="en-US" sz="36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399"/>
            <a:ext cx="778944" cy="1447801"/>
          </a:xfrm>
          <a:prstGeom prst="rect">
            <a:avLst/>
          </a:prstGeom>
        </p:spPr>
      </p:pic>
      <p:sp>
        <p:nvSpPr>
          <p:cNvPr id="6" name="Content Placeholder 4"/>
          <p:cNvSpPr txBox="1">
            <a:spLocks/>
          </p:cNvSpPr>
          <p:nvPr/>
        </p:nvSpPr>
        <p:spPr>
          <a:xfrm>
            <a:off x="863404" y="1931459"/>
            <a:ext cx="7543800" cy="4806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4724401"/>
            <a:ext cx="1653597" cy="1600200"/>
          </a:xfrm>
          <a:prstGeom prst="rect">
            <a:avLst/>
          </a:prstGeom>
          <a:ln>
            <a:noFill/>
          </a:ln>
          <a:effectLst>
            <a:softEdge rad="112500"/>
          </a:effectLst>
        </p:spPr>
      </p:pic>
    </p:spTree>
    <p:extLst>
      <p:ext uri="{BB962C8B-B14F-4D97-AF65-F5344CB8AC3E}">
        <p14:creationId xmlns:p14="http://schemas.microsoft.com/office/powerpoint/2010/main" val="2728126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104" y="1447800"/>
            <a:ext cx="7809696" cy="4724400"/>
          </a:xfrm>
        </p:spPr>
        <p:txBody>
          <a:bodyPr>
            <a:normAutofit/>
          </a:bodyPr>
          <a:lstStyle/>
          <a:p>
            <a:pPr marL="0" indent="0">
              <a:spcBef>
                <a:spcPts val="0"/>
              </a:spcBef>
              <a:spcAft>
                <a:spcPts val="0"/>
              </a:spcAft>
              <a:buNone/>
            </a:pPr>
            <a:r>
              <a:rPr lang="en-US" dirty="0"/>
              <a:t>In Georgia we collaborate with many organizations to do our Long Road Home </a:t>
            </a:r>
            <a:r>
              <a:rPr lang="en-US" dirty="0" smtClean="0"/>
              <a:t>events</a:t>
            </a:r>
          </a:p>
          <a:p>
            <a:pPr marL="0" indent="0">
              <a:spcBef>
                <a:spcPts val="0"/>
              </a:spcBef>
              <a:spcAft>
                <a:spcPts val="0"/>
              </a:spcAft>
              <a:buNone/>
            </a:pPr>
            <a:r>
              <a:rPr lang="en-US" sz="2000" dirty="0" smtClean="0"/>
              <a:t>The </a:t>
            </a:r>
            <a:r>
              <a:rPr lang="en-US" sz="2000" dirty="0"/>
              <a:t>Georgia Advocacy Office (GAO), the Protection and Advocacy system for </a:t>
            </a:r>
            <a:r>
              <a:rPr lang="en-US" sz="2000" dirty="0" smtClean="0"/>
              <a:t>Georgia</a:t>
            </a:r>
          </a:p>
          <a:p>
            <a:pPr marL="0" indent="0">
              <a:spcBef>
                <a:spcPts val="0"/>
              </a:spcBef>
              <a:spcAft>
                <a:spcPts val="0"/>
              </a:spcAft>
              <a:buNone/>
            </a:pPr>
            <a:r>
              <a:rPr lang="en-US" sz="2000" dirty="0" smtClean="0"/>
              <a:t>Atlanta </a:t>
            </a:r>
            <a:r>
              <a:rPr lang="en-US" sz="2000" dirty="0"/>
              <a:t>Legal Aid Society (</a:t>
            </a:r>
            <a:r>
              <a:rPr lang="en-US" sz="2000" dirty="0" smtClean="0"/>
              <a:t>ALAS)</a:t>
            </a:r>
          </a:p>
          <a:p>
            <a:pPr marL="0" indent="0">
              <a:spcBef>
                <a:spcPts val="0"/>
              </a:spcBef>
              <a:spcAft>
                <a:spcPts val="0"/>
              </a:spcAft>
              <a:buNone/>
            </a:pPr>
            <a:r>
              <a:rPr lang="en-US" sz="2000" dirty="0" smtClean="0"/>
              <a:t>Georgia </a:t>
            </a:r>
            <a:r>
              <a:rPr lang="en-US" sz="2000" dirty="0"/>
              <a:t>Council on Developmental Disabilities (</a:t>
            </a:r>
            <a:r>
              <a:rPr lang="en-US" sz="2000" dirty="0" err="1" smtClean="0"/>
              <a:t>GCDD</a:t>
            </a:r>
            <a:r>
              <a:rPr lang="en-US" sz="2000" dirty="0" smtClean="0"/>
              <a:t>)</a:t>
            </a:r>
          </a:p>
          <a:p>
            <a:pPr marL="0" indent="0">
              <a:spcBef>
                <a:spcPts val="0"/>
              </a:spcBef>
              <a:spcAft>
                <a:spcPts val="0"/>
              </a:spcAft>
              <a:buNone/>
            </a:pPr>
            <a:r>
              <a:rPr lang="en-US" sz="2000" dirty="0" smtClean="0"/>
              <a:t>Center </a:t>
            </a:r>
            <a:r>
              <a:rPr lang="en-US" sz="2000" dirty="0"/>
              <a:t>for Leadership in Disability at Georgia State University (</a:t>
            </a:r>
            <a:r>
              <a:rPr lang="en-US" sz="2000" dirty="0" err="1" smtClean="0"/>
              <a:t>CLD</a:t>
            </a:r>
            <a:r>
              <a:rPr lang="en-US" sz="2000" dirty="0" smtClean="0"/>
              <a:t>)The </a:t>
            </a:r>
            <a:r>
              <a:rPr lang="en-US" sz="2000" dirty="0"/>
              <a:t>National Federation of the Blind of Georgia (</a:t>
            </a:r>
            <a:r>
              <a:rPr lang="en-US" sz="2000" dirty="0" err="1"/>
              <a:t>NFO</a:t>
            </a:r>
            <a:r>
              <a:rPr lang="en-US" sz="2000" dirty="0"/>
              <a:t> of </a:t>
            </a:r>
            <a:r>
              <a:rPr lang="en-US" sz="2000" dirty="0" smtClean="0"/>
              <a:t>GA)Georgia </a:t>
            </a:r>
            <a:r>
              <a:rPr lang="en-US" sz="2000" dirty="0"/>
              <a:t>Mental Health Consumer Network (</a:t>
            </a:r>
            <a:r>
              <a:rPr lang="en-US" sz="2000" dirty="0" err="1"/>
              <a:t>GMHCN</a:t>
            </a:r>
            <a:r>
              <a:rPr lang="en-US" sz="2000" dirty="0"/>
              <a:t>)</a:t>
            </a:r>
          </a:p>
          <a:p>
            <a:pPr marL="0" indent="0">
              <a:buNone/>
            </a:pPr>
            <a:endParaRPr lang="en-US" b="1" dirty="0" smtClean="0"/>
          </a:p>
          <a:p>
            <a:endParaRPr lang="en-US" dirty="0"/>
          </a:p>
        </p:txBody>
      </p:sp>
      <p:sp>
        <p:nvSpPr>
          <p:cNvPr id="4" name="Title 1"/>
          <p:cNvSpPr txBox="1">
            <a:spLocks/>
          </p:cNvSpPr>
          <p:nvPr/>
        </p:nvSpPr>
        <p:spPr>
          <a:xfrm>
            <a:off x="716479" y="286605"/>
            <a:ext cx="7650281" cy="93259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smtClean="0"/>
              <a:t> </a:t>
            </a:r>
            <a:r>
              <a:rPr lang="en-US" sz="3600" b="1" dirty="0" smtClean="0">
                <a:solidFill>
                  <a:schemeClr val="tx1"/>
                </a:solidFill>
              </a:rPr>
              <a:t>LONG ROAD HOME</a:t>
            </a:r>
            <a:endParaRPr lang="en-US" sz="36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399"/>
            <a:ext cx="778944" cy="1447801"/>
          </a:xfrm>
          <a:prstGeom prst="rect">
            <a:avLst/>
          </a:prstGeom>
        </p:spPr>
      </p:pic>
      <p:sp>
        <p:nvSpPr>
          <p:cNvPr id="6" name="Content Placeholder 4"/>
          <p:cNvSpPr txBox="1">
            <a:spLocks/>
          </p:cNvSpPr>
          <p:nvPr/>
        </p:nvSpPr>
        <p:spPr>
          <a:xfrm>
            <a:off x="863404" y="1931459"/>
            <a:ext cx="7543800" cy="4806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p>
        </p:txBody>
      </p:sp>
      <p:pic>
        <p:nvPicPr>
          <p:cNvPr id="1026" name="Picture 2" descr="https://scontent-lax3-1.xx.fbcdn.net/hphotos-xfp1/v/t35.0-12/11649144_10207584905087521_19745440_o.jpg?oh=b41f01b6c4658eda1ab69c21fa7b415a&amp;oe=56A0F7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104" y="4953000"/>
            <a:ext cx="1930400" cy="144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386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104" y="1600200"/>
            <a:ext cx="7543800" cy="4572000"/>
          </a:xfrm>
        </p:spPr>
        <p:txBody>
          <a:bodyPr>
            <a:normAutofit/>
          </a:bodyPr>
          <a:lstStyle/>
          <a:p>
            <a:pPr marL="0" indent="0">
              <a:buNone/>
            </a:pPr>
            <a:r>
              <a:rPr lang="en-US" dirty="0" smtClean="0"/>
              <a:t>We </a:t>
            </a:r>
            <a:r>
              <a:rPr lang="en-US" dirty="0"/>
              <a:t>have partnered with businesses and churches, </a:t>
            </a:r>
            <a:r>
              <a:rPr lang="en-US" dirty="0" smtClean="0"/>
              <a:t>too</a:t>
            </a:r>
          </a:p>
          <a:p>
            <a:pPr marL="0" indent="0">
              <a:buNone/>
            </a:pPr>
            <a:endParaRPr lang="en-US" dirty="0"/>
          </a:p>
          <a:p>
            <a:pPr marL="0" indent="0">
              <a:buNone/>
            </a:pPr>
            <a:r>
              <a:rPr lang="en-US" dirty="0"/>
              <a:t>We will partner with anyone who supports people with disabilities to live in the </a:t>
            </a:r>
            <a:r>
              <a:rPr lang="en-US" dirty="0" smtClean="0"/>
              <a:t>community</a:t>
            </a:r>
            <a:endParaRPr lang="en-US" dirty="0"/>
          </a:p>
          <a:p>
            <a:endParaRPr lang="en-US" dirty="0"/>
          </a:p>
        </p:txBody>
      </p:sp>
      <p:sp>
        <p:nvSpPr>
          <p:cNvPr id="4" name="Title 1"/>
          <p:cNvSpPr txBox="1">
            <a:spLocks/>
          </p:cNvSpPr>
          <p:nvPr/>
        </p:nvSpPr>
        <p:spPr>
          <a:xfrm>
            <a:off x="716479" y="286605"/>
            <a:ext cx="7650281" cy="93259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smtClean="0"/>
              <a:t> </a:t>
            </a:r>
            <a:r>
              <a:rPr lang="en-US" sz="3600" b="1" dirty="0" smtClean="0">
                <a:solidFill>
                  <a:schemeClr val="tx1"/>
                </a:solidFill>
              </a:rPr>
              <a:t>LONG ROAD HOME</a:t>
            </a:r>
            <a:endParaRPr lang="en-US" sz="36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399"/>
            <a:ext cx="778944" cy="1447801"/>
          </a:xfrm>
          <a:prstGeom prst="rect">
            <a:avLst/>
          </a:prstGeom>
        </p:spPr>
      </p:pic>
      <p:sp>
        <p:nvSpPr>
          <p:cNvPr id="6" name="Content Placeholder 4"/>
          <p:cNvSpPr txBox="1">
            <a:spLocks/>
          </p:cNvSpPr>
          <p:nvPr/>
        </p:nvSpPr>
        <p:spPr>
          <a:xfrm>
            <a:off x="863404" y="1931459"/>
            <a:ext cx="7543800" cy="4806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p>
        </p:txBody>
      </p:sp>
      <p:pic>
        <p:nvPicPr>
          <p:cNvPr id="2050" name="Picture 2" descr="http://smallbusinessbc.ca/wp-content/uploads/2013/09/handshake-partn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038600"/>
            <a:ext cx="3200400" cy="2133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374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600" dirty="0"/>
              <a:t>What is a Long Road Home event? </a:t>
            </a:r>
          </a:p>
        </p:txBody>
      </p:sp>
    </p:spTree>
    <p:extLst>
      <p:ext uri="{BB962C8B-B14F-4D97-AF65-F5344CB8AC3E}">
        <p14:creationId xmlns:p14="http://schemas.microsoft.com/office/powerpoint/2010/main" val="627254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a:xfrm>
            <a:off x="4330700" y="762000"/>
            <a:ext cx="4495800" cy="25146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0" name="Picture 8" descr="http://www.imagesbuddy.com/images/104/2013/08/hello-and-welcome.jpg"/>
          <p:cNvPicPr>
            <a:picLocks noChangeAspect="1" noChangeArrowheads="1"/>
          </p:cNvPicPr>
          <p:nvPr/>
        </p:nvPicPr>
        <p:blipFill>
          <a:blip r:embed="rId2">
            <a:extLst>
              <a:ext uri="{28A0092B-C50C-407E-A947-70E740481C1C}">
                <a14:useLocalDpi xmlns:a14="http://schemas.microsoft.com/office/drawing/2010/main" val="0"/>
              </a:ext>
            </a:extLst>
          </a:blip>
          <a:srcRect t="12332" b="13136"/>
          <a:stretch>
            <a:fillRect/>
          </a:stretch>
        </p:blipFill>
        <p:spPr bwMode="auto">
          <a:xfrm>
            <a:off x="4394200" y="762000"/>
            <a:ext cx="44323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736" t="14027"/>
          <a:stretch/>
        </p:blipFill>
        <p:spPr>
          <a:xfrm>
            <a:off x="1358900" y="1900237"/>
            <a:ext cx="2514600" cy="3575558"/>
          </a:xfrm>
          <a:prstGeom prst="rect">
            <a:avLst/>
          </a:prstGeom>
          <a:ln w="76200">
            <a:solidFill>
              <a:srgbClr val="002060"/>
            </a:solidFill>
          </a:ln>
        </p:spPr>
      </p:pic>
    </p:spTree>
    <p:extLst>
      <p:ext uri="{BB962C8B-B14F-4D97-AF65-F5344CB8AC3E}">
        <p14:creationId xmlns:p14="http://schemas.microsoft.com/office/powerpoint/2010/main" val="3838175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104" y="1600200"/>
            <a:ext cx="7543800" cy="4572000"/>
          </a:xfrm>
        </p:spPr>
        <p:txBody>
          <a:bodyPr>
            <a:normAutofit fontScale="92500" lnSpcReduction="20000"/>
          </a:bodyPr>
          <a:lstStyle/>
          <a:p>
            <a:pPr marL="0" indent="0">
              <a:buNone/>
            </a:pPr>
            <a:r>
              <a:rPr lang="en-US" dirty="0" smtClean="0"/>
              <a:t>Long </a:t>
            </a:r>
            <a:r>
              <a:rPr lang="en-US" dirty="0"/>
              <a:t>Road Home events can take many forms.  </a:t>
            </a:r>
            <a:endParaRPr lang="en-US" dirty="0" smtClean="0"/>
          </a:p>
          <a:p>
            <a:pPr marL="0" indent="0">
              <a:buNone/>
            </a:pPr>
            <a:endParaRPr lang="en-US" dirty="0"/>
          </a:p>
          <a:p>
            <a:pPr marL="0" indent="0">
              <a:buNone/>
            </a:pPr>
            <a:r>
              <a:rPr lang="en-US" dirty="0" smtClean="0"/>
              <a:t>Some </a:t>
            </a:r>
            <a:r>
              <a:rPr lang="en-US" dirty="0"/>
              <a:t>past events have included rallies at State Capitol buildings, marches, public forums, and lunch-and-learns.  </a:t>
            </a:r>
            <a:endParaRPr lang="en-US" dirty="0" smtClean="0"/>
          </a:p>
          <a:p>
            <a:pPr marL="0" indent="0">
              <a:buNone/>
            </a:pPr>
            <a:endParaRPr lang="en-US" dirty="0"/>
          </a:p>
          <a:p>
            <a:pPr marL="0" indent="0">
              <a:buNone/>
            </a:pPr>
            <a:r>
              <a:rPr lang="en-US" dirty="0" smtClean="0"/>
              <a:t>Your </a:t>
            </a:r>
            <a:r>
              <a:rPr lang="en-US" dirty="0"/>
              <a:t>event can take any shape, but remember that the goal is to bring attention to what the </a:t>
            </a:r>
            <a:r>
              <a:rPr lang="en-US" i="1" dirty="0"/>
              <a:t>Olmstead Decision </a:t>
            </a:r>
            <a:r>
              <a:rPr lang="en-US" dirty="0"/>
              <a:t>is and the fact that there are people with disabilities waiting to be free to have good lives:  Real Lives, Real Homes, Real Jobs, Real Education, and Real Votes</a:t>
            </a:r>
            <a:r>
              <a:rPr lang="en-US" dirty="0" smtClean="0"/>
              <a:t>!</a:t>
            </a:r>
            <a:endParaRPr lang="en-US" dirty="0"/>
          </a:p>
        </p:txBody>
      </p:sp>
      <p:sp>
        <p:nvSpPr>
          <p:cNvPr id="4" name="Title 1"/>
          <p:cNvSpPr txBox="1">
            <a:spLocks/>
          </p:cNvSpPr>
          <p:nvPr/>
        </p:nvSpPr>
        <p:spPr>
          <a:xfrm>
            <a:off x="716479" y="286605"/>
            <a:ext cx="7650281" cy="93259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smtClean="0"/>
              <a:t> </a:t>
            </a:r>
            <a:r>
              <a:rPr lang="en-US" sz="3600" b="1" dirty="0" smtClean="0">
                <a:solidFill>
                  <a:schemeClr val="tx1"/>
                </a:solidFill>
              </a:rPr>
              <a:t>LONG ROAD HOME</a:t>
            </a:r>
            <a:endParaRPr lang="en-US" sz="36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399"/>
            <a:ext cx="778944" cy="1447801"/>
          </a:xfrm>
          <a:prstGeom prst="rect">
            <a:avLst/>
          </a:prstGeom>
        </p:spPr>
      </p:pic>
      <p:sp>
        <p:nvSpPr>
          <p:cNvPr id="6" name="Content Placeholder 4"/>
          <p:cNvSpPr txBox="1">
            <a:spLocks/>
          </p:cNvSpPr>
          <p:nvPr/>
        </p:nvSpPr>
        <p:spPr>
          <a:xfrm>
            <a:off x="863404" y="1931459"/>
            <a:ext cx="7543800" cy="4806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p>
        </p:txBody>
      </p:sp>
    </p:spTree>
    <p:extLst>
      <p:ext uri="{BB962C8B-B14F-4D97-AF65-F5344CB8AC3E}">
        <p14:creationId xmlns:p14="http://schemas.microsoft.com/office/powerpoint/2010/main" val="4278223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104" y="1600200"/>
            <a:ext cx="7543800" cy="4572000"/>
          </a:xfrm>
        </p:spPr>
        <p:txBody>
          <a:bodyPr>
            <a:normAutofit lnSpcReduction="10000"/>
          </a:bodyPr>
          <a:lstStyle/>
          <a:p>
            <a:pPr marL="0" indent="0">
              <a:buNone/>
            </a:pPr>
            <a:r>
              <a:rPr lang="en-US" b="1" dirty="0" smtClean="0"/>
              <a:t>We </a:t>
            </a:r>
            <a:r>
              <a:rPr lang="en-US" b="1" dirty="0"/>
              <a:t>encourage all events to include two things: </a:t>
            </a:r>
          </a:p>
          <a:p>
            <a:pPr marL="457200" lvl="0" indent="-457200">
              <a:buFont typeface="+mj-lt"/>
              <a:buAutoNum type="arabicPeriod"/>
            </a:pPr>
            <a:r>
              <a:rPr lang="en-US" dirty="0"/>
              <a:t>I am Olmstead Freedom stories. Freedom stories are told by and about people who have moved out of nursing facilities and institutions and are now living successfully and happily in their community.  </a:t>
            </a:r>
          </a:p>
          <a:p>
            <a:pPr marL="457200" lvl="0" indent="-457200">
              <a:buFont typeface="+mj-lt"/>
              <a:buAutoNum type="arabicPeriod"/>
            </a:pPr>
            <a:r>
              <a:rPr lang="en-US" dirty="0"/>
              <a:t>Voter registration and voter education. We have a Long Road Home voter flyer you can print and use.  </a:t>
            </a:r>
          </a:p>
        </p:txBody>
      </p:sp>
      <p:sp>
        <p:nvSpPr>
          <p:cNvPr id="4" name="Title 1"/>
          <p:cNvSpPr txBox="1">
            <a:spLocks/>
          </p:cNvSpPr>
          <p:nvPr/>
        </p:nvSpPr>
        <p:spPr>
          <a:xfrm>
            <a:off x="716479" y="286605"/>
            <a:ext cx="7650281" cy="93259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smtClean="0"/>
              <a:t> </a:t>
            </a:r>
            <a:r>
              <a:rPr lang="en-US" sz="3600" b="1" dirty="0" smtClean="0">
                <a:solidFill>
                  <a:schemeClr val="tx1"/>
                </a:solidFill>
              </a:rPr>
              <a:t>LONG ROAD HOME</a:t>
            </a:r>
            <a:endParaRPr lang="en-US" sz="36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399"/>
            <a:ext cx="778944" cy="1447801"/>
          </a:xfrm>
          <a:prstGeom prst="rect">
            <a:avLst/>
          </a:prstGeom>
        </p:spPr>
      </p:pic>
      <p:sp>
        <p:nvSpPr>
          <p:cNvPr id="6" name="Content Placeholder 4"/>
          <p:cNvSpPr txBox="1">
            <a:spLocks/>
          </p:cNvSpPr>
          <p:nvPr/>
        </p:nvSpPr>
        <p:spPr>
          <a:xfrm>
            <a:off x="863404" y="1931459"/>
            <a:ext cx="7543800" cy="4806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p>
        </p:txBody>
      </p:sp>
    </p:spTree>
    <p:extLst>
      <p:ext uri="{BB962C8B-B14F-4D97-AF65-F5344CB8AC3E}">
        <p14:creationId xmlns:p14="http://schemas.microsoft.com/office/powerpoint/2010/main" val="3083496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600" dirty="0"/>
              <a:t>How to Organize a Long Road Home </a:t>
            </a:r>
            <a:r>
              <a:rPr lang="en-US" sz="3600" dirty="0" smtClean="0"/>
              <a:t>event</a:t>
            </a:r>
            <a:endParaRPr lang="en-US" sz="3600" dirty="0"/>
          </a:p>
        </p:txBody>
      </p:sp>
    </p:spTree>
    <p:extLst>
      <p:ext uri="{BB962C8B-B14F-4D97-AF65-F5344CB8AC3E}">
        <p14:creationId xmlns:p14="http://schemas.microsoft.com/office/powerpoint/2010/main" val="2849757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104" y="1600200"/>
            <a:ext cx="7543800" cy="4572000"/>
          </a:xfrm>
        </p:spPr>
        <p:txBody>
          <a:bodyPr>
            <a:normAutofit fontScale="85000" lnSpcReduction="20000"/>
          </a:bodyPr>
          <a:lstStyle/>
          <a:p>
            <a:pPr marL="457200" lvl="0" indent="-457200">
              <a:buFont typeface="+mj-lt"/>
              <a:buAutoNum type="arabicPeriod"/>
            </a:pPr>
            <a:r>
              <a:rPr lang="en-US" b="1" dirty="0" smtClean="0">
                <a:solidFill>
                  <a:srgbClr val="FF0000"/>
                </a:solidFill>
              </a:rPr>
              <a:t>Arrange </a:t>
            </a:r>
            <a:r>
              <a:rPr lang="en-US" b="1" dirty="0">
                <a:solidFill>
                  <a:srgbClr val="FF0000"/>
                </a:solidFill>
              </a:rPr>
              <a:t>a committee </a:t>
            </a:r>
            <a:r>
              <a:rPr lang="en-US" dirty="0"/>
              <a:t>and pick a chairperson. The local chairperson will need to contact the national chairperson, Cheri Mitchell, and let her know you will be participating. The national chairperson is available to any group that is interested in more information or needs assistance in planning an event.</a:t>
            </a:r>
          </a:p>
          <a:p>
            <a:pPr marL="457200" lvl="0" indent="-457200">
              <a:buFont typeface="+mj-lt"/>
              <a:buAutoNum type="arabicPeriod"/>
            </a:pPr>
            <a:r>
              <a:rPr lang="en-US" b="1" dirty="0">
                <a:solidFill>
                  <a:srgbClr val="FF0000"/>
                </a:solidFill>
              </a:rPr>
              <a:t>Set a planning meeting </a:t>
            </a:r>
            <a:r>
              <a:rPr lang="en-US" dirty="0"/>
              <a:t>date once a month so everyone can get it on their calendar.</a:t>
            </a:r>
          </a:p>
          <a:p>
            <a:pPr marL="457200" lvl="0" indent="-457200">
              <a:buFont typeface="+mj-lt"/>
              <a:buAutoNum type="arabicPeriod"/>
            </a:pPr>
            <a:r>
              <a:rPr lang="en-US" b="1" dirty="0">
                <a:solidFill>
                  <a:srgbClr val="FF0000"/>
                </a:solidFill>
              </a:rPr>
              <a:t>Discuss what type of event </a:t>
            </a:r>
            <a:r>
              <a:rPr lang="en-US" dirty="0"/>
              <a:t>you want to have: a march, a rally at the State Capitol, a lunch-and-learn, or something totally new?  It is up to you!</a:t>
            </a:r>
          </a:p>
          <a:p>
            <a:pPr marL="457200" lvl="0" indent="-457200">
              <a:buFont typeface="+mj-lt"/>
              <a:buAutoNum type="arabicPeriod"/>
            </a:pPr>
            <a:r>
              <a:rPr lang="en-US" b="1" dirty="0">
                <a:solidFill>
                  <a:srgbClr val="FF0000"/>
                </a:solidFill>
              </a:rPr>
              <a:t>Decide where </a:t>
            </a:r>
            <a:r>
              <a:rPr lang="en-US" dirty="0"/>
              <a:t>the best place is to host the event. Keep accessibility in mind.</a:t>
            </a:r>
          </a:p>
          <a:p>
            <a:pPr marL="0" lvl="0" indent="0" algn="r">
              <a:buNone/>
            </a:pPr>
            <a:endParaRPr lang="en-US" dirty="0"/>
          </a:p>
        </p:txBody>
      </p:sp>
      <p:sp>
        <p:nvSpPr>
          <p:cNvPr id="4" name="Title 1"/>
          <p:cNvSpPr txBox="1">
            <a:spLocks/>
          </p:cNvSpPr>
          <p:nvPr/>
        </p:nvSpPr>
        <p:spPr>
          <a:xfrm>
            <a:off x="716479" y="286605"/>
            <a:ext cx="7650281" cy="93259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smtClean="0"/>
              <a:t> </a:t>
            </a:r>
            <a:r>
              <a:rPr lang="en-US" sz="3600" b="1" dirty="0" smtClean="0">
                <a:solidFill>
                  <a:schemeClr val="tx1"/>
                </a:solidFill>
              </a:rPr>
              <a:t>LONG ROAD HOME</a:t>
            </a:r>
            <a:endParaRPr lang="en-US" sz="36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399"/>
            <a:ext cx="778944" cy="1447801"/>
          </a:xfrm>
          <a:prstGeom prst="rect">
            <a:avLst/>
          </a:prstGeom>
        </p:spPr>
      </p:pic>
      <p:sp>
        <p:nvSpPr>
          <p:cNvPr id="6" name="Content Placeholder 4"/>
          <p:cNvSpPr txBox="1">
            <a:spLocks/>
          </p:cNvSpPr>
          <p:nvPr/>
        </p:nvSpPr>
        <p:spPr>
          <a:xfrm>
            <a:off x="863404" y="1931459"/>
            <a:ext cx="7543800" cy="4806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p>
        </p:txBody>
      </p:sp>
    </p:spTree>
    <p:extLst>
      <p:ext uri="{BB962C8B-B14F-4D97-AF65-F5344CB8AC3E}">
        <p14:creationId xmlns:p14="http://schemas.microsoft.com/office/powerpoint/2010/main" val="949637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104" y="1600200"/>
            <a:ext cx="7543800" cy="4572000"/>
          </a:xfrm>
        </p:spPr>
        <p:txBody>
          <a:bodyPr>
            <a:normAutofit fontScale="92500" lnSpcReduction="10000"/>
          </a:bodyPr>
          <a:lstStyle/>
          <a:p>
            <a:pPr marL="457200" lvl="0" indent="-457200">
              <a:buFont typeface="+mj-lt"/>
              <a:buAutoNum type="arabicPeriod" startAt="5"/>
            </a:pPr>
            <a:r>
              <a:rPr lang="en-US" b="1" dirty="0">
                <a:solidFill>
                  <a:srgbClr val="FF0000"/>
                </a:solidFill>
              </a:rPr>
              <a:t>Decide when </a:t>
            </a:r>
            <a:r>
              <a:rPr lang="en-US" dirty="0"/>
              <a:t>you want to hold your event. We suggest this should happen in June, but it is up to you. June is the anniversary of the </a:t>
            </a:r>
            <a:r>
              <a:rPr lang="en-US" i="1" dirty="0"/>
              <a:t>Olmstead Decision</a:t>
            </a:r>
            <a:r>
              <a:rPr lang="en-US" dirty="0"/>
              <a:t>. You may even want to have more than one event.</a:t>
            </a:r>
          </a:p>
          <a:p>
            <a:pPr marL="457200" lvl="0" indent="-457200">
              <a:buFont typeface="+mj-lt"/>
              <a:buAutoNum type="arabicPeriod" startAt="5"/>
            </a:pPr>
            <a:r>
              <a:rPr lang="en-US" b="1" dirty="0">
                <a:solidFill>
                  <a:srgbClr val="FF0000"/>
                </a:solidFill>
              </a:rPr>
              <a:t>Make a to-do list</a:t>
            </a:r>
            <a:r>
              <a:rPr lang="en-US" dirty="0"/>
              <a:t>. At the end of each meeting, list what needs to be done and who is doing it.</a:t>
            </a:r>
          </a:p>
          <a:p>
            <a:pPr marL="457200" lvl="0" indent="-457200">
              <a:buFont typeface="+mj-lt"/>
              <a:buAutoNum type="arabicPeriod" startAt="5"/>
            </a:pPr>
            <a:r>
              <a:rPr lang="en-US" b="1" dirty="0">
                <a:solidFill>
                  <a:srgbClr val="FF0000"/>
                </a:solidFill>
              </a:rPr>
              <a:t>Turn in your Long Road Home information </a:t>
            </a:r>
            <a:r>
              <a:rPr lang="en-US" dirty="0"/>
              <a:t>to the national chairperson for it to be posted on the Long Road Home website no later than May 30 of every year.</a:t>
            </a:r>
          </a:p>
        </p:txBody>
      </p:sp>
      <p:sp>
        <p:nvSpPr>
          <p:cNvPr id="4" name="Title 1"/>
          <p:cNvSpPr txBox="1">
            <a:spLocks/>
          </p:cNvSpPr>
          <p:nvPr/>
        </p:nvSpPr>
        <p:spPr>
          <a:xfrm>
            <a:off x="716479" y="286605"/>
            <a:ext cx="7650281" cy="93259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smtClean="0"/>
              <a:t> </a:t>
            </a:r>
            <a:r>
              <a:rPr lang="en-US" sz="3600" b="1" dirty="0" smtClean="0">
                <a:solidFill>
                  <a:schemeClr val="tx1"/>
                </a:solidFill>
              </a:rPr>
              <a:t>LONG ROAD HOME</a:t>
            </a:r>
            <a:endParaRPr lang="en-US" sz="36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399"/>
            <a:ext cx="778944" cy="1447801"/>
          </a:xfrm>
          <a:prstGeom prst="rect">
            <a:avLst/>
          </a:prstGeom>
        </p:spPr>
      </p:pic>
      <p:sp>
        <p:nvSpPr>
          <p:cNvPr id="6" name="Content Placeholder 4"/>
          <p:cNvSpPr txBox="1">
            <a:spLocks/>
          </p:cNvSpPr>
          <p:nvPr/>
        </p:nvSpPr>
        <p:spPr>
          <a:xfrm>
            <a:off x="863404" y="1931459"/>
            <a:ext cx="7543800" cy="4806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p>
        </p:txBody>
      </p:sp>
    </p:spTree>
    <p:extLst>
      <p:ext uri="{BB962C8B-B14F-4D97-AF65-F5344CB8AC3E}">
        <p14:creationId xmlns:p14="http://schemas.microsoft.com/office/powerpoint/2010/main" val="3493107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600" dirty="0" smtClean="0"/>
              <a:t>Example Agenda for your event</a:t>
            </a:r>
            <a:endParaRPr lang="en-US" sz="3600" dirty="0"/>
          </a:p>
        </p:txBody>
      </p:sp>
    </p:spTree>
    <p:extLst>
      <p:ext uri="{BB962C8B-B14F-4D97-AF65-F5344CB8AC3E}">
        <p14:creationId xmlns:p14="http://schemas.microsoft.com/office/powerpoint/2010/main" val="2440501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104" y="1600200"/>
            <a:ext cx="7543800" cy="4572000"/>
          </a:xfrm>
        </p:spPr>
        <p:txBody>
          <a:bodyPr>
            <a:normAutofit fontScale="92500"/>
          </a:bodyPr>
          <a:lstStyle/>
          <a:p>
            <a:r>
              <a:rPr lang="en-US" dirty="0" smtClean="0"/>
              <a:t>Welcome by </a:t>
            </a:r>
            <a:r>
              <a:rPr lang="en-US" dirty="0" smtClean="0">
                <a:solidFill>
                  <a:schemeClr val="tx2"/>
                </a:solidFill>
              </a:rPr>
              <a:t>Cheri </a:t>
            </a:r>
            <a:r>
              <a:rPr lang="en-US" dirty="0">
                <a:solidFill>
                  <a:schemeClr val="tx2"/>
                </a:solidFill>
              </a:rPr>
              <a:t>Mitchell</a:t>
            </a:r>
          </a:p>
          <a:p>
            <a:r>
              <a:rPr lang="en-US" dirty="0"/>
              <a:t>What is Olmstead</a:t>
            </a:r>
            <a:r>
              <a:rPr lang="en-US" dirty="0" smtClean="0"/>
              <a:t>? presented by </a:t>
            </a:r>
            <a:r>
              <a:rPr lang="en-US" dirty="0" smtClean="0">
                <a:solidFill>
                  <a:schemeClr val="tx2"/>
                </a:solidFill>
              </a:rPr>
              <a:t>Lois </a:t>
            </a:r>
            <a:r>
              <a:rPr lang="en-US" dirty="0">
                <a:solidFill>
                  <a:schemeClr val="tx2"/>
                </a:solidFill>
              </a:rPr>
              <a:t>Curtis </a:t>
            </a:r>
          </a:p>
          <a:p>
            <a:r>
              <a:rPr lang="en-US" dirty="0"/>
              <a:t>Olmstead Now </a:t>
            </a:r>
            <a:r>
              <a:rPr lang="en-US" dirty="0" smtClean="0"/>
              <a:t>by </a:t>
            </a:r>
            <a:r>
              <a:rPr lang="en-US" dirty="0" smtClean="0">
                <a:solidFill>
                  <a:schemeClr val="tx2"/>
                </a:solidFill>
              </a:rPr>
              <a:t>Tally </a:t>
            </a:r>
            <a:r>
              <a:rPr lang="en-US" dirty="0">
                <a:solidFill>
                  <a:schemeClr val="tx2"/>
                </a:solidFill>
              </a:rPr>
              <a:t>Wells</a:t>
            </a:r>
          </a:p>
          <a:p>
            <a:r>
              <a:rPr lang="en-US" dirty="0"/>
              <a:t>Freedom Story </a:t>
            </a:r>
            <a:r>
              <a:rPr lang="en-US" dirty="0" smtClean="0"/>
              <a:t>by </a:t>
            </a:r>
            <a:r>
              <a:rPr lang="en-US" dirty="0" err="1" smtClean="0">
                <a:solidFill>
                  <a:schemeClr val="tx2"/>
                </a:solidFill>
              </a:rPr>
              <a:t>Yaz</a:t>
            </a:r>
            <a:r>
              <a:rPr lang="en-US" dirty="0" smtClean="0">
                <a:solidFill>
                  <a:schemeClr val="tx2"/>
                </a:solidFill>
              </a:rPr>
              <a:t> </a:t>
            </a:r>
            <a:r>
              <a:rPr lang="en-US" dirty="0" err="1">
                <a:solidFill>
                  <a:schemeClr val="tx2"/>
                </a:solidFill>
              </a:rPr>
              <a:t>Abdula</a:t>
            </a:r>
            <a:endParaRPr lang="en-US" dirty="0">
              <a:solidFill>
                <a:schemeClr val="tx2"/>
              </a:solidFill>
            </a:endParaRPr>
          </a:p>
          <a:p>
            <a:r>
              <a:rPr lang="en-US" dirty="0"/>
              <a:t>Children’s Freedom Initiative </a:t>
            </a:r>
            <a:r>
              <a:rPr lang="en-US" dirty="0" smtClean="0"/>
              <a:t>by </a:t>
            </a:r>
            <a:r>
              <a:rPr lang="en-US" dirty="0" smtClean="0">
                <a:solidFill>
                  <a:schemeClr val="tx2"/>
                </a:solidFill>
              </a:rPr>
              <a:t>Katie </a:t>
            </a:r>
            <a:r>
              <a:rPr lang="en-US" dirty="0">
                <a:solidFill>
                  <a:schemeClr val="tx2"/>
                </a:solidFill>
              </a:rPr>
              <a:t>Chandler</a:t>
            </a:r>
          </a:p>
          <a:p>
            <a:r>
              <a:rPr lang="en-US" dirty="0"/>
              <a:t>The Future of Olmstead </a:t>
            </a:r>
            <a:r>
              <a:rPr lang="en-US" dirty="0" smtClean="0"/>
              <a:t>by </a:t>
            </a:r>
            <a:r>
              <a:rPr lang="en-US" dirty="0" smtClean="0">
                <a:solidFill>
                  <a:schemeClr val="tx2"/>
                </a:solidFill>
              </a:rPr>
              <a:t>Ruby </a:t>
            </a:r>
            <a:r>
              <a:rPr lang="en-US" dirty="0">
                <a:solidFill>
                  <a:schemeClr val="tx2"/>
                </a:solidFill>
              </a:rPr>
              <a:t>Moore</a:t>
            </a:r>
          </a:p>
          <a:p>
            <a:r>
              <a:rPr lang="en-US" dirty="0"/>
              <a:t>Open Mike for Freedom Stories</a:t>
            </a:r>
          </a:p>
          <a:p>
            <a:r>
              <a:rPr lang="en-US" dirty="0"/>
              <a:t>Close </a:t>
            </a:r>
            <a:r>
              <a:rPr lang="en-US" dirty="0" smtClean="0"/>
              <a:t>by </a:t>
            </a:r>
            <a:r>
              <a:rPr lang="en-US" dirty="0" smtClean="0">
                <a:solidFill>
                  <a:schemeClr val="tx2"/>
                </a:solidFill>
              </a:rPr>
              <a:t>Bernard </a:t>
            </a:r>
            <a:r>
              <a:rPr lang="en-US" dirty="0">
                <a:solidFill>
                  <a:schemeClr val="tx2"/>
                </a:solidFill>
              </a:rPr>
              <a:t>Baker, President of </a:t>
            </a:r>
            <a:r>
              <a:rPr lang="en-US" dirty="0" smtClean="0">
                <a:solidFill>
                  <a:schemeClr val="tx2"/>
                </a:solidFill>
              </a:rPr>
              <a:t>PF </a:t>
            </a:r>
            <a:r>
              <a:rPr lang="en-US" dirty="0">
                <a:solidFill>
                  <a:schemeClr val="tx2"/>
                </a:solidFill>
              </a:rPr>
              <a:t>of GA</a:t>
            </a:r>
          </a:p>
        </p:txBody>
      </p:sp>
      <p:sp>
        <p:nvSpPr>
          <p:cNvPr id="4" name="Title 1"/>
          <p:cNvSpPr txBox="1">
            <a:spLocks/>
          </p:cNvSpPr>
          <p:nvPr/>
        </p:nvSpPr>
        <p:spPr>
          <a:xfrm>
            <a:off x="716479" y="286605"/>
            <a:ext cx="7650281" cy="93259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smtClean="0"/>
              <a:t> </a:t>
            </a:r>
            <a:r>
              <a:rPr lang="en-US" sz="3600" b="1" dirty="0" smtClean="0">
                <a:solidFill>
                  <a:schemeClr val="tx1"/>
                </a:solidFill>
              </a:rPr>
              <a:t>LONG ROAD HOME</a:t>
            </a:r>
            <a:endParaRPr lang="en-US" sz="36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399"/>
            <a:ext cx="778944" cy="1447801"/>
          </a:xfrm>
          <a:prstGeom prst="rect">
            <a:avLst/>
          </a:prstGeom>
        </p:spPr>
      </p:pic>
      <p:sp>
        <p:nvSpPr>
          <p:cNvPr id="6" name="Content Placeholder 4"/>
          <p:cNvSpPr txBox="1">
            <a:spLocks/>
          </p:cNvSpPr>
          <p:nvPr/>
        </p:nvSpPr>
        <p:spPr>
          <a:xfrm>
            <a:off x="863404" y="1600200"/>
            <a:ext cx="7543800" cy="44196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p>
        </p:txBody>
      </p:sp>
    </p:spTree>
    <p:extLst>
      <p:ext uri="{BB962C8B-B14F-4D97-AF65-F5344CB8AC3E}">
        <p14:creationId xmlns:p14="http://schemas.microsoft.com/office/powerpoint/2010/main" val="3838417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104" y="1600200"/>
            <a:ext cx="7543800" cy="4572000"/>
          </a:xfrm>
        </p:spPr>
        <p:txBody>
          <a:bodyPr>
            <a:normAutofit/>
          </a:bodyPr>
          <a:lstStyle/>
          <a:p>
            <a:pPr marL="0" indent="0">
              <a:buNone/>
            </a:pPr>
            <a:r>
              <a:rPr lang="en-US" b="1" dirty="0"/>
              <a:t>Long Road Home </a:t>
            </a:r>
            <a:r>
              <a:rPr lang="en-US" dirty="0"/>
              <a:t>website: 	</a:t>
            </a:r>
            <a:r>
              <a:rPr lang="en-US" dirty="0">
                <a:hlinkClick r:id="rId2"/>
              </a:rPr>
              <a:t>www.peoplefirstofga.com</a:t>
            </a:r>
            <a:r>
              <a:rPr lang="en-US" dirty="0"/>
              <a:t> 	</a:t>
            </a:r>
          </a:p>
          <a:p>
            <a:pPr lvl="1"/>
            <a:r>
              <a:rPr lang="en-US" dirty="0"/>
              <a:t>Click on Long Road Home                                               </a:t>
            </a:r>
            <a:endParaRPr lang="en-US" sz="1800" dirty="0"/>
          </a:p>
          <a:p>
            <a:pPr marL="60325" lvl="1" indent="60325">
              <a:buNone/>
            </a:pPr>
            <a:endParaRPr lang="en-US" sz="2000" b="1" dirty="0"/>
          </a:p>
          <a:p>
            <a:pPr marL="60325" lvl="1" indent="60325">
              <a:buNone/>
            </a:pPr>
            <a:r>
              <a:rPr lang="en-US" sz="2800" b="1" dirty="0"/>
              <a:t>I am Olmstead </a:t>
            </a:r>
            <a:r>
              <a:rPr lang="en-US" sz="2800" dirty="0"/>
              <a:t>website:  	</a:t>
            </a:r>
            <a:r>
              <a:rPr lang="en-US" sz="2000" dirty="0"/>
              <a:t>	</a:t>
            </a:r>
            <a:r>
              <a:rPr lang="en-US" dirty="0">
                <a:hlinkClick r:id="rId3"/>
              </a:rPr>
              <a:t>http://www.olmsteadrights.org/iamolmstead/</a:t>
            </a:r>
            <a:endParaRPr lang="en-US" dirty="0"/>
          </a:p>
          <a:p>
            <a:pPr marL="60325" lvl="1" indent="60325">
              <a:buNone/>
            </a:pPr>
            <a:endParaRPr lang="en-US" dirty="0"/>
          </a:p>
          <a:p>
            <a:pPr marL="0" indent="0">
              <a:buNone/>
            </a:pPr>
            <a:endParaRPr lang="en-US" dirty="0"/>
          </a:p>
        </p:txBody>
      </p:sp>
      <p:sp>
        <p:nvSpPr>
          <p:cNvPr id="4" name="Title 1"/>
          <p:cNvSpPr txBox="1">
            <a:spLocks/>
          </p:cNvSpPr>
          <p:nvPr/>
        </p:nvSpPr>
        <p:spPr>
          <a:xfrm>
            <a:off x="716479" y="286605"/>
            <a:ext cx="7650281" cy="93259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smtClean="0"/>
              <a:t> </a:t>
            </a:r>
            <a:r>
              <a:rPr lang="en-US" sz="3600" b="1" dirty="0" smtClean="0">
                <a:solidFill>
                  <a:schemeClr val="tx1"/>
                </a:solidFill>
              </a:rPr>
              <a:t>LONG ROAD HOME</a:t>
            </a:r>
            <a:endParaRPr lang="en-US" sz="3600" b="1"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399"/>
            <a:ext cx="778944" cy="1447801"/>
          </a:xfrm>
          <a:prstGeom prst="rect">
            <a:avLst/>
          </a:prstGeom>
        </p:spPr>
      </p:pic>
      <p:sp>
        <p:nvSpPr>
          <p:cNvPr id="6" name="Content Placeholder 4"/>
          <p:cNvSpPr txBox="1">
            <a:spLocks/>
          </p:cNvSpPr>
          <p:nvPr/>
        </p:nvSpPr>
        <p:spPr>
          <a:xfrm>
            <a:off x="863404" y="1931459"/>
            <a:ext cx="7543800" cy="4806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p>
        </p:txBody>
      </p:sp>
    </p:spTree>
    <p:extLst>
      <p:ext uri="{BB962C8B-B14F-4D97-AF65-F5344CB8AC3E}">
        <p14:creationId xmlns:p14="http://schemas.microsoft.com/office/powerpoint/2010/main" val="485011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104" y="1600200"/>
            <a:ext cx="7543800" cy="4572000"/>
          </a:xfrm>
        </p:spPr>
        <p:txBody>
          <a:bodyPr>
            <a:normAutofit/>
          </a:bodyPr>
          <a:lstStyle/>
          <a:p>
            <a:pPr marL="60325" lvl="1" indent="60325">
              <a:buNone/>
            </a:pPr>
            <a:r>
              <a:rPr lang="en-US" b="1" dirty="0" smtClean="0"/>
              <a:t>Contact National </a:t>
            </a:r>
            <a:r>
              <a:rPr lang="en-US" b="1" dirty="0"/>
              <a:t>Chairperson</a:t>
            </a:r>
          </a:p>
          <a:p>
            <a:pPr marL="60325" lvl="1" indent="60325">
              <a:buNone/>
            </a:pPr>
            <a:r>
              <a:rPr lang="en-US" dirty="0" smtClean="0"/>
              <a:t>Cheri </a:t>
            </a:r>
            <a:r>
              <a:rPr lang="en-US" dirty="0"/>
              <a:t>Mitchell</a:t>
            </a:r>
          </a:p>
          <a:p>
            <a:pPr marL="60325" lvl="1" indent="60325">
              <a:buNone/>
            </a:pPr>
            <a:r>
              <a:rPr lang="en-US" dirty="0" smtClean="0"/>
              <a:t>150 </a:t>
            </a:r>
            <a:r>
              <a:rPr lang="en-US" dirty="0"/>
              <a:t>East Ponce de Leon Ave., Suite 430</a:t>
            </a:r>
          </a:p>
          <a:p>
            <a:pPr marL="60325" lvl="1" indent="60325">
              <a:buNone/>
            </a:pPr>
            <a:r>
              <a:rPr lang="en-US" dirty="0" smtClean="0"/>
              <a:t>Decatur</a:t>
            </a:r>
            <a:r>
              <a:rPr lang="en-US" dirty="0"/>
              <a:t>, GA 30030</a:t>
            </a:r>
          </a:p>
          <a:p>
            <a:pPr marL="60325" lvl="1" indent="60325">
              <a:buNone/>
            </a:pPr>
            <a:r>
              <a:rPr lang="en-US" dirty="0" smtClean="0">
                <a:hlinkClick r:id="rId2"/>
              </a:rPr>
              <a:t>cherimitchellg@gmail.com</a:t>
            </a:r>
            <a:r>
              <a:rPr lang="en-US" dirty="0" smtClean="0"/>
              <a:t> </a:t>
            </a:r>
            <a:r>
              <a:rPr lang="en-US" dirty="0"/>
              <a:t>or </a:t>
            </a:r>
            <a:r>
              <a:rPr lang="en-US" dirty="0">
                <a:hlinkClick r:id="rId3"/>
              </a:rPr>
              <a:t>cmitchell@thegao.org</a:t>
            </a:r>
            <a:r>
              <a:rPr lang="en-US" dirty="0"/>
              <a:t> </a:t>
            </a:r>
          </a:p>
          <a:p>
            <a:pPr marL="60325" lvl="1" indent="60325">
              <a:buNone/>
            </a:pPr>
            <a:r>
              <a:rPr lang="en-US" dirty="0" smtClean="0"/>
              <a:t>(</a:t>
            </a:r>
            <a:r>
              <a:rPr lang="en-US" dirty="0"/>
              <a:t>404)885-1234, (800)537-2329, or (404) 849-8209 </a:t>
            </a:r>
          </a:p>
          <a:p>
            <a:pPr marL="0" indent="0">
              <a:buNone/>
            </a:pPr>
            <a:endParaRPr lang="en-US" dirty="0"/>
          </a:p>
        </p:txBody>
      </p:sp>
      <p:sp>
        <p:nvSpPr>
          <p:cNvPr id="4" name="Title 1"/>
          <p:cNvSpPr txBox="1">
            <a:spLocks/>
          </p:cNvSpPr>
          <p:nvPr/>
        </p:nvSpPr>
        <p:spPr>
          <a:xfrm>
            <a:off x="716479" y="286605"/>
            <a:ext cx="7650281" cy="932596"/>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smtClean="0"/>
              <a:t> </a:t>
            </a:r>
            <a:r>
              <a:rPr lang="en-US" sz="3600" b="1" dirty="0" smtClean="0">
                <a:solidFill>
                  <a:schemeClr val="tx1"/>
                </a:solidFill>
              </a:rPr>
              <a:t>LONG ROAD HOME</a:t>
            </a:r>
            <a:endParaRPr lang="en-US" sz="3600" b="1"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399"/>
            <a:ext cx="778944" cy="1447801"/>
          </a:xfrm>
          <a:prstGeom prst="rect">
            <a:avLst/>
          </a:prstGeom>
        </p:spPr>
      </p:pic>
      <p:sp>
        <p:nvSpPr>
          <p:cNvPr id="6" name="Content Placeholder 4"/>
          <p:cNvSpPr txBox="1">
            <a:spLocks/>
          </p:cNvSpPr>
          <p:nvPr/>
        </p:nvSpPr>
        <p:spPr>
          <a:xfrm>
            <a:off x="863404" y="1931459"/>
            <a:ext cx="7543800" cy="4806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b="1" dirty="0"/>
          </a:p>
        </p:txBody>
      </p:sp>
    </p:spTree>
    <p:extLst>
      <p:ext uri="{BB962C8B-B14F-4D97-AF65-F5344CB8AC3E}">
        <p14:creationId xmlns:p14="http://schemas.microsoft.com/office/powerpoint/2010/main" val="1584179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half" idx="2"/>
          </p:nvPr>
        </p:nvSpPr>
        <p:spPr>
          <a:xfrm>
            <a:off x="1219200" y="4953000"/>
            <a:ext cx="6629400" cy="1600200"/>
          </a:xfrm>
        </p:spPr>
        <p:txBody>
          <a:bodyPr>
            <a:noAutofit/>
          </a:bodyPr>
          <a:lstStyle/>
          <a:p>
            <a:r>
              <a:rPr lang="en-US" sz="2800" dirty="0" smtClean="0"/>
              <a:t>Co-Presented by</a:t>
            </a:r>
            <a:endParaRPr lang="en-US" sz="1600" dirty="0"/>
          </a:p>
          <a:p>
            <a:r>
              <a:rPr lang="en-US" sz="2800" dirty="0" err="1" smtClean="0"/>
              <a:t>Chaqueta</a:t>
            </a:r>
            <a:r>
              <a:rPr lang="en-US" sz="2800" dirty="0" smtClean="0"/>
              <a:t> Stuckey </a:t>
            </a:r>
            <a:endParaRPr lang="en-US" sz="2800" dirty="0"/>
          </a:p>
        </p:txBody>
      </p:sp>
      <p:pic>
        <p:nvPicPr>
          <p:cNvPr id="5" name="Picture Placeholder 4"/>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1616" t="-1543" r="7382" b="1543"/>
          <a:stretch/>
        </p:blipFill>
        <p:spPr>
          <a:xfrm>
            <a:off x="2590800" y="609600"/>
            <a:ext cx="3911600" cy="4114800"/>
          </a:xfrm>
        </p:spPr>
      </p:pic>
    </p:spTree>
    <p:extLst>
      <p:ext uri="{BB962C8B-B14F-4D97-AF65-F5344CB8AC3E}">
        <p14:creationId xmlns:p14="http://schemas.microsoft.com/office/powerpoint/2010/main" val="187404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15962"/>
          </a:xfrm>
        </p:spPr>
        <p:txBody>
          <a:bodyPr>
            <a:normAutofit/>
          </a:bodyPr>
          <a:lstStyle/>
          <a:p>
            <a:pPr eaLnBrk="1" hangingPunct="1"/>
            <a:r>
              <a:rPr lang="en-US" altLang="en-US" sz="4000" dirty="0" smtClean="0"/>
              <a:t>WELCOME</a:t>
            </a:r>
          </a:p>
        </p:txBody>
      </p:sp>
      <p:sp>
        <p:nvSpPr>
          <p:cNvPr id="3" name="Content Placeholder 2"/>
          <p:cNvSpPr>
            <a:spLocks noGrp="1"/>
          </p:cNvSpPr>
          <p:nvPr>
            <p:ph idx="1"/>
          </p:nvPr>
        </p:nvSpPr>
        <p:spPr>
          <a:xfrm>
            <a:off x="457200" y="1295400"/>
            <a:ext cx="5638800" cy="5181600"/>
          </a:xfrm>
        </p:spPr>
        <p:txBody>
          <a:bodyPr>
            <a:normAutofit lnSpcReduction="10000"/>
          </a:bodyPr>
          <a:lstStyle/>
          <a:p>
            <a:pPr marL="0" indent="0" eaLnBrk="1" hangingPunct="1">
              <a:buFont typeface="Arial" pitchFamily="34" charset="0"/>
              <a:buNone/>
              <a:defRPr/>
            </a:pPr>
            <a:r>
              <a:rPr lang="en-US" dirty="0" smtClean="0"/>
              <a:t>Reminders: </a:t>
            </a:r>
          </a:p>
          <a:p>
            <a:pPr eaLnBrk="1" hangingPunct="1">
              <a:buFont typeface="Arial" pitchFamily="34" charset="0"/>
              <a:buChar char="•"/>
              <a:defRPr/>
            </a:pPr>
            <a:r>
              <a:rPr lang="en-US" dirty="0" smtClean="0"/>
              <a:t>Please mute your device once you join the call</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Remember to raise your hands for questions or write a message in text box</a:t>
            </a:r>
          </a:p>
          <a:p>
            <a:pPr eaLnBrk="1" hangingPunct="1">
              <a:buFont typeface="Arial" pitchFamily="34" charset="0"/>
              <a:buChar char="•"/>
              <a:defRPr/>
            </a:pPr>
            <a:endParaRPr lang="en-US" dirty="0" smtClean="0"/>
          </a:p>
          <a:p>
            <a:pPr eaLnBrk="1" hangingPunct="1">
              <a:buFont typeface="Arial" pitchFamily="34" charset="0"/>
              <a:buChar char="•"/>
              <a:defRPr/>
            </a:pPr>
            <a:r>
              <a:rPr lang="en-US" dirty="0" smtClean="0"/>
              <a:t>We will give everyone a chance to ask questions at the end of the presentation</a:t>
            </a:r>
          </a:p>
        </p:txBody>
      </p:sp>
      <p:pic>
        <p:nvPicPr>
          <p:cNvPr id="5124" name="Picture 6" descr="C:\Users\ADM01\AppData\Local\Microsoft\Windows\Temporary Internet Files\Content.IE5\FUE1ZU4H\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888" y="4562475"/>
            <a:ext cx="1423987"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http://www.asqfortworth.org/1416/Education/images/GotToMeeting_RaiseHand.jpg"/>
          <p:cNvPicPr>
            <a:picLocks noChangeAspect="1" noChangeArrowheads="1"/>
          </p:cNvPicPr>
          <p:nvPr/>
        </p:nvPicPr>
        <p:blipFill>
          <a:blip r:embed="rId4">
            <a:extLst>
              <a:ext uri="{28A0092B-C50C-407E-A947-70E740481C1C}">
                <a14:useLocalDpi xmlns:a14="http://schemas.microsoft.com/office/drawing/2010/main" val="0"/>
              </a:ext>
            </a:extLst>
          </a:blip>
          <a:srcRect l="5969" r="11453"/>
          <a:stretch>
            <a:fillRect/>
          </a:stretch>
        </p:blipFill>
        <p:spPr bwMode="auto">
          <a:xfrm>
            <a:off x="6230938" y="1295400"/>
            <a:ext cx="26574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16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5486400" cy="4953000"/>
          </a:xfrm>
        </p:spPr>
        <p:txBody>
          <a:bodyPr>
            <a:noAutofit/>
          </a:bodyPr>
          <a:lstStyle/>
          <a:p>
            <a:pPr eaLnBrk="1" fontAlgn="auto" hangingPunct="1">
              <a:spcAft>
                <a:spcPts val="0"/>
              </a:spcAft>
              <a:defRPr/>
            </a:pPr>
            <a:r>
              <a:rPr lang="en-US" sz="8000" dirty="0" smtClean="0">
                <a:solidFill>
                  <a:schemeClr val="tx1"/>
                </a:solidFill>
                <a:latin typeface="Arial Narrow" pitchFamily="34" charset="0"/>
              </a:rPr>
              <a:t>Expanding </a:t>
            </a:r>
            <a:br>
              <a:rPr lang="en-US" sz="8000" dirty="0" smtClean="0">
                <a:solidFill>
                  <a:schemeClr val="tx1"/>
                </a:solidFill>
                <a:latin typeface="Arial Narrow" pitchFamily="34" charset="0"/>
              </a:rPr>
            </a:br>
            <a:r>
              <a:rPr lang="en-US" sz="8000" dirty="0" smtClean="0">
                <a:solidFill>
                  <a:schemeClr val="tx1"/>
                </a:solidFill>
                <a:latin typeface="Arial Narrow" pitchFamily="34" charset="0"/>
              </a:rPr>
              <a:t>Long </a:t>
            </a:r>
            <a:br>
              <a:rPr lang="en-US" sz="8000" dirty="0" smtClean="0">
                <a:solidFill>
                  <a:schemeClr val="tx1"/>
                </a:solidFill>
                <a:latin typeface="Arial Narrow" pitchFamily="34" charset="0"/>
              </a:rPr>
            </a:br>
            <a:r>
              <a:rPr lang="en-US" sz="8000" dirty="0" smtClean="0">
                <a:solidFill>
                  <a:schemeClr val="tx1"/>
                </a:solidFill>
                <a:latin typeface="Arial Narrow" pitchFamily="34" charset="0"/>
              </a:rPr>
              <a:t>Road </a:t>
            </a:r>
            <a:br>
              <a:rPr lang="en-US" sz="8000" dirty="0" smtClean="0">
                <a:solidFill>
                  <a:schemeClr val="tx1"/>
                </a:solidFill>
                <a:latin typeface="Arial Narrow" pitchFamily="34" charset="0"/>
              </a:rPr>
            </a:br>
            <a:r>
              <a:rPr lang="en-US" sz="8000" dirty="0" smtClean="0">
                <a:solidFill>
                  <a:schemeClr val="tx1"/>
                </a:solidFill>
                <a:latin typeface="Arial Narrow" pitchFamily="34" charset="0"/>
              </a:rPr>
              <a:t>Home</a:t>
            </a:r>
            <a:endParaRPr lang="en-US" sz="8000" dirty="0">
              <a:solidFill>
                <a:schemeClr val="tx1"/>
              </a:solidFill>
              <a:latin typeface="Arial Narrow" pitchFamily="34" charset="0"/>
            </a:endParaRPr>
          </a:p>
        </p:txBody>
      </p:sp>
      <p:sp>
        <p:nvSpPr>
          <p:cNvPr id="3" name="Subtitle 2"/>
          <p:cNvSpPr>
            <a:spLocks noGrp="1"/>
          </p:cNvSpPr>
          <p:nvPr>
            <p:ph type="subTitle" idx="1"/>
          </p:nvPr>
        </p:nvSpPr>
        <p:spPr>
          <a:xfrm>
            <a:off x="533400" y="5486400"/>
            <a:ext cx="8077200" cy="1066800"/>
          </a:xfrm>
        </p:spPr>
        <p:txBody>
          <a:bodyPr>
            <a:noAutofit/>
          </a:bodyPr>
          <a:lstStyle/>
          <a:p>
            <a:pPr eaLnBrk="1" fontAlgn="auto" hangingPunct="1">
              <a:spcAft>
                <a:spcPts val="0"/>
              </a:spcAft>
              <a:buClr>
                <a:schemeClr val="tx1">
                  <a:shade val="95000"/>
                </a:schemeClr>
              </a:buClr>
              <a:buFont typeface="Wingdings 2"/>
              <a:buNone/>
              <a:defRPr/>
            </a:pPr>
            <a:r>
              <a:rPr lang="en-US" sz="4800" dirty="0" smtClean="0">
                <a:solidFill>
                  <a:schemeClr val="tx1"/>
                </a:solidFill>
                <a:latin typeface="Arial Black" pitchFamily="34" charset="0"/>
              </a:rPr>
              <a:t>Why is it important?</a:t>
            </a:r>
            <a:endParaRPr lang="en-US" sz="4800" dirty="0">
              <a:solidFill>
                <a:schemeClr val="tx1"/>
              </a:solidFill>
              <a:latin typeface="Arial Black" pitchFamily="34" charset="0"/>
            </a:endParaRPr>
          </a:p>
        </p:txBody>
      </p:sp>
      <p:pic>
        <p:nvPicPr>
          <p:cNvPr id="3076" name="Picture 4" descr="C:\Users\LDavis\AppData\Local\Microsoft\Windows\Temporary Internet Files\Content.IE5\1YDCKCY2\5029147286_dda298df27_z[1].jpg"/>
          <p:cNvPicPr>
            <a:picLocks noChangeAspect="1" noChangeArrowheads="1"/>
          </p:cNvPicPr>
          <p:nvPr/>
        </p:nvPicPr>
        <p:blipFill>
          <a:blip r:embed="rId2"/>
          <a:srcRect/>
          <a:stretch>
            <a:fillRect/>
          </a:stretch>
        </p:blipFill>
        <p:spPr bwMode="auto">
          <a:xfrm>
            <a:off x="4495800" y="1905000"/>
            <a:ext cx="4064000" cy="3048000"/>
          </a:xfrm>
          <a:prstGeom prst="rect">
            <a:avLst/>
          </a:prstGeom>
          <a:solidFill>
            <a:schemeClr val="tx2"/>
          </a:solidFill>
          <a:ln w="88900" cap="sq" cmpd="thickThin">
            <a:solidFill>
              <a:schemeClr val="accent1">
                <a:lumMod val="60000"/>
                <a:lumOff val="4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969526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905000"/>
          </a:xfrm>
        </p:spPr>
        <p:txBody>
          <a:bodyPr/>
          <a:lstStyle/>
          <a:p>
            <a:pPr algn="ctr" eaLnBrk="1" fontAlgn="auto" hangingPunct="1">
              <a:spcAft>
                <a:spcPts val="0"/>
              </a:spcAft>
              <a:defRPr/>
            </a:pPr>
            <a:r>
              <a:rPr lang="en-US" sz="4400" dirty="0" smtClean="0">
                <a:solidFill>
                  <a:schemeClr val="tx1"/>
                </a:solidFill>
              </a:rPr>
              <a:t>Examples of Settings that Isolate People from Freedom</a:t>
            </a:r>
            <a:endParaRPr lang="en-US" sz="4400" dirty="0">
              <a:solidFill>
                <a:schemeClr val="tx1"/>
              </a:solidFill>
            </a:endParaRPr>
          </a:p>
        </p:txBody>
      </p:sp>
      <p:sp>
        <p:nvSpPr>
          <p:cNvPr id="4" name="TextBox 3"/>
          <p:cNvSpPr txBox="1"/>
          <p:nvPr/>
        </p:nvSpPr>
        <p:spPr>
          <a:xfrm>
            <a:off x="609600" y="2755900"/>
            <a:ext cx="2667000" cy="1200150"/>
          </a:xfrm>
          <a:prstGeom prst="rect">
            <a:avLst/>
          </a:prstGeom>
          <a:noFill/>
        </p:spPr>
        <p:txBody>
          <a:bodyPr>
            <a:spAutoFit/>
          </a:bodyPr>
          <a:lstStyle/>
          <a:p>
            <a:pPr algn="ctr" fontAlgn="auto">
              <a:spcBef>
                <a:spcPts val="0"/>
              </a:spcBef>
              <a:spcAft>
                <a:spcPts val="0"/>
              </a:spcAft>
              <a:defRPr/>
            </a:pPr>
            <a:r>
              <a:rPr lang="en-US" sz="36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Sheltered Workshop</a:t>
            </a:r>
          </a:p>
        </p:txBody>
      </p:sp>
      <p:sp>
        <p:nvSpPr>
          <p:cNvPr id="5" name="TextBox 4"/>
          <p:cNvSpPr txBox="1"/>
          <p:nvPr/>
        </p:nvSpPr>
        <p:spPr>
          <a:xfrm>
            <a:off x="3530600" y="2709862"/>
            <a:ext cx="2286000" cy="584200"/>
          </a:xfrm>
          <a:prstGeom prst="rect">
            <a:avLst/>
          </a:prstGeom>
          <a:noFill/>
        </p:spPr>
        <p:txBody>
          <a:bodyPr>
            <a:spAutoFit/>
          </a:bodyPr>
          <a:lstStyle/>
          <a:p>
            <a:pPr fontAlgn="auto">
              <a:spcBef>
                <a:spcPts val="0"/>
              </a:spcBef>
              <a:spcAft>
                <a:spcPts val="0"/>
              </a:spcAft>
              <a:defRPr/>
            </a:pP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SCHOOLS</a:t>
            </a:r>
          </a:p>
        </p:txBody>
      </p:sp>
      <p:sp>
        <p:nvSpPr>
          <p:cNvPr id="6" name="TextBox 5"/>
          <p:cNvSpPr txBox="1"/>
          <p:nvPr/>
        </p:nvSpPr>
        <p:spPr>
          <a:xfrm>
            <a:off x="5867400" y="2632075"/>
            <a:ext cx="2971800" cy="1323975"/>
          </a:xfrm>
          <a:prstGeom prst="rect">
            <a:avLst/>
          </a:prstGeom>
          <a:noFill/>
        </p:spPr>
        <p:txBody>
          <a:bodyPr>
            <a:spAutoFit/>
          </a:bodyPr>
          <a:lstStyle/>
          <a:p>
            <a:pPr algn="ctr" fontAlgn="auto">
              <a:spcBef>
                <a:spcPts val="0"/>
              </a:spcBef>
              <a:spcAft>
                <a:spcPts val="0"/>
              </a:spcAft>
              <a:defRPr/>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Group Homes</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3733800" y="3956050"/>
            <a:ext cx="4800600" cy="584200"/>
          </a:xfrm>
          <a:prstGeom prst="rect">
            <a:avLst/>
          </a:prstGeom>
          <a:noFill/>
        </p:spPr>
        <p:txBody>
          <a:bodyPr>
            <a:spAutoFit/>
          </a:bodyPr>
          <a:lstStyle/>
          <a:p>
            <a:pPr algn="ctr" fontAlgn="auto">
              <a:spcBef>
                <a:spcPts val="0"/>
              </a:spcBef>
              <a:spcAft>
                <a:spcPts val="0"/>
              </a:spcAft>
              <a:defRPr/>
            </a:pPr>
            <a:r>
              <a:rPr lang="en-US" sz="3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HOSPITALIZATIONS</a:t>
            </a:r>
          </a:p>
        </p:txBody>
      </p:sp>
      <p:sp>
        <p:nvSpPr>
          <p:cNvPr id="8" name="TextBox 7"/>
          <p:cNvSpPr txBox="1"/>
          <p:nvPr/>
        </p:nvSpPr>
        <p:spPr>
          <a:xfrm>
            <a:off x="1143000" y="4186237"/>
            <a:ext cx="2133600" cy="708025"/>
          </a:xfrm>
          <a:prstGeom prst="rect">
            <a:avLst/>
          </a:prstGeom>
          <a:noFill/>
        </p:spPr>
        <p:txBody>
          <a:bodyPr>
            <a:spAutoFit/>
          </a:bodyPr>
          <a:lstStyle/>
          <a:p>
            <a:pPr algn="ctr" fontAlgn="auto">
              <a:spcBef>
                <a:spcPts val="0"/>
              </a:spcBef>
              <a:spcAft>
                <a:spcPts val="0"/>
              </a:spcAft>
              <a:defRPr/>
            </a:pPr>
            <a:r>
              <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PARKS</a:t>
            </a:r>
            <a:endParaRPr lang="en-US"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2895600" y="4540250"/>
            <a:ext cx="5410200" cy="1323439"/>
          </a:xfrm>
          <a:prstGeom prst="rect">
            <a:avLst/>
          </a:prstGeom>
          <a:noFill/>
        </p:spPr>
        <p:txBody>
          <a:bodyPr wrap="square">
            <a:spAutoFit/>
          </a:bodyPr>
          <a:lstStyle/>
          <a:p>
            <a:pPr algn="ctr" fontAlgn="auto">
              <a:spcBef>
                <a:spcPts val="0"/>
              </a:spcBef>
              <a:spcAft>
                <a:spcPts val="0"/>
              </a:spcAft>
              <a:defRPr/>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Living at home w/Relatives/Parents</a:t>
            </a:r>
          </a:p>
        </p:txBody>
      </p:sp>
    </p:spTree>
    <p:extLst>
      <p:ext uri="{BB962C8B-B14F-4D97-AF65-F5344CB8AC3E}">
        <p14:creationId xmlns:p14="http://schemas.microsoft.com/office/powerpoint/2010/main" val="4082816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smtClean="0"/>
              <a:t>What can we Do?</a:t>
            </a:r>
            <a:endParaRPr lang="en-US" sz="3600" dirty="0"/>
          </a:p>
        </p:txBody>
      </p:sp>
      <p:sp>
        <p:nvSpPr>
          <p:cNvPr id="3" name="Content Placeholder 2"/>
          <p:cNvSpPr>
            <a:spLocks noGrp="1"/>
          </p:cNvSpPr>
          <p:nvPr>
            <p:ph idx="1"/>
          </p:nvPr>
        </p:nvSpPr>
        <p:spPr>
          <a:xfrm>
            <a:off x="457200" y="1905000"/>
            <a:ext cx="8229600" cy="4403725"/>
          </a:xfrm>
        </p:spPr>
        <p:txBody>
          <a:bodyPr>
            <a:normAutofit/>
          </a:bodyPr>
          <a:lstStyle/>
          <a:p>
            <a:pPr marL="708660" indent="-571500" eaLnBrk="1" fontAlgn="auto" hangingPunct="1">
              <a:spcAft>
                <a:spcPts val="0"/>
              </a:spcAft>
              <a:buClr>
                <a:schemeClr val="tx1">
                  <a:shade val="95000"/>
                </a:schemeClr>
              </a:buClr>
              <a:buFont typeface="Arial" panose="020B0604020202020204" pitchFamily="34" charset="0"/>
              <a:buChar char="•"/>
              <a:defRPr/>
            </a:pPr>
            <a:r>
              <a:rPr lang="en-US" sz="3600" dirty="0" smtClean="0"/>
              <a:t>Allow voices to be heard, </a:t>
            </a:r>
            <a:r>
              <a:rPr lang="en-US" sz="4400" b="1" dirty="0">
                <a:solidFill>
                  <a:srgbClr val="FF0000"/>
                </a:solidFill>
              </a:rPr>
              <a:t>S</a:t>
            </a:r>
            <a:r>
              <a:rPr lang="en-US" sz="4400" b="1" dirty="0" smtClean="0">
                <a:solidFill>
                  <a:srgbClr val="FF0000"/>
                </a:solidFill>
              </a:rPr>
              <a:t>peak up</a:t>
            </a:r>
            <a:r>
              <a:rPr lang="en-US" sz="4400" dirty="0" smtClean="0"/>
              <a:t>!</a:t>
            </a:r>
          </a:p>
          <a:p>
            <a:pPr marL="708660" indent="-571500" eaLnBrk="1" fontAlgn="auto" hangingPunct="1">
              <a:spcAft>
                <a:spcPts val="0"/>
              </a:spcAft>
              <a:buClr>
                <a:schemeClr val="tx1">
                  <a:shade val="95000"/>
                </a:schemeClr>
              </a:buClr>
              <a:buFont typeface="Arial" panose="020B0604020202020204" pitchFamily="34" charset="0"/>
              <a:buChar char="•"/>
              <a:defRPr/>
            </a:pPr>
            <a:r>
              <a:rPr lang="en-US" sz="3600" b="1" dirty="0" smtClean="0">
                <a:solidFill>
                  <a:srgbClr val="FF0000"/>
                </a:solidFill>
              </a:rPr>
              <a:t>Take Action</a:t>
            </a:r>
          </a:p>
          <a:p>
            <a:pPr marL="708660" indent="-571500" eaLnBrk="1" fontAlgn="auto" hangingPunct="1">
              <a:spcAft>
                <a:spcPts val="0"/>
              </a:spcAft>
              <a:buClr>
                <a:schemeClr val="tx1">
                  <a:shade val="95000"/>
                </a:schemeClr>
              </a:buClr>
              <a:buFont typeface="Arial" panose="020B0604020202020204" pitchFamily="34" charset="0"/>
              <a:buChar char="•"/>
              <a:defRPr/>
            </a:pPr>
            <a:r>
              <a:rPr lang="en-US" sz="3600" dirty="0" smtClean="0"/>
              <a:t>Continue to </a:t>
            </a:r>
            <a:r>
              <a:rPr lang="en-US" sz="3600" b="1" dirty="0" smtClean="0">
                <a:solidFill>
                  <a:srgbClr val="FF0000"/>
                </a:solidFill>
              </a:rPr>
              <a:t>collaborate</a:t>
            </a:r>
            <a:r>
              <a:rPr lang="en-US" sz="3600" dirty="0" smtClean="0"/>
              <a:t> (Events)</a:t>
            </a:r>
          </a:p>
          <a:p>
            <a:pPr marL="708660" indent="-571500" eaLnBrk="1" fontAlgn="auto" hangingPunct="1">
              <a:spcAft>
                <a:spcPts val="0"/>
              </a:spcAft>
              <a:buClr>
                <a:schemeClr val="tx1">
                  <a:shade val="95000"/>
                </a:schemeClr>
              </a:buClr>
              <a:buFont typeface="Arial" panose="020B0604020202020204" pitchFamily="34" charset="0"/>
              <a:buChar char="•"/>
              <a:defRPr/>
            </a:pPr>
            <a:r>
              <a:rPr lang="en-US" sz="3600" b="1" dirty="0" smtClean="0">
                <a:solidFill>
                  <a:srgbClr val="FF0000"/>
                </a:solidFill>
              </a:rPr>
              <a:t>Share</a:t>
            </a:r>
            <a:r>
              <a:rPr lang="en-US" sz="3600" dirty="0" smtClean="0"/>
              <a:t> Stories</a:t>
            </a:r>
          </a:p>
          <a:p>
            <a:pPr marL="708660" indent="-571500" eaLnBrk="1" fontAlgn="auto" hangingPunct="1">
              <a:spcAft>
                <a:spcPts val="0"/>
              </a:spcAft>
              <a:buClr>
                <a:schemeClr val="tx1">
                  <a:shade val="95000"/>
                </a:schemeClr>
              </a:buClr>
              <a:buFont typeface="Arial" panose="020B0604020202020204" pitchFamily="34" charset="0"/>
              <a:buChar char="•"/>
              <a:defRPr/>
            </a:pPr>
            <a:r>
              <a:rPr lang="en-US" sz="3600" b="1" dirty="0" smtClean="0">
                <a:solidFill>
                  <a:srgbClr val="FF0000"/>
                </a:solidFill>
              </a:rPr>
              <a:t>Take Risk</a:t>
            </a:r>
            <a:endParaRPr lang="en-US" sz="3600" b="1" dirty="0">
              <a:solidFill>
                <a:srgbClr val="FF0000"/>
              </a:solidFill>
            </a:endParaRPr>
          </a:p>
        </p:txBody>
      </p:sp>
    </p:spTree>
    <p:extLst>
      <p:ext uri="{BB962C8B-B14F-4D97-AF65-F5344CB8AC3E}">
        <p14:creationId xmlns:p14="http://schemas.microsoft.com/office/powerpoint/2010/main" val="1657068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096962"/>
          </a:xfrm>
        </p:spPr>
        <p:txBody>
          <a:bodyPr/>
          <a:lstStyle/>
          <a:p>
            <a:pPr algn="ctr" eaLnBrk="1" fontAlgn="auto" hangingPunct="1">
              <a:spcAft>
                <a:spcPts val="0"/>
              </a:spcAft>
              <a:defRPr/>
            </a:pPr>
            <a:r>
              <a:rPr lang="en-US" sz="3600" dirty="0" smtClean="0"/>
              <a:t>Promote the FAB Life</a:t>
            </a:r>
            <a:br>
              <a:rPr lang="en-US" sz="3600" dirty="0" smtClean="0"/>
            </a:br>
            <a:r>
              <a:rPr lang="en-US" sz="3600" dirty="0" smtClean="0"/>
              <a:t>CHOOSE</a:t>
            </a:r>
            <a:endParaRPr lang="en-US" sz="3600" dirty="0"/>
          </a:p>
        </p:txBody>
      </p:sp>
      <p:sp>
        <p:nvSpPr>
          <p:cNvPr id="3" name="Text Placeholder 2"/>
          <p:cNvSpPr>
            <a:spLocks noGrp="1"/>
          </p:cNvSpPr>
          <p:nvPr>
            <p:ph idx="1"/>
          </p:nvPr>
        </p:nvSpPr>
        <p:spPr>
          <a:xfrm>
            <a:off x="304800" y="2057400"/>
            <a:ext cx="8534400" cy="4068763"/>
          </a:xfrm>
        </p:spPr>
        <p:txBody>
          <a:bodyPr>
            <a:normAutofit/>
          </a:bodyPr>
          <a:lstStyle/>
          <a:p>
            <a:pPr eaLnBrk="1" fontAlgn="auto" hangingPunct="1">
              <a:spcAft>
                <a:spcPts val="0"/>
              </a:spcAft>
              <a:buClr>
                <a:schemeClr val="tx1">
                  <a:shade val="95000"/>
                </a:schemeClr>
              </a:buClr>
              <a:buFont typeface="Wingdings 2"/>
              <a:buNone/>
              <a:defRPr/>
            </a:pPr>
            <a:r>
              <a:rPr lang="en-US" sz="5200" b="1" dirty="0" smtClean="0"/>
              <a:t>F</a:t>
            </a:r>
            <a:r>
              <a:rPr lang="en-US" sz="3900" b="1" dirty="0" smtClean="0"/>
              <a:t>reedom </a:t>
            </a:r>
            <a:r>
              <a:rPr lang="en-US" sz="3900" dirty="0" smtClean="0"/>
              <a:t>over</a:t>
            </a:r>
            <a:r>
              <a:rPr lang="en-US" sz="3900" b="1" dirty="0" smtClean="0"/>
              <a:t> SECLUSION</a:t>
            </a:r>
          </a:p>
          <a:p>
            <a:pPr eaLnBrk="1" fontAlgn="auto" hangingPunct="1">
              <a:spcAft>
                <a:spcPts val="0"/>
              </a:spcAft>
              <a:buClr>
                <a:schemeClr val="tx1">
                  <a:shade val="95000"/>
                </a:schemeClr>
              </a:buClr>
              <a:buFont typeface="Wingdings 2"/>
              <a:buNone/>
              <a:defRPr/>
            </a:pPr>
            <a:r>
              <a:rPr lang="en-US" sz="5200" b="1" dirty="0" smtClean="0"/>
              <a:t>A</a:t>
            </a:r>
            <a:r>
              <a:rPr lang="en-US" sz="3900" b="1" dirty="0" smtClean="0"/>
              <a:t>ccomplishments </a:t>
            </a:r>
            <a:r>
              <a:rPr lang="en-US" sz="3900" dirty="0" smtClean="0"/>
              <a:t>over</a:t>
            </a:r>
            <a:r>
              <a:rPr lang="en-US" sz="3900" b="1" dirty="0"/>
              <a:t> </a:t>
            </a:r>
            <a:r>
              <a:rPr lang="en-US" sz="3900" b="1" dirty="0" smtClean="0"/>
              <a:t>STRESSORS</a:t>
            </a:r>
          </a:p>
          <a:p>
            <a:pPr eaLnBrk="1" fontAlgn="auto" hangingPunct="1">
              <a:spcAft>
                <a:spcPts val="0"/>
              </a:spcAft>
              <a:buClr>
                <a:schemeClr val="tx1">
                  <a:shade val="95000"/>
                </a:schemeClr>
              </a:buClr>
              <a:buFont typeface="Wingdings 2"/>
              <a:buNone/>
              <a:defRPr/>
            </a:pPr>
            <a:r>
              <a:rPr lang="en-US" sz="5200" b="1" dirty="0" smtClean="0"/>
              <a:t>B</a:t>
            </a:r>
            <a:r>
              <a:rPr lang="en-US" sz="3900" b="1" dirty="0" smtClean="0"/>
              <a:t>elieve </a:t>
            </a:r>
            <a:r>
              <a:rPr lang="en-US" sz="3900" dirty="0" smtClean="0"/>
              <a:t>over</a:t>
            </a:r>
            <a:r>
              <a:rPr lang="en-US" sz="3900" b="1" dirty="0" smtClean="0"/>
              <a:t> FAILURE</a:t>
            </a:r>
          </a:p>
          <a:p>
            <a:pPr eaLnBrk="1" fontAlgn="auto" hangingPunct="1">
              <a:spcAft>
                <a:spcPts val="0"/>
              </a:spcAft>
              <a:buClr>
                <a:schemeClr val="tx1">
                  <a:shade val="95000"/>
                </a:schemeClr>
              </a:buClr>
              <a:buFont typeface="Wingdings 2"/>
              <a:buNone/>
              <a:defRPr/>
            </a:pPr>
            <a:endParaRPr lang="en-US" dirty="0"/>
          </a:p>
        </p:txBody>
      </p:sp>
    </p:spTree>
    <p:extLst>
      <p:ext uri="{BB962C8B-B14F-4D97-AF65-F5344CB8AC3E}">
        <p14:creationId xmlns:p14="http://schemas.microsoft.com/office/powerpoint/2010/main" val="3235132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a:spLocks noGrp="1"/>
          </p:cNvSpPr>
          <p:nvPr>
            <p:ph type="body" idx="1"/>
          </p:nvPr>
        </p:nvSpPr>
        <p:spPr/>
        <p:txBody>
          <a:bodyPr/>
          <a:lstStyle/>
          <a:p>
            <a:r>
              <a:rPr lang="en-US" altLang="en-US" sz="4400" dirty="0" smtClean="0"/>
              <a:t>OCSS STATES QUESTIONS AND ANSWERS</a:t>
            </a:r>
          </a:p>
        </p:txBody>
      </p:sp>
    </p:spTree>
    <p:extLst>
      <p:ext uri="{BB962C8B-B14F-4D97-AF65-F5344CB8AC3E}">
        <p14:creationId xmlns:p14="http://schemas.microsoft.com/office/powerpoint/2010/main" val="2721149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92162"/>
          </a:xfrm>
        </p:spPr>
        <p:txBody>
          <a:bodyPr/>
          <a:lstStyle/>
          <a:p>
            <a:pPr eaLnBrk="1" hangingPunct="1"/>
            <a:r>
              <a:rPr lang="en-US" altLang="en-US" dirty="0" smtClean="0"/>
              <a:t>STATE QUESTIONS</a:t>
            </a:r>
          </a:p>
        </p:txBody>
      </p:sp>
      <p:sp>
        <p:nvSpPr>
          <p:cNvPr id="14339" name="Content Placeholder 2"/>
          <p:cNvSpPr>
            <a:spLocks noGrp="1"/>
          </p:cNvSpPr>
          <p:nvPr>
            <p:ph idx="1"/>
          </p:nvPr>
        </p:nvSpPr>
        <p:spPr>
          <a:xfrm>
            <a:off x="457200" y="1600200"/>
            <a:ext cx="8283386" cy="4525963"/>
          </a:xfrm>
        </p:spPr>
        <p:txBody>
          <a:bodyPr>
            <a:normAutofit/>
          </a:bodyPr>
          <a:lstStyle/>
          <a:p>
            <a:pPr marL="514350" indent="-514350">
              <a:buFont typeface="+mj-lt"/>
              <a:buAutoNum type="arabicPeriod"/>
            </a:pPr>
            <a:r>
              <a:rPr lang="en-US" dirty="0" smtClean="0"/>
              <a:t>Have you sponsored a long road home in your state?</a:t>
            </a:r>
          </a:p>
          <a:p>
            <a:pPr marL="514350" indent="-514350">
              <a:buFont typeface="+mj-lt"/>
              <a:buAutoNum type="arabicPeriod"/>
            </a:pPr>
            <a:r>
              <a:rPr lang="en-US" dirty="0" smtClean="0"/>
              <a:t>How could you expand beyond institutions and nursing homes to other segregated settings?</a:t>
            </a:r>
            <a:endParaRPr lang="en-US" dirty="0"/>
          </a:p>
        </p:txBody>
      </p:sp>
      <p:pic>
        <p:nvPicPr>
          <p:cNvPr id="23556" name="Picture 4" descr="http://www.mynamesnotmommy.com/wp-content/uploads/2013/05/question-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734" y="152400"/>
            <a:ext cx="1708265" cy="170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900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eaLnBrk="1" hangingPunct="1"/>
            <a:r>
              <a:rPr lang="en-US" altLang="en-US" dirty="0" smtClean="0"/>
              <a:t>ALABAMA COMMENTS</a:t>
            </a:r>
          </a:p>
        </p:txBody>
      </p:sp>
      <p:pic>
        <p:nvPicPr>
          <p:cNvPr id="15364"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199" y="152400"/>
            <a:ext cx="1295402" cy="1143000"/>
          </a:xfrm>
          <a:prstGeom prst="rect">
            <a:avLst/>
          </a:prstGeom>
          <a:solidFill>
            <a:schemeClr val="bg1"/>
          </a:solidFill>
          <a:ln w="76200">
            <a:solidFill>
              <a:schemeClr val="accent1"/>
            </a:solidFill>
            <a:miter lim="800000"/>
            <a:headEnd/>
            <a:tailEnd/>
          </a:ln>
        </p:spPr>
      </p:pic>
      <p:sp>
        <p:nvSpPr>
          <p:cNvPr id="2" name="Content Placeholder 1"/>
          <p:cNvSpPr>
            <a:spLocks noGrp="1"/>
          </p:cNvSpPr>
          <p:nvPr>
            <p:ph idx="1"/>
          </p:nvPr>
        </p:nvSpPr>
        <p:spPr/>
        <p:txBody>
          <a:bodyPr>
            <a:normAutofit lnSpcReduction="10000"/>
          </a:bodyPr>
          <a:lstStyle/>
          <a:p>
            <a:r>
              <a:rPr lang="en-US" dirty="0" smtClean="0"/>
              <a:t>Events to closing institutions</a:t>
            </a:r>
          </a:p>
          <a:p>
            <a:r>
              <a:rPr lang="en-US" dirty="0" smtClean="0"/>
              <a:t>Working with the Department of Mental Health on nursing homes, going to meetings to talk about group rules, there are institutionalized rules (CMS) for all group homes</a:t>
            </a:r>
          </a:p>
          <a:p>
            <a:r>
              <a:rPr lang="en-US" dirty="0" smtClean="0"/>
              <a:t>Do what’s right, if you have lived in one</a:t>
            </a:r>
          </a:p>
          <a:p>
            <a:r>
              <a:rPr lang="en-US" dirty="0" smtClean="0"/>
              <a:t>Employment First and getting out of segregated or least restrictive settings</a:t>
            </a:r>
          </a:p>
          <a:p>
            <a:r>
              <a:rPr lang="en-US" dirty="0" smtClean="0"/>
              <a:t>ADA celebration event</a:t>
            </a:r>
          </a:p>
          <a:p>
            <a:r>
              <a:rPr lang="en-US" dirty="0" err="1" smtClean="0"/>
              <a:t>YEL</a:t>
            </a:r>
            <a:r>
              <a:rPr lang="en-US" dirty="0" smtClean="0"/>
              <a:t> training (Olmstead and Long Road Home)</a:t>
            </a:r>
            <a:endParaRPr lang="en-US" dirty="0"/>
          </a:p>
        </p:txBody>
      </p:sp>
    </p:spTree>
    <p:extLst>
      <p:ext uri="{BB962C8B-B14F-4D97-AF65-F5344CB8AC3E}">
        <p14:creationId xmlns:p14="http://schemas.microsoft.com/office/powerpoint/2010/main" val="4147660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844550"/>
          </a:xfrm>
        </p:spPr>
        <p:txBody>
          <a:bodyPr/>
          <a:lstStyle/>
          <a:p>
            <a:pPr algn="l" eaLnBrk="1" hangingPunct="1"/>
            <a:r>
              <a:rPr lang="en-US" altLang="en-US" dirty="0" smtClean="0"/>
              <a:t>ARKANSAS COMMENTS</a:t>
            </a:r>
          </a:p>
        </p:txBody>
      </p:sp>
      <p:pic>
        <p:nvPicPr>
          <p:cNvPr id="16388"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52400"/>
            <a:ext cx="1289050" cy="1143000"/>
          </a:xfrm>
          <a:prstGeom prst="rect">
            <a:avLst/>
          </a:prstGeom>
          <a:solidFill>
            <a:schemeClr val="bg1"/>
          </a:solidFill>
          <a:ln w="76200">
            <a:solidFill>
              <a:schemeClr val="accent1"/>
            </a:solidFill>
            <a:miter lim="800000"/>
            <a:headEnd/>
            <a:tailEnd/>
          </a:ln>
        </p:spPr>
      </p:pic>
      <p:sp>
        <p:nvSpPr>
          <p:cNvPr id="2" name="Content Placeholder 1"/>
          <p:cNvSpPr>
            <a:spLocks noGrp="1"/>
          </p:cNvSpPr>
          <p:nvPr>
            <p:ph idx="1"/>
          </p:nvPr>
        </p:nvSpPr>
        <p:spPr/>
        <p:txBody>
          <a:bodyPr/>
          <a:lstStyle/>
          <a:p>
            <a:r>
              <a:rPr lang="en-US" dirty="0" smtClean="0"/>
              <a:t>Has a lot of institutions and working on the issue</a:t>
            </a:r>
          </a:p>
          <a:p>
            <a:r>
              <a:rPr lang="en-US" dirty="0" smtClean="0"/>
              <a:t>Restraint report from the DD centers to make improvements</a:t>
            </a:r>
          </a:p>
          <a:p>
            <a:r>
              <a:rPr lang="en-US" dirty="0" smtClean="0"/>
              <a:t>Sheltered workshop are on our radar</a:t>
            </a:r>
          </a:p>
          <a:p>
            <a:r>
              <a:rPr lang="en-US" dirty="0" smtClean="0"/>
              <a:t>Monitoring HCBS and working on the state plan and improving services</a:t>
            </a:r>
          </a:p>
          <a:p>
            <a:r>
              <a:rPr lang="en-US" dirty="0" smtClean="0"/>
              <a:t>Ha</a:t>
            </a:r>
            <a:r>
              <a:rPr lang="en-US" dirty="0" smtClean="0"/>
              <a:t>s </a:t>
            </a:r>
            <a:r>
              <a:rPr lang="en-US" dirty="0" smtClean="0"/>
              <a:t>done Long Road Home in the past</a:t>
            </a:r>
            <a:endParaRPr lang="en-US" dirty="0"/>
          </a:p>
        </p:txBody>
      </p:sp>
    </p:spTree>
    <p:extLst>
      <p:ext uri="{BB962C8B-B14F-4D97-AF65-F5344CB8AC3E}">
        <p14:creationId xmlns:p14="http://schemas.microsoft.com/office/powerpoint/2010/main" val="2411309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15962"/>
          </a:xfrm>
        </p:spPr>
        <p:txBody>
          <a:bodyPr/>
          <a:lstStyle/>
          <a:p>
            <a:pPr algn="l" eaLnBrk="1" hangingPunct="1"/>
            <a:r>
              <a:rPr lang="en-US" altLang="en-US" dirty="0" smtClean="0"/>
              <a:t>FLORIDA COMMENTS</a:t>
            </a:r>
          </a:p>
        </p:txBody>
      </p:sp>
      <p:pic>
        <p:nvPicPr>
          <p:cNvPr id="17412"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04800"/>
            <a:ext cx="1447800" cy="914400"/>
          </a:xfrm>
          <a:prstGeom prst="rect">
            <a:avLst/>
          </a:prstGeom>
          <a:solidFill>
            <a:schemeClr val="bg1"/>
          </a:solidFill>
          <a:ln w="76200">
            <a:solidFill>
              <a:schemeClr val="accent1"/>
            </a:solidFill>
            <a:miter lim="800000"/>
            <a:headEnd/>
            <a:tailEnd/>
          </a:ln>
        </p:spPr>
      </p:pic>
      <p:sp>
        <p:nvSpPr>
          <p:cNvPr id="2" name="Content Placeholder 1"/>
          <p:cNvSpPr>
            <a:spLocks noGrp="1"/>
          </p:cNvSpPr>
          <p:nvPr>
            <p:ph idx="1"/>
          </p:nvPr>
        </p:nvSpPr>
        <p:spPr/>
        <p:txBody>
          <a:bodyPr/>
          <a:lstStyle/>
          <a:p>
            <a:r>
              <a:rPr lang="en-US" dirty="0" smtClean="0"/>
              <a:t>Did not participate in call</a:t>
            </a:r>
            <a:endParaRPr lang="en-US" dirty="0"/>
          </a:p>
        </p:txBody>
      </p:sp>
    </p:spTree>
    <p:extLst>
      <p:ext uri="{BB962C8B-B14F-4D97-AF65-F5344CB8AC3E}">
        <p14:creationId xmlns:p14="http://schemas.microsoft.com/office/powerpoint/2010/main" val="4006012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84225"/>
          </a:xfrm>
        </p:spPr>
        <p:txBody>
          <a:bodyPr/>
          <a:lstStyle/>
          <a:p>
            <a:pPr algn="l" eaLnBrk="1" hangingPunct="1"/>
            <a:r>
              <a:rPr lang="en-US" altLang="en-US" dirty="0" smtClean="0"/>
              <a:t>GEORGIA COMMENTS</a:t>
            </a:r>
          </a:p>
        </p:txBody>
      </p:sp>
      <p:pic>
        <p:nvPicPr>
          <p:cNvPr id="18436"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28600"/>
            <a:ext cx="1295400" cy="1066800"/>
          </a:xfrm>
          <a:prstGeom prst="rect">
            <a:avLst/>
          </a:prstGeom>
          <a:solidFill>
            <a:schemeClr val="bg1"/>
          </a:solidFill>
          <a:ln w="76200">
            <a:solidFill>
              <a:schemeClr val="accent1"/>
            </a:solidFill>
            <a:miter lim="800000"/>
            <a:headEnd/>
            <a:tailEnd/>
          </a:ln>
        </p:spPr>
      </p:pic>
      <p:sp>
        <p:nvSpPr>
          <p:cNvPr id="2" name="Content Placeholder 1"/>
          <p:cNvSpPr>
            <a:spLocks noGrp="1"/>
          </p:cNvSpPr>
          <p:nvPr>
            <p:ph idx="1"/>
          </p:nvPr>
        </p:nvSpPr>
        <p:spPr/>
        <p:txBody>
          <a:bodyPr/>
          <a:lstStyle/>
          <a:p>
            <a:r>
              <a:rPr lang="en-US" dirty="0" smtClean="0"/>
              <a:t>Putting a museum exhibit together</a:t>
            </a:r>
          </a:p>
          <a:p>
            <a:r>
              <a:rPr lang="en-US" dirty="0" smtClean="0"/>
              <a:t>Displayed artwork</a:t>
            </a:r>
          </a:p>
          <a:p>
            <a:endParaRPr lang="en-US" dirty="0" smtClean="0"/>
          </a:p>
          <a:p>
            <a:endParaRPr lang="en-US" dirty="0" smtClean="0"/>
          </a:p>
          <a:p>
            <a:endParaRPr lang="en-US" dirty="0"/>
          </a:p>
        </p:txBody>
      </p:sp>
    </p:spTree>
    <p:extLst>
      <p:ext uri="{BB962C8B-B14F-4D97-AF65-F5344CB8AC3E}">
        <p14:creationId xmlns:p14="http://schemas.microsoft.com/office/powerpoint/2010/main" val="2145837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92162"/>
          </a:xfrm>
        </p:spPr>
        <p:txBody>
          <a:bodyPr/>
          <a:lstStyle/>
          <a:p>
            <a:pPr eaLnBrk="1" hangingPunct="1"/>
            <a:r>
              <a:rPr lang="en-US" altLang="en-US" sz="4000" dirty="0" smtClean="0"/>
              <a:t>WELCOME</a:t>
            </a:r>
          </a:p>
        </p:txBody>
      </p:sp>
      <p:sp>
        <p:nvSpPr>
          <p:cNvPr id="3" name="Content Placeholder 2"/>
          <p:cNvSpPr>
            <a:spLocks noGrp="1"/>
          </p:cNvSpPr>
          <p:nvPr>
            <p:ph idx="1"/>
          </p:nvPr>
        </p:nvSpPr>
        <p:spPr>
          <a:xfrm>
            <a:off x="457200" y="1219200"/>
            <a:ext cx="8001000" cy="5105400"/>
          </a:xfrm>
        </p:spPr>
        <p:txBody>
          <a:bodyPr/>
          <a:lstStyle/>
          <a:p>
            <a:pPr marL="0" indent="0" eaLnBrk="1" hangingPunct="1">
              <a:buFont typeface="Arial" pitchFamily="34" charset="0"/>
              <a:buNone/>
              <a:defRPr/>
            </a:pPr>
            <a:r>
              <a:rPr lang="en-US" dirty="0" smtClean="0"/>
              <a:t>Reminders: </a:t>
            </a:r>
          </a:p>
          <a:p>
            <a:pPr eaLnBrk="1" hangingPunct="1">
              <a:buFont typeface="Arial" pitchFamily="34" charset="0"/>
              <a:buChar char="•"/>
              <a:defRPr/>
            </a:pPr>
            <a:r>
              <a:rPr lang="en-US" dirty="0" smtClean="0"/>
              <a:t>If you are using more than one device for this webinar, please do not place next to each other, to reduce echoing or feedback.</a:t>
            </a:r>
          </a:p>
          <a:p>
            <a:pPr eaLnBrk="1" hangingPunct="1">
              <a:buFont typeface="Arial" pitchFamily="34" charset="0"/>
              <a:buChar char="•"/>
              <a:defRPr/>
            </a:pPr>
            <a:r>
              <a:rPr lang="en-US" dirty="0" smtClean="0"/>
              <a:t>Make sure your speakers are turned on.</a:t>
            </a:r>
          </a:p>
          <a:p>
            <a:pPr marL="0" indent="0" eaLnBrk="1" hangingPunct="1">
              <a:buFont typeface="Arial" pitchFamily="34" charset="0"/>
              <a:buNone/>
              <a:defRPr/>
            </a:pPr>
            <a:endParaRPr lang="en-US" dirty="0"/>
          </a:p>
          <a:p>
            <a:pPr eaLnBrk="1" hangingPunct="1">
              <a:buFont typeface="Arial" pitchFamily="34" charset="0"/>
              <a:buChar char="•"/>
              <a:defRPr/>
            </a:pPr>
            <a:endParaRPr lang="en-US" dirty="0" smtClean="0"/>
          </a:p>
        </p:txBody>
      </p:sp>
      <p:pic>
        <p:nvPicPr>
          <p:cNvPr id="6148" name="Picture 8" descr="http://www.soundsupport.biz/wp-content/uploads/2012/09/Apple-keyboard-Volume-Key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91000"/>
            <a:ext cx="37909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879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MISSISSIPPI COMMENTS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Settlement Act to get people out of institutions</a:t>
            </a:r>
          </a:p>
          <a:p>
            <a:r>
              <a:rPr lang="en-US" dirty="0" smtClean="0"/>
              <a:t>Bridge to Independence program to get people out of nursing homes and get providers and get access to community living</a:t>
            </a:r>
          </a:p>
          <a:p>
            <a:r>
              <a:rPr lang="en-US" dirty="0" smtClean="0"/>
              <a:t>Employment First (Act) competitive with services, working on closing workshops</a:t>
            </a:r>
          </a:p>
          <a:p>
            <a:r>
              <a:rPr lang="en-US" dirty="0" smtClean="0"/>
              <a:t>Hearing about seclusion and restraints (working on)</a:t>
            </a:r>
          </a:p>
          <a:p>
            <a:r>
              <a:rPr lang="en-US" dirty="0" smtClean="0"/>
              <a:t>Workforce Act working with VR and </a:t>
            </a:r>
            <a:r>
              <a:rPr lang="en-US" dirty="0" err="1" smtClean="0"/>
              <a:t>Dept</a:t>
            </a:r>
            <a:r>
              <a:rPr lang="en-US" dirty="0" smtClean="0"/>
              <a:t> of Ed and self advocates to get young people to have an awesome life after high school, meeting next month</a:t>
            </a:r>
          </a:p>
          <a:p>
            <a:r>
              <a:rPr lang="en-US" dirty="0" err="1" smtClean="0"/>
              <a:t>PTI</a:t>
            </a:r>
            <a:r>
              <a:rPr lang="en-US" dirty="0" smtClean="0"/>
              <a:t> work with the UCEDD and our </a:t>
            </a:r>
            <a:r>
              <a:rPr lang="en-US" b="1" dirty="0" smtClean="0"/>
              <a:t>youth</a:t>
            </a:r>
            <a:r>
              <a:rPr lang="en-US" dirty="0" smtClean="0"/>
              <a:t> group on summits where they learn about disability history and how to access services to live independently</a:t>
            </a:r>
          </a:p>
          <a:p>
            <a:endParaRPr lang="en-US" dirty="0"/>
          </a:p>
        </p:txBody>
      </p:sp>
      <p:pic>
        <p:nvPicPr>
          <p:cNvPr id="1030" name="Picture 6" descr="https://deltiolog.files.wordpress.com/2014/06/usa-msmap.jpg?w=529&amp;h=7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28600"/>
            <a:ext cx="1069226"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96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792162"/>
          </a:xfrm>
        </p:spPr>
        <p:txBody>
          <a:bodyPr/>
          <a:lstStyle/>
          <a:p>
            <a:pPr algn="l" eaLnBrk="1" hangingPunct="1"/>
            <a:r>
              <a:rPr lang="en-US" altLang="en-US" dirty="0" smtClean="0"/>
              <a:t>NORTH CAROLINA COMMENTS</a:t>
            </a:r>
          </a:p>
        </p:txBody>
      </p:sp>
      <p:pic>
        <p:nvPicPr>
          <p:cNvPr id="20484" name="Content Placeholder 4"/>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28600"/>
            <a:ext cx="1463040" cy="1143000"/>
          </a:xfrm>
          <a:prstGeom prst="rect">
            <a:avLst/>
          </a:prstGeom>
          <a:solidFill>
            <a:schemeClr val="bg1"/>
          </a:solidFill>
          <a:ln w="76200">
            <a:solidFill>
              <a:schemeClr val="accent1"/>
            </a:solidFill>
            <a:miter lim="800000"/>
            <a:headEnd/>
            <a:tailEnd/>
          </a:ln>
        </p:spPr>
      </p:pic>
      <p:sp>
        <p:nvSpPr>
          <p:cNvPr id="2" name="Content Placeholder 1"/>
          <p:cNvSpPr>
            <a:spLocks noGrp="1"/>
          </p:cNvSpPr>
          <p:nvPr>
            <p:ph idx="1"/>
          </p:nvPr>
        </p:nvSpPr>
        <p:spPr/>
        <p:txBody>
          <a:bodyPr>
            <a:normAutofit/>
          </a:bodyPr>
          <a:lstStyle/>
          <a:p>
            <a:pPr marL="0" indent="0">
              <a:buNone/>
            </a:pPr>
            <a:r>
              <a:rPr lang="en-US" dirty="0" smtClean="0"/>
              <a:t>Have </a:t>
            </a:r>
            <a:r>
              <a:rPr lang="en-US" dirty="0" smtClean="0"/>
              <a:t>done events in the past</a:t>
            </a:r>
            <a:endParaRPr lang="en-US" dirty="0"/>
          </a:p>
        </p:txBody>
      </p:sp>
    </p:spTree>
    <p:extLst>
      <p:ext uri="{BB962C8B-B14F-4D97-AF65-F5344CB8AC3E}">
        <p14:creationId xmlns:p14="http://schemas.microsoft.com/office/powerpoint/2010/main" val="703877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eaLnBrk="1" hangingPunct="1"/>
            <a:r>
              <a:rPr lang="en-US" altLang="en-US" dirty="0" smtClean="0"/>
              <a:t>OKLAHOMA COMMENTS</a:t>
            </a:r>
          </a:p>
        </p:txBody>
      </p:sp>
      <p:sp>
        <p:nvSpPr>
          <p:cNvPr id="19459" name="Content Placeholder 2"/>
          <p:cNvSpPr>
            <a:spLocks noGrp="1"/>
          </p:cNvSpPr>
          <p:nvPr>
            <p:ph idx="1"/>
          </p:nvPr>
        </p:nvSpPr>
        <p:spPr/>
        <p:txBody>
          <a:bodyPr>
            <a:normAutofit/>
          </a:bodyPr>
          <a:lstStyle/>
          <a:p>
            <a:pPr eaLnBrk="1" hangingPunct="1"/>
            <a:r>
              <a:rPr lang="en-US" altLang="en-US" dirty="0" smtClean="0">
                <a:latin typeface="Arial" charset="0"/>
                <a:cs typeface="Arial" charset="0"/>
              </a:rPr>
              <a:t>At the conference, developed a strategic plan because OK become a new state to be institution free</a:t>
            </a:r>
          </a:p>
          <a:p>
            <a:pPr eaLnBrk="1" hangingPunct="1"/>
            <a:r>
              <a:rPr lang="en-US" altLang="en-US" dirty="0" smtClean="0">
                <a:latin typeface="Arial" charset="0"/>
                <a:cs typeface="Arial" charset="0"/>
              </a:rPr>
              <a:t>The plan shows how OK is going to help people move into their ow communities</a:t>
            </a:r>
          </a:p>
          <a:p>
            <a:pPr eaLnBrk="1" hangingPunct="1"/>
            <a:r>
              <a:rPr lang="en-US" altLang="en-US" dirty="0" smtClean="0">
                <a:latin typeface="Arial" charset="0"/>
                <a:cs typeface="Arial" charset="0"/>
              </a:rPr>
              <a:t>Made a commitment to do Long road Home this year</a:t>
            </a:r>
          </a:p>
        </p:txBody>
      </p:sp>
      <p:pic>
        <p:nvPicPr>
          <p:cNvPr id="19460"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28600"/>
            <a:ext cx="1569720" cy="1219200"/>
          </a:xfrm>
          <a:prstGeom prst="rect">
            <a:avLst/>
          </a:prstGeom>
          <a:solidFill>
            <a:schemeClr val="bg1"/>
          </a:solidFill>
          <a:ln w="76200">
            <a:solidFill>
              <a:schemeClr val="accent1"/>
            </a:solidFill>
            <a:miter lim="800000"/>
            <a:headEnd/>
            <a:tailEnd/>
          </a:ln>
        </p:spPr>
      </p:pic>
    </p:spTree>
    <p:extLst>
      <p:ext uri="{BB962C8B-B14F-4D97-AF65-F5344CB8AC3E}">
        <p14:creationId xmlns:p14="http://schemas.microsoft.com/office/powerpoint/2010/main" val="17220422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944562"/>
          </a:xfrm>
        </p:spPr>
        <p:txBody>
          <a:bodyPr/>
          <a:lstStyle/>
          <a:p>
            <a:pPr algn="l" eaLnBrk="1" hangingPunct="1"/>
            <a:r>
              <a:rPr lang="en-US" altLang="en-US" dirty="0" smtClean="0"/>
              <a:t>SOUTH CAROLINA COMMENTS</a:t>
            </a:r>
          </a:p>
        </p:txBody>
      </p:sp>
      <p:pic>
        <p:nvPicPr>
          <p:cNvPr id="31748" name="Picture 13"/>
          <p:cNvPicPr>
            <a:picLocks noChangeAspect="1" noChangeArrowheads="1"/>
          </p:cNvPicPr>
          <p:nvPr/>
        </p:nvPicPr>
        <p:blipFill>
          <a:blip r:embed="rId3"/>
          <a:srcRect/>
          <a:stretch>
            <a:fillRect/>
          </a:stretch>
        </p:blipFill>
        <p:spPr bwMode="auto">
          <a:xfrm>
            <a:off x="7696200" y="381000"/>
            <a:ext cx="1219200" cy="1216891"/>
          </a:xfrm>
          <a:prstGeom prst="rect">
            <a:avLst/>
          </a:prstGeom>
          <a:noFill/>
          <a:ln w="57150">
            <a:solidFill>
              <a:schemeClr val="tx2">
                <a:lumMod val="75000"/>
              </a:schemeClr>
            </a:solidFill>
            <a:miter lim="800000"/>
            <a:headEnd/>
            <a:tailEnd/>
          </a:ln>
        </p:spPr>
      </p:pic>
      <p:sp>
        <p:nvSpPr>
          <p:cNvPr id="2" name="Content Placeholder 1"/>
          <p:cNvSpPr>
            <a:spLocks noGrp="1"/>
          </p:cNvSpPr>
          <p:nvPr>
            <p:ph idx="1"/>
          </p:nvPr>
        </p:nvSpPr>
        <p:spPr/>
        <p:txBody>
          <a:bodyPr>
            <a:normAutofit/>
          </a:bodyPr>
          <a:lstStyle/>
          <a:p>
            <a:pPr marL="0" indent="0">
              <a:buNone/>
            </a:pPr>
            <a:r>
              <a:rPr lang="en-US" dirty="0" smtClean="0"/>
              <a:t>Self advocates are part of Person Center work with HS Providers (CB waiver)</a:t>
            </a:r>
          </a:p>
          <a:p>
            <a:pPr marL="0" indent="0">
              <a:buNone/>
            </a:pPr>
            <a:r>
              <a:rPr lang="en-US" dirty="0" smtClean="0"/>
              <a:t>Has not done a Long Road Home event</a:t>
            </a:r>
          </a:p>
          <a:p>
            <a:pPr marL="0" indent="0">
              <a:buNone/>
            </a:pPr>
            <a:r>
              <a:rPr lang="en-US" dirty="0" smtClean="0"/>
              <a:t>Will talk with the group to create an event</a:t>
            </a:r>
          </a:p>
          <a:p>
            <a:pPr marL="0" indent="0">
              <a:buNone/>
            </a:pPr>
            <a:r>
              <a:rPr lang="en-US" dirty="0" smtClean="0"/>
              <a:t>And develop a PP to present to advisory Council in February</a:t>
            </a:r>
          </a:p>
          <a:p>
            <a:pPr marL="0" indent="0">
              <a:buNone/>
            </a:pPr>
            <a:r>
              <a:rPr lang="en-US" dirty="0" smtClean="0"/>
              <a:t>Talked to Georgia about participating</a:t>
            </a:r>
            <a:endParaRPr lang="en-US" dirty="0"/>
          </a:p>
        </p:txBody>
      </p:sp>
    </p:spTree>
    <p:extLst>
      <p:ext uri="{BB962C8B-B14F-4D97-AF65-F5344CB8AC3E}">
        <p14:creationId xmlns:p14="http://schemas.microsoft.com/office/powerpoint/2010/main" val="3914003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715962"/>
          </a:xfrm>
        </p:spPr>
        <p:txBody>
          <a:bodyPr/>
          <a:lstStyle/>
          <a:p>
            <a:pPr algn="l" eaLnBrk="1" hangingPunct="1"/>
            <a:r>
              <a:rPr lang="en-US" altLang="en-US" dirty="0" smtClean="0"/>
              <a:t>TENNESSEE COMMENTS</a:t>
            </a:r>
          </a:p>
        </p:txBody>
      </p:sp>
      <p:pic>
        <p:nvPicPr>
          <p:cNvPr id="32772" name="Picture 14"/>
          <p:cNvPicPr>
            <a:picLocks noChangeAspect="1" noChangeArrowheads="1"/>
          </p:cNvPicPr>
          <p:nvPr/>
        </p:nvPicPr>
        <p:blipFill>
          <a:blip r:embed="rId3"/>
          <a:srcRect/>
          <a:stretch>
            <a:fillRect/>
          </a:stretch>
        </p:blipFill>
        <p:spPr bwMode="auto">
          <a:xfrm>
            <a:off x="7320914" y="152400"/>
            <a:ext cx="1457325" cy="1295400"/>
          </a:xfrm>
          <a:prstGeom prst="rect">
            <a:avLst/>
          </a:prstGeom>
          <a:noFill/>
          <a:ln w="76200">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dirty="0" smtClean="0"/>
              <a:t>Has not hosted an event</a:t>
            </a:r>
          </a:p>
          <a:p>
            <a:r>
              <a:rPr lang="en-US" dirty="0" smtClean="0"/>
              <a:t>Working on closing institutions </a:t>
            </a:r>
          </a:p>
          <a:p>
            <a:r>
              <a:rPr lang="en-US" dirty="0" smtClean="0"/>
              <a:t>Works Project</a:t>
            </a:r>
          </a:p>
          <a:p>
            <a:r>
              <a:rPr lang="en-US" dirty="0" smtClean="0"/>
              <a:t>Educate to Advocate</a:t>
            </a:r>
          </a:p>
          <a:p>
            <a:r>
              <a:rPr lang="en-US" dirty="0" smtClean="0"/>
              <a:t>Disability on the Hill</a:t>
            </a:r>
          </a:p>
          <a:p>
            <a:r>
              <a:rPr lang="en-US" dirty="0" smtClean="0"/>
              <a:t>Clover bottom closing ceremony in Arlington</a:t>
            </a:r>
          </a:p>
          <a:p>
            <a:r>
              <a:rPr lang="en-US" dirty="0" smtClean="0"/>
              <a:t>5 post secondary programs (2 years)</a:t>
            </a:r>
          </a:p>
          <a:p>
            <a:endParaRPr lang="en-US" dirty="0"/>
          </a:p>
        </p:txBody>
      </p:sp>
    </p:spTree>
    <p:extLst>
      <p:ext uri="{BB962C8B-B14F-4D97-AF65-F5344CB8AC3E}">
        <p14:creationId xmlns:p14="http://schemas.microsoft.com/office/powerpoint/2010/main" val="1893532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a:spLocks noGrp="1"/>
          </p:cNvSpPr>
          <p:nvPr>
            <p:ph type="body" idx="1"/>
          </p:nvPr>
        </p:nvSpPr>
        <p:spPr/>
        <p:txBody>
          <a:bodyPr/>
          <a:lstStyle/>
          <a:p>
            <a:r>
              <a:rPr lang="en-US" altLang="en-US" sz="4800" dirty="0" smtClean="0"/>
              <a:t>DATES TO REMEMBER</a:t>
            </a:r>
          </a:p>
        </p:txBody>
      </p:sp>
    </p:spTree>
    <p:extLst>
      <p:ext uri="{BB962C8B-B14F-4D97-AF65-F5344CB8AC3E}">
        <p14:creationId xmlns:p14="http://schemas.microsoft.com/office/powerpoint/2010/main" val="2878015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DATES and ACTIVITIES TO REMEMBER</a:t>
            </a:r>
          </a:p>
        </p:txBody>
      </p:sp>
      <p:sp>
        <p:nvSpPr>
          <p:cNvPr id="25603" name="Content Placeholder 2"/>
          <p:cNvSpPr>
            <a:spLocks noGrp="1"/>
          </p:cNvSpPr>
          <p:nvPr>
            <p:ph idx="1"/>
          </p:nvPr>
        </p:nvSpPr>
        <p:spPr>
          <a:xfrm>
            <a:off x="457200" y="1600200"/>
            <a:ext cx="8305800" cy="4525963"/>
          </a:xfrm>
        </p:spPr>
        <p:txBody>
          <a:bodyPr>
            <a:normAutofit/>
          </a:bodyPr>
          <a:lstStyle/>
          <a:p>
            <a:pPr marL="457200" lvl="1" indent="0">
              <a:buNone/>
            </a:pPr>
            <a:r>
              <a:rPr lang="en-US" sz="3100" b="1" dirty="0" smtClean="0"/>
              <a:t>February 18 </a:t>
            </a:r>
            <a:r>
              <a:rPr lang="en-US" sz="3100" dirty="0"/>
              <a:t>Advisory </a:t>
            </a:r>
            <a:r>
              <a:rPr lang="en-US" sz="3100" dirty="0" smtClean="0"/>
              <a:t>Meeting-GoToMeeting</a:t>
            </a:r>
          </a:p>
          <a:p>
            <a:pPr marL="457200" lvl="1" indent="0">
              <a:buNone/>
            </a:pPr>
            <a:r>
              <a:rPr lang="en-US" sz="3100" b="1" dirty="0" smtClean="0"/>
              <a:t>January 2016 </a:t>
            </a:r>
            <a:r>
              <a:rPr lang="en-US" sz="3100" dirty="0" smtClean="0"/>
              <a:t>Submit 1</a:t>
            </a:r>
            <a:r>
              <a:rPr lang="en-US" sz="3100" baseline="30000" dirty="0" smtClean="0"/>
              <a:t>st</a:t>
            </a:r>
            <a:r>
              <a:rPr lang="en-US" sz="3100" dirty="0" smtClean="0"/>
              <a:t> Quarter Invoice quarterly Plan update, First Vlog for year, if you have not done so</a:t>
            </a:r>
            <a:endParaRPr lang="en-US" sz="3100" dirty="0"/>
          </a:p>
        </p:txBody>
      </p:sp>
      <p:pic>
        <p:nvPicPr>
          <p:cNvPr id="9220" name="Picture 4" descr="http://www.drk.sd23.bc.ca/About/Calendar/Documents/training.RedCalend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495800"/>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279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1477962"/>
          </a:xfrm>
        </p:spPr>
        <p:txBody>
          <a:bodyPr/>
          <a:lstStyle/>
          <a:p>
            <a:r>
              <a:rPr lang="en-US" altLang="en-US" dirty="0" smtClean="0"/>
              <a:t>Next OCSS Webinars</a:t>
            </a:r>
            <a:br>
              <a:rPr lang="en-US" altLang="en-US" dirty="0" smtClean="0"/>
            </a:br>
            <a:r>
              <a:rPr lang="en-US" altLang="en-US" dirty="0" smtClean="0"/>
              <a:t>3:30 p.m. EST</a:t>
            </a:r>
            <a:br>
              <a:rPr lang="en-US" altLang="en-US" dirty="0" smtClean="0"/>
            </a:br>
            <a:r>
              <a:rPr lang="en-US" altLang="en-US" dirty="0" smtClean="0"/>
              <a:t>2:30 p.m. CST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4492021"/>
              </p:ext>
            </p:extLst>
          </p:nvPr>
        </p:nvGraphicFramePr>
        <p:xfrm>
          <a:off x="457200" y="2057400"/>
          <a:ext cx="8229601" cy="2268413"/>
        </p:xfrm>
        <a:graphic>
          <a:graphicData uri="http://schemas.openxmlformats.org/drawingml/2006/table">
            <a:tbl>
              <a:tblPr firstRow="1" firstCol="1" bandRow="1">
                <a:tableStyleId>{72833802-FEF1-4C79-8D5D-14CF1EAF98D9}</a:tableStyleId>
              </a:tblPr>
              <a:tblGrid>
                <a:gridCol w="3048000"/>
                <a:gridCol w="5181601"/>
              </a:tblGrid>
              <a:tr h="430213">
                <a:tc>
                  <a:txBody>
                    <a:bodyPr/>
                    <a:lstStyle/>
                    <a:p>
                      <a:pPr marL="0" marR="0">
                        <a:lnSpc>
                          <a:spcPct val="115000"/>
                        </a:lnSpc>
                        <a:spcBef>
                          <a:spcPts val="0"/>
                        </a:spcBef>
                        <a:spcAft>
                          <a:spcPts val="1000"/>
                        </a:spcAft>
                      </a:pPr>
                      <a:r>
                        <a:rPr lang="en-US" sz="2400" dirty="0">
                          <a:effectLst/>
                          <a:latin typeface="+mj-lt"/>
                        </a:rPr>
                        <a:t>Webinar dates </a:t>
                      </a:r>
                      <a:endParaRPr lang="en-US" sz="2400" dirty="0">
                        <a:effectLst/>
                        <a:latin typeface="+mj-lt"/>
                        <a:ea typeface="Calibri"/>
                        <a:cs typeface="Times New Roman"/>
                      </a:endParaRPr>
                    </a:p>
                  </a:txBody>
                  <a:tcPr marL="69221" marR="69221" marT="9526" marB="0"/>
                </a:tc>
                <a:tc>
                  <a:txBody>
                    <a:bodyPr/>
                    <a:lstStyle/>
                    <a:p>
                      <a:pPr marL="0" marR="0">
                        <a:lnSpc>
                          <a:spcPct val="115000"/>
                        </a:lnSpc>
                        <a:spcBef>
                          <a:spcPts val="0"/>
                        </a:spcBef>
                        <a:spcAft>
                          <a:spcPts val="1000"/>
                        </a:spcAft>
                      </a:pPr>
                      <a:r>
                        <a:rPr lang="en-US" sz="2400" dirty="0">
                          <a:effectLst/>
                          <a:latin typeface="+mj-lt"/>
                        </a:rPr>
                        <a:t>Topic</a:t>
                      </a:r>
                      <a:endParaRPr lang="en-US" sz="2400" dirty="0">
                        <a:effectLst/>
                        <a:latin typeface="+mj-lt"/>
                        <a:ea typeface="Calibri"/>
                        <a:cs typeface="Times New Roman"/>
                      </a:endParaRPr>
                    </a:p>
                  </a:txBody>
                  <a:tcPr marL="69221" marR="69221" marT="9526" marB="0"/>
                </a:tc>
              </a:tr>
              <a:tr h="43021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400" b="1" kern="1200" dirty="0" smtClean="0">
                          <a:solidFill>
                            <a:schemeClr val="tx1"/>
                          </a:solidFill>
                          <a:effectLst/>
                          <a:latin typeface="+mn-lt"/>
                          <a:ea typeface="Calibri"/>
                          <a:cs typeface="Times New Roman"/>
                        </a:rPr>
                        <a:t>March 17</a:t>
                      </a:r>
                      <a:r>
                        <a:rPr lang="en-US" sz="2400" b="1" kern="1200" baseline="0" dirty="0" smtClean="0">
                          <a:solidFill>
                            <a:schemeClr val="tx1"/>
                          </a:solidFill>
                          <a:effectLst/>
                          <a:latin typeface="+mn-lt"/>
                          <a:ea typeface="Calibri"/>
                          <a:cs typeface="Times New Roman"/>
                        </a:rPr>
                        <a:t>, 2016</a:t>
                      </a:r>
                      <a:endParaRPr lang="en-US" sz="2400" b="1" kern="1200" dirty="0" smtClean="0">
                        <a:solidFill>
                          <a:schemeClr val="tx1"/>
                        </a:solidFill>
                        <a:effectLst/>
                        <a:latin typeface="+mn-lt"/>
                        <a:ea typeface="Calibri"/>
                        <a:cs typeface="Times New Roman"/>
                      </a:endParaRPr>
                    </a:p>
                    <a:p>
                      <a:pPr marL="0" marR="0">
                        <a:lnSpc>
                          <a:spcPct val="115000"/>
                        </a:lnSpc>
                        <a:spcBef>
                          <a:spcPts val="0"/>
                        </a:spcBef>
                        <a:spcAft>
                          <a:spcPts val="1000"/>
                        </a:spcAft>
                      </a:pPr>
                      <a:endParaRPr lang="en-US" sz="2400" dirty="0">
                        <a:effectLst/>
                        <a:latin typeface="+mj-lt"/>
                        <a:ea typeface="Calibri"/>
                        <a:cs typeface="Times New Roman"/>
                      </a:endParaRP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2400" b="1" kern="1200" dirty="0" smtClean="0">
                          <a:solidFill>
                            <a:schemeClr val="tx1"/>
                          </a:solidFill>
                          <a:latin typeface="+mn-lt"/>
                          <a:ea typeface="+mn-ea"/>
                          <a:cs typeface="+mn-cs"/>
                        </a:rPr>
                        <a:t>How</a:t>
                      </a:r>
                      <a:r>
                        <a:rPr lang="en-US" sz="2400" b="1" kern="1200" baseline="0" dirty="0" smtClean="0">
                          <a:solidFill>
                            <a:schemeClr val="tx1"/>
                          </a:solidFill>
                          <a:latin typeface="+mn-lt"/>
                          <a:ea typeface="+mn-ea"/>
                          <a:cs typeface="+mn-cs"/>
                        </a:rPr>
                        <a:t> can our Partners help to sustain our Peer to Peer efforts?</a:t>
                      </a:r>
                      <a:endParaRPr lang="en-US" sz="2400" b="1" dirty="0" smtClean="0">
                        <a:latin typeface="+mj-lt"/>
                      </a:endParaRPr>
                    </a:p>
                  </a:txBody>
                  <a:tcPr marL="69221" marR="69221" marT="9526" marB="0"/>
                </a:tc>
              </a:tr>
              <a:tr h="43021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400" b="1" kern="1200" dirty="0" smtClean="0">
                          <a:solidFill>
                            <a:schemeClr val="tx1"/>
                          </a:solidFill>
                          <a:effectLst/>
                          <a:latin typeface="+mn-lt"/>
                          <a:ea typeface="Calibri"/>
                          <a:cs typeface="Times New Roman"/>
                        </a:rPr>
                        <a:t>April 21</a:t>
                      </a:r>
                      <a:r>
                        <a:rPr lang="en-US" sz="2400" b="1" kern="1200" baseline="0" dirty="0" smtClean="0">
                          <a:solidFill>
                            <a:schemeClr val="tx1"/>
                          </a:solidFill>
                          <a:effectLst/>
                          <a:latin typeface="+mn-lt"/>
                          <a:ea typeface="Calibri"/>
                          <a:cs typeface="Times New Roman"/>
                        </a:rPr>
                        <a:t>, 2016</a:t>
                      </a:r>
                      <a:endParaRPr lang="en-US" sz="2400" b="1" kern="1200" dirty="0" smtClean="0">
                        <a:solidFill>
                          <a:schemeClr val="tx1"/>
                        </a:solidFill>
                        <a:effectLst/>
                        <a:latin typeface="+mn-lt"/>
                        <a:ea typeface="Calibri"/>
                        <a:cs typeface="Times New Roman"/>
                      </a:endParaRP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r>
                        <a:rPr lang="en-US" sz="2400" b="1" kern="1200" dirty="0" smtClean="0">
                          <a:solidFill>
                            <a:schemeClr val="tx1"/>
                          </a:solidFill>
                          <a:latin typeface="+mn-lt"/>
                          <a:ea typeface="+mn-ea"/>
                          <a:cs typeface="+mn-cs"/>
                        </a:rPr>
                        <a:t>Leadership</a:t>
                      </a:r>
                      <a:r>
                        <a:rPr lang="en-US" sz="2400" b="1" kern="1200" baseline="0" dirty="0" smtClean="0">
                          <a:solidFill>
                            <a:schemeClr val="tx1"/>
                          </a:solidFill>
                          <a:latin typeface="+mn-lt"/>
                          <a:ea typeface="+mn-ea"/>
                          <a:cs typeface="+mn-cs"/>
                        </a:rPr>
                        <a:t> Training Curriculums</a:t>
                      </a:r>
                    </a:p>
                  </a:txBody>
                  <a:tcPr marL="69221" marR="69221" marT="9526" marB="0"/>
                </a:tc>
              </a:tr>
              <a:tr h="430213">
                <a:tc>
                  <a:txBody>
                    <a:bodyPr/>
                    <a:lstStyle/>
                    <a:p>
                      <a:pPr marL="0" marR="0">
                        <a:lnSpc>
                          <a:spcPct val="115000"/>
                        </a:lnSpc>
                        <a:spcBef>
                          <a:spcPts val="0"/>
                        </a:spcBef>
                        <a:spcAft>
                          <a:spcPts val="1000"/>
                        </a:spcAft>
                      </a:pPr>
                      <a:endParaRPr lang="en-US" sz="2400" dirty="0">
                        <a:effectLst/>
                        <a:latin typeface="+mj-lt"/>
                        <a:ea typeface="Calibri"/>
                        <a:cs typeface="Times New Roman"/>
                      </a:endParaRPr>
                    </a:p>
                  </a:txBody>
                  <a:tcPr marL="69221" marR="69221" marT="9526" marB="0"/>
                </a:tc>
                <a:tc>
                  <a:txBody>
                    <a:bodyPr/>
                    <a:lstStyle/>
                    <a:p>
                      <a:pPr marL="0" marR="0" lvl="1" indent="0" algn="l" defTabSz="914400" rtl="0" eaLnBrk="1" fontAlgn="auto" latinLnBrk="0" hangingPunct="1">
                        <a:lnSpc>
                          <a:spcPct val="115000"/>
                        </a:lnSpc>
                        <a:spcBef>
                          <a:spcPts val="0"/>
                        </a:spcBef>
                        <a:spcAft>
                          <a:spcPts val="1000"/>
                        </a:spcAft>
                        <a:buClrTx/>
                        <a:buSzTx/>
                        <a:buFontTx/>
                        <a:buNone/>
                        <a:tabLst/>
                        <a:defRPr/>
                      </a:pPr>
                      <a:endParaRPr lang="en-US" sz="2400" b="1" kern="1200" dirty="0" smtClean="0">
                        <a:solidFill>
                          <a:schemeClr val="tx1"/>
                        </a:solidFill>
                        <a:latin typeface="+mj-lt"/>
                        <a:ea typeface="+mn-ea"/>
                        <a:cs typeface="+mn-cs"/>
                      </a:endParaRPr>
                    </a:p>
                  </a:txBody>
                  <a:tcPr marL="69221" marR="69221" marT="9526" marB="0"/>
                </a:tc>
              </a:tr>
            </a:tbl>
          </a:graphicData>
        </a:graphic>
      </p:graphicFrame>
      <p:pic>
        <p:nvPicPr>
          <p:cNvPr id="5" name="Picture 2" descr="http://blog.hublished.com/wp-content/uploads/2013/02/ur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004500"/>
            <a:ext cx="2133600" cy="57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0370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92162"/>
          </a:xfrm>
        </p:spPr>
        <p:txBody>
          <a:bodyPr/>
          <a:lstStyle/>
          <a:p>
            <a:r>
              <a:rPr lang="en-US" altLang="en-US" sz="4000" dirty="0" smtClean="0"/>
              <a:t>THANK YOU!</a:t>
            </a:r>
          </a:p>
        </p:txBody>
      </p:sp>
      <p:sp>
        <p:nvSpPr>
          <p:cNvPr id="28675" name="TextBox 6"/>
          <p:cNvSpPr txBox="1">
            <a:spLocks noChangeArrowheads="1"/>
          </p:cNvSpPr>
          <p:nvPr/>
        </p:nvSpPr>
        <p:spPr bwMode="auto">
          <a:xfrm>
            <a:off x="457200" y="5410200"/>
            <a:ext cx="830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800">
                <a:solidFill>
                  <a:schemeClr val="tx1"/>
                </a:solidFill>
                <a:latin typeface="Arial" charset="0"/>
              </a:defRPr>
            </a:lvl1pPr>
            <a:lvl2pPr marL="742950" indent="-285750">
              <a:spcBef>
                <a:spcPct val="20000"/>
              </a:spcBef>
              <a:buFont typeface="Arial" charset="0"/>
              <a:buChar char="–"/>
              <a:defRPr sz="2600">
                <a:solidFill>
                  <a:schemeClr val="tx1"/>
                </a:solidFill>
                <a:latin typeface="Arial" charset="0"/>
              </a:defRPr>
            </a:lvl2pPr>
            <a:lvl3pPr marL="1143000" indent="-228600">
              <a:spcBef>
                <a:spcPct val="20000"/>
              </a:spcBef>
              <a:buFont typeface="Arial" charset="0"/>
              <a:buChar char="•"/>
              <a:defRPr sz="2600">
                <a:solidFill>
                  <a:schemeClr val="tx1"/>
                </a:solidFill>
                <a:latin typeface="Arial" charset="0"/>
              </a:defRPr>
            </a:lvl3pPr>
            <a:lvl4pPr marL="1600200" indent="-228600">
              <a:spcBef>
                <a:spcPct val="20000"/>
              </a:spcBef>
              <a:buFont typeface="Arial" charset="0"/>
              <a:buChar char="–"/>
              <a:defRPr sz="2600">
                <a:solidFill>
                  <a:schemeClr val="tx1"/>
                </a:solidFill>
                <a:latin typeface="Arial" charset="0"/>
              </a:defRPr>
            </a:lvl4pPr>
            <a:lvl5pPr marL="2057400" indent="-228600">
              <a:spcBef>
                <a:spcPct val="20000"/>
              </a:spcBef>
              <a:buFont typeface="Arial" charset="0"/>
              <a:buChar char="»"/>
              <a:defRPr sz="2600">
                <a:solidFill>
                  <a:schemeClr val="tx1"/>
                </a:solidFill>
                <a:latin typeface="Arial" charset="0"/>
              </a:defRPr>
            </a:lvl5pPr>
            <a:lvl6pPr marL="2514600" indent="-228600" eaLnBrk="0" fontAlgn="base" hangingPunct="0">
              <a:spcBef>
                <a:spcPct val="20000"/>
              </a:spcBef>
              <a:spcAft>
                <a:spcPct val="0"/>
              </a:spcAft>
              <a:buFont typeface="Arial" charset="0"/>
              <a:buChar char="»"/>
              <a:defRPr sz="2600">
                <a:solidFill>
                  <a:schemeClr val="tx1"/>
                </a:solidFill>
                <a:latin typeface="Arial" charset="0"/>
              </a:defRPr>
            </a:lvl6pPr>
            <a:lvl7pPr marL="2971800" indent="-228600" eaLnBrk="0" fontAlgn="base" hangingPunct="0">
              <a:spcBef>
                <a:spcPct val="20000"/>
              </a:spcBef>
              <a:spcAft>
                <a:spcPct val="0"/>
              </a:spcAft>
              <a:buFont typeface="Arial" charset="0"/>
              <a:buChar char="»"/>
              <a:defRPr sz="2600">
                <a:solidFill>
                  <a:schemeClr val="tx1"/>
                </a:solidFill>
                <a:latin typeface="Arial" charset="0"/>
              </a:defRPr>
            </a:lvl7pPr>
            <a:lvl8pPr marL="3429000" indent="-228600" eaLnBrk="0" fontAlgn="base" hangingPunct="0">
              <a:spcBef>
                <a:spcPct val="20000"/>
              </a:spcBef>
              <a:spcAft>
                <a:spcPct val="0"/>
              </a:spcAft>
              <a:buFont typeface="Arial" charset="0"/>
              <a:buChar char="»"/>
              <a:defRPr sz="2600">
                <a:solidFill>
                  <a:schemeClr val="tx1"/>
                </a:solidFill>
                <a:latin typeface="Arial" charset="0"/>
              </a:defRPr>
            </a:lvl8pPr>
            <a:lvl9pPr marL="3886200" indent="-228600" eaLnBrk="0" fontAlgn="base" hangingPunct="0">
              <a:spcBef>
                <a:spcPct val="20000"/>
              </a:spcBef>
              <a:spcAft>
                <a:spcPct val="0"/>
              </a:spcAft>
              <a:buFont typeface="Arial" charset="0"/>
              <a:buChar char="»"/>
              <a:defRPr sz="2600">
                <a:solidFill>
                  <a:schemeClr val="tx1"/>
                </a:solidFill>
                <a:latin typeface="Arial" charset="0"/>
              </a:defRPr>
            </a:lvl9pPr>
          </a:lstStyle>
          <a:p>
            <a:pPr>
              <a:spcBef>
                <a:spcPct val="0"/>
              </a:spcBef>
              <a:buFontTx/>
              <a:buNone/>
            </a:pPr>
            <a:r>
              <a:rPr lang="en-US" altLang="en-US" sz="2400" dirty="0">
                <a:latin typeface="Tahoma" pitchFamily="34" charset="0"/>
              </a:rPr>
              <a:t>Regional Self Advocacy Technical Assistance Center Funded by the Administration on </a:t>
            </a:r>
            <a:r>
              <a:rPr lang="en-US" altLang="en-US" sz="2400" dirty="0" smtClean="0">
                <a:latin typeface="Tahoma" pitchFamily="34" charset="0"/>
              </a:rPr>
              <a:t>Intellectual and Developmental Disabilities.</a:t>
            </a:r>
            <a:endParaRPr lang="en-US" altLang="en-US" sz="2400" dirty="0">
              <a:latin typeface="Tahoma" pitchFamily="34" charset="0"/>
            </a:endParaRPr>
          </a:p>
        </p:txBody>
      </p:sp>
      <p:pic>
        <p:nvPicPr>
          <p:cNvPr id="2867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0225" y="1295400"/>
            <a:ext cx="3251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t="11700"/>
          <a:stretch>
            <a:fillRect/>
          </a:stretch>
        </p:blipFill>
        <p:spPr bwMode="auto">
          <a:xfrm>
            <a:off x="6477000" y="3008313"/>
            <a:ext cx="1333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3008313"/>
            <a:ext cx="163671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8736" t="14027"/>
          <a:stretch/>
        </p:blipFill>
        <p:spPr>
          <a:xfrm>
            <a:off x="3262586" y="3008313"/>
            <a:ext cx="1569858" cy="2232211"/>
          </a:xfrm>
          <a:prstGeom prst="rect">
            <a:avLst/>
          </a:prstGeom>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1592" y="2971008"/>
            <a:ext cx="1981401" cy="2247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16457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274638"/>
            <a:ext cx="8686800" cy="868362"/>
          </a:xfrm>
        </p:spPr>
        <p:txBody>
          <a:bodyPr/>
          <a:lstStyle/>
          <a:p>
            <a:pPr eaLnBrk="1" hangingPunct="1"/>
            <a:r>
              <a:rPr lang="en-US" altLang="en-US" sz="4000" dirty="0" smtClean="0"/>
              <a:t>THE PURPOSE OF THIS WEBINAR</a:t>
            </a:r>
          </a:p>
        </p:txBody>
      </p:sp>
      <p:sp>
        <p:nvSpPr>
          <p:cNvPr id="7171" name="Content Placeholder 2"/>
          <p:cNvSpPr>
            <a:spLocks noGrp="1"/>
          </p:cNvSpPr>
          <p:nvPr>
            <p:ph idx="1"/>
          </p:nvPr>
        </p:nvSpPr>
        <p:spPr>
          <a:xfrm>
            <a:off x="457200" y="1524000"/>
            <a:ext cx="8229600" cy="4525963"/>
          </a:xfrm>
        </p:spPr>
        <p:txBody>
          <a:bodyPr>
            <a:normAutofit/>
          </a:bodyPr>
          <a:lstStyle/>
          <a:p>
            <a:pPr marL="0" indent="0">
              <a:buNone/>
            </a:pPr>
            <a:r>
              <a:rPr lang="en-US" sz="3200" b="1" dirty="0">
                <a:solidFill>
                  <a:schemeClr val="tx2"/>
                </a:solidFill>
              </a:rPr>
              <a:t>Participants</a:t>
            </a:r>
            <a:r>
              <a:rPr lang="en-US" sz="3200" dirty="0">
                <a:solidFill>
                  <a:schemeClr val="tx2"/>
                </a:solidFill>
              </a:rPr>
              <a:t> </a:t>
            </a:r>
            <a:r>
              <a:rPr lang="en-US" sz="3200" dirty="0"/>
              <a:t>will </a:t>
            </a:r>
            <a:r>
              <a:rPr lang="en-US" sz="3200" dirty="0" smtClean="0"/>
              <a:t>learn </a:t>
            </a:r>
            <a:r>
              <a:rPr lang="en-US" sz="3200" dirty="0"/>
              <a:t>about </a:t>
            </a:r>
            <a:r>
              <a:rPr lang="en-US" sz="3200" dirty="0" smtClean="0"/>
              <a:t>expanding long road home to address other segregated settings such as group homes, sheltered workshops, and family homes.</a:t>
            </a:r>
            <a:endParaRPr lang="en-US" altLang="en-US" sz="3200" dirty="0" smtClean="0">
              <a:latin typeface="Arial" charset="0"/>
              <a:cs typeface="Arial" charset="0"/>
            </a:endParaRPr>
          </a:p>
        </p:txBody>
      </p:sp>
      <p:pic>
        <p:nvPicPr>
          <p:cNvPr id="2050" name="Picture 2" descr="http://thumbs.dreamstime.com/x/team-building-puzzle-eveloping-concept-17503818.jpg"/>
          <p:cNvPicPr>
            <a:picLocks noChangeAspect="1" noChangeArrowheads="1"/>
          </p:cNvPicPr>
          <p:nvPr/>
        </p:nvPicPr>
        <p:blipFill rotWithShape="1">
          <a:blip r:embed="rId2">
            <a:extLst>
              <a:ext uri="{28A0092B-C50C-407E-A947-70E740481C1C}">
                <a14:useLocalDpi xmlns:a14="http://schemas.microsoft.com/office/drawing/2010/main" val="0"/>
              </a:ext>
            </a:extLst>
          </a:blip>
          <a:srcRect b="10842"/>
          <a:stretch/>
        </p:blipFill>
        <p:spPr bwMode="auto">
          <a:xfrm>
            <a:off x="5017570" y="3810000"/>
            <a:ext cx="3516829" cy="209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33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8404" r="33163" b="28878"/>
          <a:stretch/>
        </p:blipFill>
        <p:spPr>
          <a:xfrm>
            <a:off x="2971800" y="304800"/>
            <a:ext cx="3210505" cy="4495800"/>
          </a:xfrm>
        </p:spPr>
      </p:pic>
      <p:sp>
        <p:nvSpPr>
          <p:cNvPr id="3" name="Subtitle 2"/>
          <p:cNvSpPr>
            <a:spLocks noGrp="1"/>
          </p:cNvSpPr>
          <p:nvPr>
            <p:ph type="body" sz="half" idx="2"/>
          </p:nvPr>
        </p:nvSpPr>
        <p:spPr>
          <a:xfrm>
            <a:off x="1219200" y="4953000"/>
            <a:ext cx="6629400" cy="1600200"/>
          </a:xfrm>
        </p:spPr>
        <p:txBody>
          <a:bodyPr>
            <a:noAutofit/>
          </a:bodyPr>
          <a:lstStyle/>
          <a:p>
            <a:r>
              <a:rPr lang="en-US" sz="2800" dirty="0" smtClean="0"/>
              <a:t>Co-Presented by People </a:t>
            </a:r>
            <a:r>
              <a:rPr lang="en-US" sz="2800" dirty="0"/>
              <a:t>First of Georgia</a:t>
            </a:r>
          </a:p>
          <a:p>
            <a:r>
              <a:rPr lang="en-US" sz="1600" dirty="0"/>
              <a:t>Supported by The Georgia Advocacy Office</a:t>
            </a:r>
          </a:p>
          <a:p>
            <a:r>
              <a:rPr lang="en-US" sz="2800" dirty="0"/>
              <a:t>Cheri Mitchell </a:t>
            </a:r>
          </a:p>
        </p:txBody>
      </p:sp>
    </p:spTree>
    <p:extLst>
      <p:ext uri="{BB962C8B-B14F-4D97-AF65-F5344CB8AC3E}">
        <p14:creationId xmlns:p14="http://schemas.microsoft.com/office/powerpoint/2010/main" val="1361325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667000" y="2130425"/>
            <a:ext cx="5943600" cy="2136775"/>
          </a:xfrm>
        </p:spPr>
        <p:txBody>
          <a:bodyPr/>
          <a:lstStyle/>
          <a:p>
            <a:pPr algn="l"/>
            <a:r>
              <a:rPr lang="en-US" dirty="0" smtClean="0"/>
              <a:t>         LONG ROAD HOME</a:t>
            </a:r>
            <a:br>
              <a:rPr lang="en-US" dirty="0" smtClean="0"/>
            </a:br>
            <a:r>
              <a:rPr lang="en-US" dirty="0" smtClean="0"/>
              <a:t>         The Olmstead      </a:t>
            </a:r>
            <a:br>
              <a:rPr lang="en-US" dirty="0" smtClean="0"/>
            </a:br>
            <a:r>
              <a:rPr lang="en-US" dirty="0"/>
              <a:t> </a:t>
            </a:r>
            <a:r>
              <a:rPr lang="en-US" dirty="0" smtClean="0"/>
              <a:t>         Decision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64" y="381000"/>
            <a:ext cx="2705802" cy="5029200"/>
          </a:xfrm>
          <a:prstGeom prst="rect">
            <a:avLst/>
          </a:prstGeom>
        </p:spPr>
      </p:pic>
    </p:spTree>
    <p:extLst>
      <p:ext uri="{BB962C8B-B14F-4D97-AF65-F5344CB8AC3E}">
        <p14:creationId xmlns:p14="http://schemas.microsoft.com/office/powerpoint/2010/main" val="3254879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86605"/>
            <a:ext cx="6934200" cy="1084996"/>
          </a:xfrm>
        </p:spPr>
        <p:txBody>
          <a:bodyPr/>
          <a:lstStyle/>
          <a:p>
            <a:r>
              <a:rPr lang="en-US" dirty="0"/>
              <a:t>Olmstead Decision History</a:t>
            </a:r>
          </a:p>
        </p:txBody>
      </p:sp>
      <p:sp>
        <p:nvSpPr>
          <p:cNvPr id="3" name="Content Placeholder 2"/>
          <p:cNvSpPr>
            <a:spLocks noGrp="1"/>
          </p:cNvSpPr>
          <p:nvPr>
            <p:ph idx="1"/>
          </p:nvPr>
        </p:nvSpPr>
        <p:spPr>
          <a:xfrm>
            <a:off x="831324" y="2091061"/>
            <a:ext cx="7779276" cy="4023360"/>
          </a:xfrm>
        </p:spPr>
        <p:txBody>
          <a:bodyPr>
            <a:normAutofit fontScale="77500" lnSpcReduction="20000"/>
          </a:bodyPr>
          <a:lstStyle/>
          <a:p>
            <a:pPr marL="0" indent="0">
              <a:buNone/>
            </a:pPr>
            <a:r>
              <a:rPr lang="en-US" dirty="0" smtClean="0"/>
              <a:t>It all started with Two ladies who wanted to live in the community instead of an institution. Lois </a:t>
            </a:r>
            <a:r>
              <a:rPr lang="en-US" dirty="0"/>
              <a:t>Curtis and Elaine Wilson, who had mental illness and developmental disabilities, and were voluntarily admitted to the psychiatric unit in the State-run Georgia Regional Hospital. </a:t>
            </a:r>
            <a:endParaRPr lang="en-US" dirty="0" smtClean="0"/>
          </a:p>
          <a:p>
            <a:pPr marL="0" indent="0">
              <a:buNone/>
            </a:pPr>
            <a:endParaRPr lang="en-US" dirty="0"/>
          </a:p>
          <a:p>
            <a:pPr marL="0" indent="0">
              <a:buNone/>
            </a:pPr>
            <a:r>
              <a:rPr lang="en-US" dirty="0" smtClean="0"/>
              <a:t>Following </a:t>
            </a:r>
            <a:r>
              <a:rPr lang="en-US" dirty="0"/>
              <a:t>the women's medical treatment there, </a:t>
            </a:r>
            <a:r>
              <a:rPr lang="en-US" dirty="0" smtClean="0"/>
              <a:t>Lois and Elaine was </a:t>
            </a:r>
            <a:r>
              <a:rPr lang="en-US" dirty="0"/>
              <a:t>ready to move </a:t>
            </a:r>
            <a:r>
              <a:rPr lang="en-US" dirty="0" smtClean="0"/>
              <a:t>into the community. </a:t>
            </a:r>
            <a:r>
              <a:rPr lang="en-US" dirty="0"/>
              <a:t>However, the women remained confined in the institution, each for several years after the initial treatment was concluded. They filed suit under the Americans with Disabilities Act (ADA) for release from the </a:t>
            </a:r>
            <a:r>
              <a:rPr lang="en-US" dirty="0" smtClean="0"/>
              <a:t>hospital.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02" y="207007"/>
            <a:ext cx="823358" cy="1530353"/>
          </a:xfrm>
          <a:prstGeom prst="rect">
            <a:avLst/>
          </a:prstGeom>
        </p:spPr>
      </p:pic>
      <p:pic>
        <p:nvPicPr>
          <p:cNvPr id="6" name="Picture 2" descr="http://www.olmsteadrights.org/images/areas/422/sue%20lois%20elaine%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63"/>
            <a:ext cx="2057400" cy="2136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654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86605"/>
            <a:ext cx="6934200" cy="1084996"/>
          </a:xfrm>
        </p:spPr>
        <p:txBody>
          <a:bodyPr/>
          <a:lstStyle/>
          <a:p>
            <a:r>
              <a:rPr lang="en-US" dirty="0"/>
              <a:t>Olmstead Decision History</a:t>
            </a:r>
          </a:p>
        </p:txBody>
      </p:sp>
      <p:sp>
        <p:nvSpPr>
          <p:cNvPr id="3" name="Content Placeholder 2"/>
          <p:cNvSpPr>
            <a:spLocks noGrp="1"/>
          </p:cNvSpPr>
          <p:nvPr>
            <p:ph idx="1"/>
          </p:nvPr>
        </p:nvSpPr>
        <p:spPr>
          <a:xfrm>
            <a:off x="831324" y="2091061"/>
            <a:ext cx="7779276" cy="4023360"/>
          </a:xfrm>
        </p:spPr>
        <p:txBody>
          <a:bodyPr>
            <a:normAutofit fontScale="85000" lnSpcReduction="10000"/>
          </a:bodyPr>
          <a:lstStyle/>
          <a:p>
            <a:pPr marL="0" indent="0">
              <a:buNone/>
            </a:pPr>
            <a:r>
              <a:rPr lang="en-US" dirty="0"/>
              <a:t>Sue Jamieson, who was an attorney at the Atlanta Legal Aid Society, filed a lawsuit on behalf of Lois (and then later added Elaine) for supports to be provided in the community. </a:t>
            </a:r>
            <a:endParaRPr lang="en-US" dirty="0" smtClean="0"/>
          </a:p>
          <a:p>
            <a:pPr marL="0" indent="0">
              <a:buNone/>
            </a:pPr>
            <a:endParaRPr lang="en-US" dirty="0"/>
          </a:p>
          <a:p>
            <a:pPr marL="0" indent="0">
              <a:buNone/>
            </a:pPr>
            <a:r>
              <a:rPr lang="en-US" dirty="0" smtClean="0"/>
              <a:t>The </a:t>
            </a:r>
            <a:r>
              <a:rPr lang="en-US" dirty="0"/>
              <a:t>lawsuit, which is known as “the Olmstead decision,” ended up going to the highest court in the country, the United States Supreme Court.  The name Olmstead comes from the name of the Defendant in the case, Tommy Olmstead, who was the Commissioner of the Georgia Department of Human Resources.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02" y="207007"/>
            <a:ext cx="823358" cy="1530353"/>
          </a:xfrm>
          <a:prstGeom prst="rect">
            <a:avLst/>
          </a:prstGeom>
        </p:spPr>
      </p:pic>
      <p:pic>
        <p:nvPicPr>
          <p:cNvPr id="6" name="Picture 2" descr="http://www.olmsteadrights.org/images/areas/422/sue%20lois%20elaine%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663"/>
            <a:ext cx="2057400" cy="2136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58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CSS Blogging webinar march 2014">
  <a:themeElements>
    <a:clrScheme name="Custom 3">
      <a:dk1>
        <a:sysClr val="windowText" lastClr="000000"/>
      </a:dk1>
      <a:lt1>
        <a:sysClr val="window" lastClr="FFFFFF"/>
      </a:lt1>
      <a:dk2>
        <a:srgbClr val="1F497D"/>
      </a:dk2>
      <a:lt2>
        <a:srgbClr val="BFBFBF"/>
      </a:lt2>
      <a:accent1>
        <a:srgbClr val="17365D"/>
      </a:accent1>
      <a:accent2>
        <a:srgbClr val="6E0C02"/>
      </a:accent2>
      <a:accent3>
        <a:srgbClr val="FFFFFF"/>
      </a:accent3>
      <a:accent4>
        <a:srgbClr val="FFFFFF"/>
      </a:accent4>
      <a:accent5>
        <a:srgbClr val="FFFFFF"/>
      </a:accent5>
      <a:accent6>
        <a:srgbClr val="FFFFFF"/>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OCSS June 18 2015 Membership Webinar</Template>
  <TotalTime>10987</TotalTime>
  <Words>1735</Words>
  <Application>Microsoft Office PowerPoint</Application>
  <PresentationFormat>On-screen Show (4:3)</PresentationFormat>
  <Paragraphs>202</Paragraphs>
  <Slides>48</Slides>
  <Notes>12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OCSS Blogging webinar march 2014</vt:lpstr>
      <vt:lpstr>PowerPoint Presentation</vt:lpstr>
      <vt:lpstr>PowerPoint Presentation</vt:lpstr>
      <vt:lpstr>WELCOME</vt:lpstr>
      <vt:lpstr>WELCOME</vt:lpstr>
      <vt:lpstr>THE PURPOSE OF THIS WEBINAR</vt:lpstr>
      <vt:lpstr>PowerPoint Presentation</vt:lpstr>
      <vt:lpstr>         LONG ROAD HOME          The Olmstead                 Decision</vt:lpstr>
      <vt:lpstr>Olmstead Decision History</vt:lpstr>
      <vt:lpstr>Olmstead Decision History</vt:lpstr>
      <vt:lpstr>Olmstead Decision History</vt:lpstr>
      <vt:lpstr> Olmstead Decision History</vt:lpstr>
      <vt:lpstr>Olmstead Decision</vt:lpstr>
      <vt:lpstr>LONG ROAD HOME History</vt:lpstr>
      <vt:lpstr> LONG ROAD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Expanding  Long  Road  Home</vt:lpstr>
      <vt:lpstr>Examples of Settings that Isolate People from Freedom</vt:lpstr>
      <vt:lpstr>What can we Do?</vt:lpstr>
      <vt:lpstr>Promote the FAB Life CHOOSE</vt:lpstr>
      <vt:lpstr>PowerPoint Presentation</vt:lpstr>
      <vt:lpstr>STATE QUESTIONS</vt:lpstr>
      <vt:lpstr>ALABAMA COMMENTS</vt:lpstr>
      <vt:lpstr>ARKANSAS COMMENTS</vt:lpstr>
      <vt:lpstr>FLORIDA COMMENTS</vt:lpstr>
      <vt:lpstr>GEORGIA COMMENTS</vt:lpstr>
      <vt:lpstr>MISSISSIPPI COMMENTS</vt:lpstr>
      <vt:lpstr>NORTH CAROLINA COMMENTS</vt:lpstr>
      <vt:lpstr>OKLAHOMA COMMENTS</vt:lpstr>
      <vt:lpstr>SOUTH CAROLINA COMMENTS</vt:lpstr>
      <vt:lpstr>TENNESSEE COMMENTS</vt:lpstr>
      <vt:lpstr>PowerPoint Presentation</vt:lpstr>
      <vt:lpstr>DATES and ACTIVITIES TO REMEMBER</vt:lpstr>
      <vt:lpstr>Next OCSS Webinars 3:30 p.m. EST 2:30 p.m. CST</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Juliana Huerena</dc:creator>
  <cp:lastModifiedBy>SWI</cp:lastModifiedBy>
  <cp:revision>89</cp:revision>
  <dcterms:created xsi:type="dcterms:W3CDTF">2015-07-21T18:57:26Z</dcterms:created>
  <dcterms:modified xsi:type="dcterms:W3CDTF">2016-01-26T20:47:36Z</dcterms:modified>
</cp:coreProperties>
</file>