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94" r:id="rId2"/>
    <p:sldId id="346" r:id="rId3"/>
    <p:sldId id="383" r:id="rId4"/>
    <p:sldId id="384" r:id="rId5"/>
    <p:sldId id="365" r:id="rId6"/>
    <p:sldId id="293" r:id="rId7"/>
    <p:sldId id="333" r:id="rId8"/>
    <p:sldId id="351" r:id="rId9"/>
    <p:sldId id="371" r:id="rId10"/>
    <p:sldId id="370" r:id="rId11"/>
    <p:sldId id="372" r:id="rId12"/>
    <p:sldId id="401" r:id="rId13"/>
    <p:sldId id="386" r:id="rId14"/>
    <p:sldId id="385" r:id="rId15"/>
    <p:sldId id="387" r:id="rId16"/>
    <p:sldId id="388" r:id="rId17"/>
    <p:sldId id="389" r:id="rId18"/>
    <p:sldId id="390" r:id="rId19"/>
    <p:sldId id="403" r:id="rId20"/>
    <p:sldId id="391" r:id="rId21"/>
    <p:sldId id="392" r:id="rId22"/>
    <p:sldId id="404" r:id="rId23"/>
    <p:sldId id="394" r:id="rId24"/>
    <p:sldId id="405" r:id="rId25"/>
    <p:sldId id="395" r:id="rId26"/>
    <p:sldId id="396" r:id="rId27"/>
    <p:sldId id="397" r:id="rId28"/>
    <p:sldId id="398" r:id="rId29"/>
    <p:sldId id="399" r:id="rId30"/>
    <p:sldId id="400" r:id="rId31"/>
    <p:sldId id="406" r:id="rId32"/>
    <p:sldId id="366" r:id="rId33"/>
    <p:sldId id="357" r:id="rId34"/>
    <p:sldId id="358" r:id="rId35"/>
    <p:sldId id="345" r:id="rId36"/>
    <p:sldId id="402"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8567" autoAdjust="0"/>
  </p:normalViewPr>
  <p:slideViewPr>
    <p:cSldViewPr>
      <p:cViewPr varScale="1">
        <p:scale>
          <a:sx n="47" d="100"/>
          <a:sy n="47" d="100"/>
        </p:scale>
        <p:origin x="1363" y="43"/>
      </p:cViewPr>
      <p:guideLst>
        <p:guide orient="horz" pos="2160"/>
        <p:guide pos="2880"/>
      </p:guideLst>
    </p:cSldViewPr>
  </p:slideViewPr>
  <p:outlineViewPr>
    <p:cViewPr>
      <p:scale>
        <a:sx n="33" d="100"/>
        <a:sy n="33" d="100"/>
      </p:scale>
      <p:origin x="0" y="11538"/>
    </p:cViewPr>
  </p:outlineViewPr>
  <p:notesTextViewPr>
    <p:cViewPr>
      <p:scale>
        <a:sx n="1" d="1"/>
        <a:sy n="1" d="1"/>
      </p:scale>
      <p:origin x="0" y="0"/>
    </p:cViewPr>
  </p:notesTextViewPr>
  <p:sorterViewPr>
    <p:cViewPr>
      <p:scale>
        <a:sx n="70" d="100"/>
        <a:sy n="70" d="100"/>
      </p:scale>
      <p:origin x="0" y="-3086"/>
    </p:cViewPr>
  </p:sorterViewPr>
  <p:notesViewPr>
    <p:cSldViewPr>
      <p:cViewPr varScale="1">
        <p:scale>
          <a:sx n="65" d="100"/>
          <a:sy n="65" d="100"/>
        </p:scale>
        <p:origin x="-2484"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0C4E915-897E-43C4-A4CF-6D31D18D087D}" type="datetimeFigureOut">
              <a:rPr lang="en-US" smtClean="0"/>
              <a:t>12/23/2016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6B48184-13DF-42BA-9BB3-78FC77200CFF}" type="slidenum">
              <a:rPr lang="en-US" smtClean="0"/>
              <a:t>‹#›</a:t>
            </a:fld>
            <a:endParaRPr lang="en-US" dirty="0"/>
          </a:p>
        </p:txBody>
      </p:sp>
    </p:spTree>
    <p:extLst>
      <p:ext uri="{BB962C8B-B14F-4D97-AF65-F5344CB8AC3E}">
        <p14:creationId xmlns:p14="http://schemas.microsoft.com/office/powerpoint/2010/main" val="3133851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3953ED6-5F1E-4A3C-8B2D-19AF76A70B1E}" type="datetimeFigureOut">
              <a:rPr lang="en-US" smtClean="0"/>
              <a:t>12/23/2016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10BC54E-03D6-4FCE-982D-EEF7D4030637}" type="slidenum">
              <a:rPr lang="en-US" smtClean="0"/>
              <a:t>‹#›</a:t>
            </a:fld>
            <a:endParaRPr lang="en-US" dirty="0"/>
          </a:p>
        </p:txBody>
      </p:sp>
    </p:spTree>
    <p:extLst>
      <p:ext uri="{BB962C8B-B14F-4D97-AF65-F5344CB8AC3E}">
        <p14:creationId xmlns:p14="http://schemas.microsoft.com/office/powerpoint/2010/main" val="95646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BC54E-03D6-4FCE-982D-EEF7D4030637}" type="slidenum">
              <a:rPr lang="en-US" smtClean="0"/>
              <a:t>1</a:t>
            </a:fld>
            <a:endParaRPr lang="en-US" dirty="0"/>
          </a:p>
        </p:txBody>
      </p:sp>
    </p:spTree>
    <p:extLst>
      <p:ext uri="{BB962C8B-B14F-4D97-AF65-F5344CB8AC3E}">
        <p14:creationId xmlns:p14="http://schemas.microsoft.com/office/powerpoint/2010/main" val="241114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12</a:t>
            </a:fld>
            <a:endParaRPr lang="en-US" altLang="en-US" dirty="0">
              <a:latin typeface="Arial" charset="0"/>
            </a:endParaRPr>
          </a:p>
        </p:txBody>
      </p:sp>
    </p:spTree>
    <p:extLst>
      <p:ext uri="{BB962C8B-B14F-4D97-AF65-F5344CB8AC3E}">
        <p14:creationId xmlns:p14="http://schemas.microsoft.com/office/powerpoint/2010/main" val="218718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Chaqueta</a:t>
            </a:r>
            <a:r>
              <a:rPr lang="en-US" dirty="0"/>
              <a:t>: </a:t>
            </a:r>
          </a:p>
          <a:p>
            <a:r>
              <a:rPr lang="en-US" dirty="0"/>
              <a:t>We have been discussing what  we want to sustain from Our Community Standing Strong Regional Self advocacy Technical Assistance Center. Today</a:t>
            </a:r>
            <a:r>
              <a:rPr lang="en-US" baseline="0" dirty="0"/>
              <a:t> we are going to give our partners and self advocacy organizations specific examples of what we will need to do to sustain our peer to peer efforts.  I will  review what we discussed in our February Advisory Meeting</a:t>
            </a:r>
            <a:endParaRPr lang="en-US" dirty="0"/>
          </a:p>
        </p:txBody>
      </p:sp>
      <p:sp>
        <p:nvSpPr>
          <p:cNvPr id="4" name="Slide Number Placeholder 3"/>
          <p:cNvSpPr>
            <a:spLocks noGrp="1"/>
          </p:cNvSpPr>
          <p:nvPr>
            <p:ph type="sldNum" sz="quarter" idx="10"/>
          </p:nvPr>
        </p:nvSpPr>
        <p:spPr/>
        <p:txBody>
          <a:bodyPr/>
          <a:lstStyle/>
          <a:p>
            <a:fld id="{F10BC54E-03D6-4FCE-982D-EEF7D4030637}" type="slidenum">
              <a:rPr lang="en-US" smtClean="0"/>
              <a:t>13</a:t>
            </a:fld>
            <a:endParaRPr lang="en-US" dirty="0"/>
          </a:p>
        </p:txBody>
      </p:sp>
    </p:spTree>
    <p:extLst>
      <p:ext uri="{BB962C8B-B14F-4D97-AF65-F5344CB8AC3E}">
        <p14:creationId xmlns:p14="http://schemas.microsoft.com/office/powerpoint/2010/main" val="50368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14</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15</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16</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17</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18</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20</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21</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23</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Nancy</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AD89B80-FEAD-40D7-8717-B142499E6011}" type="slidenum">
              <a:rPr lang="en-US" altLang="en-US" smtClean="0">
                <a:latin typeface="Arial" charset="0"/>
              </a:rPr>
              <a:pPr/>
              <a:t>3</a:t>
            </a:fld>
            <a:endParaRPr lang="en-US" altLang="en-US">
              <a:latin typeface="Arial" charset="0"/>
            </a:endParaRPr>
          </a:p>
        </p:txBody>
      </p:sp>
    </p:spTree>
    <p:extLst>
      <p:ext uri="{BB962C8B-B14F-4D97-AF65-F5344CB8AC3E}">
        <p14:creationId xmlns:p14="http://schemas.microsoft.com/office/powerpoint/2010/main" val="2657901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25</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26</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27</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28</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29</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30</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Nancy</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2C07ACEF-FCCF-44D4-8D5B-91307882739A}" type="slidenum">
              <a:rPr lang="en-US" altLang="en-US" smtClean="0">
                <a:latin typeface="Arial" charset="0"/>
              </a:rPr>
              <a:pPr/>
              <a:t>4</a:t>
            </a:fld>
            <a:endParaRPr lang="en-US" altLang="en-US">
              <a:latin typeface="Arial" charset="0"/>
            </a:endParaRPr>
          </a:p>
        </p:txBody>
      </p:sp>
    </p:spTree>
    <p:extLst>
      <p:ext uri="{BB962C8B-B14F-4D97-AF65-F5344CB8AC3E}">
        <p14:creationId xmlns:p14="http://schemas.microsoft.com/office/powerpoint/2010/main" val="42040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Chaqueta</a:t>
            </a:r>
            <a:r>
              <a:rPr lang="en-US" dirty="0"/>
              <a:t>: </a:t>
            </a:r>
          </a:p>
          <a:p>
            <a:r>
              <a:rPr lang="en-US" dirty="0"/>
              <a:t>We have been discussing what  we want to sustain from Our Community Standing Strong Regional Self advocacy Technical Assistance Center. Today</a:t>
            </a:r>
            <a:r>
              <a:rPr lang="en-US" baseline="0" dirty="0"/>
              <a:t> we are going to give our partners and self advocacy organizations specific examples of what we will need to do to sustain our peer to peer efforts.  I will  review what we discussed in our February Advisory Meeting</a:t>
            </a:r>
            <a:endParaRPr lang="en-US" dirty="0"/>
          </a:p>
        </p:txBody>
      </p:sp>
      <p:sp>
        <p:nvSpPr>
          <p:cNvPr id="4" name="Slide Number Placeholder 3"/>
          <p:cNvSpPr>
            <a:spLocks noGrp="1"/>
          </p:cNvSpPr>
          <p:nvPr>
            <p:ph type="sldNum" sz="quarter" idx="10"/>
          </p:nvPr>
        </p:nvSpPr>
        <p:spPr/>
        <p:txBody>
          <a:bodyPr/>
          <a:lstStyle/>
          <a:p>
            <a:fld id="{F10BC54E-03D6-4FCE-982D-EEF7D4030637}" type="slidenum">
              <a:rPr lang="en-US" smtClean="0"/>
              <a:t>6</a:t>
            </a:fld>
            <a:endParaRPr lang="en-US" dirty="0"/>
          </a:p>
        </p:txBody>
      </p:sp>
    </p:spTree>
    <p:extLst>
      <p:ext uri="{BB962C8B-B14F-4D97-AF65-F5344CB8AC3E}">
        <p14:creationId xmlns:p14="http://schemas.microsoft.com/office/powerpoint/2010/main" val="50368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charset="0"/>
              </a:rPr>
              <a:t>Chaqueta</a:t>
            </a:r>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7</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charset="0"/>
              </a:rPr>
              <a:t>Chaqueta</a:t>
            </a:r>
            <a:endParaRPr lang="en-US" altLang="en-US" dirty="0">
              <a:latin typeface="Arial" charset="0"/>
            </a:endParaRPr>
          </a:p>
          <a:p>
            <a:endParaRPr lang="en-US" altLang="en-US" dirty="0">
              <a:latin typeface="Arial" charset="0"/>
            </a:endParaRPr>
          </a:p>
          <a:p>
            <a:r>
              <a:rPr lang="en-US" altLang="en-US" dirty="0">
                <a:latin typeface="Arial" charset="0"/>
              </a:rPr>
              <a:t>After you review this slide,</a:t>
            </a:r>
            <a:r>
              <a:rPr lang="en-US" altLang="en-US" baseline="0" dirty="0">
                <a:latin typeface="Arial" charset="0"/>
              </a:rPr>
              <a:t> tell the audience that Vicki will review the costs for these activities</a:t>
            </a:r>
            <a:endParaRPr lang="en-US" altLang="en-US" dirty="0">
              <a:latin typeface="Arial"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7D6839E-4EF3-4131-BFE8-3B5001615E25}" type="slidenum">
              <a:rPr lang="en-US" altLang="en-US" smtClean="0">
                <a:latin typeface="Arial" charset="0"/>
              </a:rPr>
              <a:pPr/>
              <a:t>8</a:t>
            </a:fld>
            <a:endParaRPr lang="en-US" altLang="en-US" dirty="0">
              <a:latin typeface="Arial" charset="0"/>
            </a:endParaRPr>
          </a:p>
        </p:txBody>
      </p:sp>
    </p:spTree>
    <p:extLst>
      <p:ext uri="{BB962C8B-B14F-4D97-AF65-F5344CB8AC3E}">
        <p14:creationId xmlns:p14="http://schemas.microsoft.com/office/powerpoint/2010/main" val="173202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Vicki</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9</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Vicki</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10</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11</a:t>
            </a:fld>
            <a:endParaRPr lang="en-US" altLang="en-US" dirty="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b="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45CAF-63F5-4589-AC2C-3F672AA644DD}"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F3E55-FA16-4015-B24B-56F498EC5353}"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3B273-F27F-4565-B041-3BC44E35A922}"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98B000-8611-4188-B78E-062A5EF2BA8E}"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solidFill>
            <a:schemeClr val="bg1"/>
          </a:solid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DE3BC-873F-42A5-9092-C3FF78AF282D}" type="datetime1">
              <a:rPr lang="en-US" smtClean="0"/>
              <a:t>12/23/2016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26D83B-55AB-4038-B538-F2049154E316}" type="datetime1">
              <a:rPr lang="en-US" smtClean="0"/>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D68A7B-061F-4713-8F24-26EB062F162E}" type="datetime1">
              <a:rPr lang="en-US" smtClean="0"/>
              <a:t>12/23/2016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392F31-8ACA-4E4A-8055-773FD9C28D53}" type="datetime1">
              <a:rPr lang="en-US" smtClean="0"/>
              <a:t>12/23/2016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6AC26-AD09-44F6-AD65-5209AE12661D}" type="datetime1">
              <a:rPr lang="en-US" smtClean="0"/>
              <a:t>12/23/2016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69DE4-A70C-4416-B6EF-26FD18C0EAD0}" type="datetime1">
              <a:rPr lang="en-US" smtClean="0"/>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DF92C-4D56-41E6-B5BA-201CB12A025D}" type="datetime1">
              <a:rPr lang="en-US" smtClean="0"/>
              <a:t>12/23/2016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9C2C02-2ACC-4BAC-8DA3-CB0D4F824C0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5D6D0"/>
            </a:gs>
            <a:gs pos="64999">
              <a:srgbClr val="F0EBD5"/>
            </a:gs>
            <a:gs pos="100000">
              <a:srgbClr val="00206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chemeClr val="bg1"/>
          </a:solidFill>
          <a:ln w="76200">
            <a:solidFill>
              <a:schemeClr val="accent1"/>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B15C7-89DC-4648-AC13-A324C59E4E49}" type="datetime1">
              <a:rPr lang="en-US" smtClean="0"/>
              <a:t>12/23/2016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C2C02-2ACC-4BAC-8DA3-CB0D4F824C0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3.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4114800"/>
            <a:ext cx="6400800" cy="1752600"/>
          </a:xfrm>
        </p:spPr>
        <p:txBody>
          <a:bodyPr>
            <a:normAutofit/>
          </a:bodyPr>
          <a:lstStyle/>
          <a:p>
            <a:r>
              <a:rPr lang="en-US" dirty="0"/>
              <a:t>How Can Our Partners Help to Sustain Peer to Peer Efforts? </a:t>
            </a:r>
          </a:p>
          <a:p>
            <a:r>
              <a:rPr lang="en-US" dirty="0"/>
              <a:t>March 17, 2016</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
            <a:ext cx="7772401" cy="362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29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3656" y="457200"/>
            <a:ext cx="8730343" cy="990600"/>
          </a:xfrm>
        </p:spPr>
        <p:txBody>
          <a:bodyPr>
            <a:noAutofit/>
          </a:bodyPr>
          <a:lstStyle/>
          <a:p>
            <a:pPr algn="l" eaLnBrk="1" hangingPunct="1"/>
            <a:r>
              <a:rPr lang="en-US" altLang="en-US" sz="4000" dirty="0"/>
              <a:t>How much will it cost to sustain our efforts?</a:t>
            </a:r>
          </a:p>
        </p:txBody>
      </p:sp>
      <p:sp>
        <p:nvSpPr>
          <p:cNvPr id="2" name="Content Placeholder 1"/>
          <p:cNvSpPr>
            <a:spLocks noGrp="1"/>
          </p:cNvSpPr>
          <p:nvPr>
            <p:ph idx="1"/>
          </p:nvPr>
        </p:nvSpPr>
        <p:spPr>
          <a:xfrm>
            <a:off x="304800" y="1981200"/>
            <a:ext cx="8610600" cy="3048000"/>
          </a:xfrm>
        </p:spPr>
        <p:txBody>
          <a:bodyPr>
            <a:normAutofit/>
          </a:bodyPr>
          <a:lstStyle/>
          <a:p>
            <a:r>
              <a:rPr lang="en-US" dirty="0"/>
              <a:t>Regional Projects: </a:t>
            </a:r>
            <a:r>
              <a:rPr lang="en-US" b="1" dirty="0">
                <a:solidFill>
                  <a:srgbClr val="00B050"/>
                </a:solidFill>
              </a:rPr>
              <a:t>$7,500</a:t>
            </a:r>
          </a:p>
          <a:p>
            <a:r>
              <a:rPr lang="en-US" dirty="0"/>
              <a:t>Hotel for 1 1/2 day Regional Meeting for 60 participants: </a:t>
            </a:r>
            <a:r>
              <a:rPr lang="en-US" b="1" dirty="0">
                <a:solidFill>
                  <a:srgbClr val="00B050"/>
                </a:solidFill>
              </a:rPr>
              <a:t>$25,000</a:t>
            </a:r>
          </a:p>
          <a:p>
            <a:r>
              <a:rPr lang="en-US" dirty="0"/>
              <a:t>National Conference: </a:t>
            </a:r>
            <a:r>
              <a:rPr lang="en-US" b="1" dirty="0">
                <a:solidFill>
                  <a:srgbClr val="00B050"/>
                </a:solidFill>
              </a:rPr>
              <a:t>$500,000 </a:t>
            </a:r>
            <a:r>
              <a:rPr lang="en-US" dirty="0"/>
              <a:t>Minimum</a:t>
            </a:r>
          </a:p>
          <a:p>
            <a:r>
              <a:rPr lang="en-US" dirty="0"/>
              <a:t>Total Cost: </a:t>
            </a:r>
            <a:r>
              <a:rPr lang="en-US" b="1" dirty="0">
                <a:solidFill>
                  <a:srgbClr val="00B050"/>
                </a:solidFill>
              </a:rPr>
              <a:t>$100,000*- $575,000*</a:t>
            </a:r>
          </a:p>
          <a:p>
            <a:endParaRPr lang="en-US" dirty="0"/>
          </a:p>
          <a:p>
            <a:endParaRPr lang="en-US"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1816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10</a:t>
            </a:fld>
            <a:endParaRPr lang="en-US" dirty="0"/>
          </a:p>
        </p:txBody>
      </p:sp>
    </p:spTree>
    <p:extLst>
      <p:ext uri="{BB962C8B-B14F-4D97-AF65-F5344CB8AC3E}">
        <p14:creationId xmlns:p14="http://schemas.microsoft.com/office/powerpoint/2010/main" val="161328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3657" y="0"/>
            <a:ext cx="8229600" cy="1143000"/>
          </a:xfrm>
        </p:spPr>
        <p:txBody>
          <a:bodyPr>
            <a:noAutofit/>
          </a:bodyPr>
          <a:lstStyle/>
          <a:p>
            <a:pPr algn="l" eaLnBrk="1" hangingPunct="1"/>
            <a:r>
              <a:rPr lang="en-US" altLang="en-US" sz="4000" dirty="0"/>
              <a:t>Where could we get the money?</a:t>
            </a:r>
          </a:p>
        </p:txBody>
      </p:sp>
      <p:sp>
        <p:nvSpPr>
          <p:cNvPr id="2" name="Content Placeholder 1"/>
          <p:cNvSpPr>
            <a:spLocks noGrp="1"/>
          </p:cNvSpPr>
          <p:nvPr>
            <p:ph idx="1"/>
          </p:nvPr>
        </p:nvSpPr>
        <p:spPr>
          <a:xfrm>
            <a:off x="223157" y="990600"/>
            <a:ext cx="8610600" cy="4038600"/>
          </a:xfrm>
        </p:spPr>
        <p:txBody>
          <a:bodyPr>
            <a:normAutofit fontScale="92500" lnSpcReduction="20000"/>
          </a:bodyPr>
          <a:lstStyle/>
          <a:p>
            <a:r>
              <a:rPr lang="en-US" dirty="0"/>
              <a:t>Share activities to each state supports, regional meetings, voting, technology, youth issues, recruitment, and projects</a:t>
            </a:r>
          </a:p>
          <a:p>
            <a:r>
              <a:rPr lang="en-US" dirty="0"/>
              <a:t>Grants, Mitsubishi Electric Youth Leadership 1</a:t>
            </a:r>
            <a:r>
              <a:rPr lang="en-US" baseline="30000" dirty="0"/>
              <a:t>st</a:t>
            </a:r>
            <a:r>
              <a:rPr lang="en-US" dirty="0"/>
              <a:t> due June 1, create a committee to write proposal, TN, ASAN have applied in the past </a:t>
            </a:r>
            <a:r>
              <a:rPr lang="en-US" b="1" dirty="0">
                <a:solidFill>
                  <a:srgbClr val="00B050"/>
                </a:solidFill>
              </a:rPr>
              <a:t>$10,000-$75,000</a:t>
            </a:r>
          </a:p>
          <a:p>
            <a:r>
              <a:rPr lang="en-US" dirty="0"/>
              <a:t>DD Partners</a:t>
            </a:r>
          </a:p>
          <a:p>
            <a:r>
              <a:rPr lang="en-US" dirty="0"/>
              <a:t>AIDD PNS Projects of National Significant </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1816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11</a:t>
            </a:fld>
            <a:endParaRPr lang="en-US" dirty="0"/>
          </a:p>
        </p:txBody>
      </p:sp>
    </p:spTree>
    <p:extLst>
      <p:ext uri="{BB962C8B-B14F-4D97-AF65-F5344CB8AC3E}">
        <p14:creationId xmlns:p14="http://schemas.microsoft.com/office/powerpoint/2010/main" val="265996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3657" y="0"/>
            <a:ext cx="8229600" cy="1143000"/>
          </a:xfrm>
        </p:spPr>
        <p:txBody>
          <a:bodyPr>
            <a:noAutofit/>
          </a:bodyPr>
          <a:lstStyle/>
          <a:p>
            <a:pPr algn="l" eaLnBrk="1" hangingPunct="1"/>
            <a:r>
              <a:rPr lang="en-US" altLang="en-US" sz="4000" dirty="0"/>
              <a:t>Where could we get the money?</a:t>
            </a:r>
          </a:p>
        </p:txBody>
      </p:sp>
      <p:sp>
        <p:nvSpPr>
          <p:cNvPr id="2" name="Content Placeholder 1"/>
          <p:cNvSpPr>
            <a:spLocks noGrp="1"/>
          </p:cNvSpPr>
          <p:nvPr>
            <p:ph idx="1"/>
          </p:nvPr>
        </p:nvSpPr>
        <p:spPr>
          <a:xfrm>
            <a:off x="223157" y="990600"/>
            <a:ext cx="8610600" cy="4038600"/>
          </a:xfrm>
        </p:spPr>
        <p:txBody>
          <a:bodyPr>
            <a:normAutofit fontScale="92500" lnSpcReduction="10000"/>
          </a:bodyPr>
          <a:lstStyle/>
          <a:p>
            <a:r>
              <a:rPr lang="en-US" dirty="0"/>
              <a:t>Regional meeting, share information about state activities</a:t>
            </a:r>
          </a:p>
          <a:p>
            <a:r>
              <a:rPr lang="en-US" dirty="0"/>
              <a:t>SABE Voter Project, all states could be involved</a:t>
            </a:r>
          </a:p>
          <a:p>
            <a:r>
              <a:rPr lang="en-US" dirty="0"/>
              <a:t>Foundations</a:t>
            </a:r>
          </a:p>
          <a:p>
            <a:r>
              <a:rPr lang="en-US" dirty="0"/>
              <a:t>Committee to look at hosting a SABE National Conference</a:t>
            </a:r>
          </a:p>
          <a:p>
            <a:r>
              <a:rPr lang="en-US" dirty="0"/>
              <a:t>Connect with a celebrity who as a child and works on a community project</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1816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12</a:t>
            </a:fld>
            <a:endParaRPr lang="en-US" dirty="0"/>
          </a:p>
        </p:txBody>
      </p:sp>
    </p:spTree>
    <p:extLst>
      <p:ext uri="{BB962C8B-B14F-4D97-AF65-F5344CB8AC3E}">
        <p14:creationId xmlns:p14="http://schemas.microsoft.com/office/powerpoint/2010/main" val="153348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779" y="852761"/>
            <a:ext cx="7772400" cy="1470025"/>
          </a:xfrm>
        </p:spPr>
        <p:txBody>
          <a:bodyPr/>
          <a:lstStyle/>
          <a:p>
            <a:r>
              <a:rPr lang="en-US" dirty="0"/>
              <a:t>How can our Partners Help?</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C9C2C02-2ACC-4BAC-8DA3-CB0D4F824C07}" type="slidenum">
              <a:rPr lang="en-US" smtClean="0"/>
              <a:t>13</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79" y="2286000"/>
            <a:ext cx="746760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28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3340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09480678"/>
              </p:ext>
            </p:extLst>
          </p:nvPr>
        </p:nvGraphicFramePr>
        <p:xfrm>
          <a:off x="228600" y="534470"/>
          <a:ext cx="8686800" cy="472333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1188720">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534610">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activities as funding priorities in their 5 year plan</a:t>
                      </a:r>
                    </a:p>
                  </a:txBody>
                  <a:tcPr marL="68580" marR="68580" marT="0" marB="0">
                    <a:solidFill>
                      <a:schemeClr val="tx2">
                        <a:lumMod val="20000"/>
                        <a:lumOff val="80000"/>
                      </a:schemeClr>
                    </a:solidFill>
                  </a:tcPr>
                </a:tc>
                <a:tc>
                  <a:txBody>
                    <a:bodyPr/>
                    <a:lstStyle/>
                    <a:p>
                      <a:pPr marL="0" marR="0" lvl="0" indent="0" algn="l">
                        <a:lnSpc>
                          <a:spcPct val="115000"/>
                        </a:lnSpc>
                        <a:spcBef>
                          <a:spcPts val="0"/>
                        </a:spcBef>
                        <a:spcAft>
                          <a:spcPts val="1000"/>
                        </a:spcAft>
                        <a:buFont typeface="Symbol"/>
                        <a:buNone/>
                      </a:pPr>
                      <a:r>
                        <a:rPr lang="en-US" sz="2400" dirty="0">
                          <a:effectLst/>
                          <a:latin typeface="+mj-lt"/>
                          <a:ea typeface="Calibri"/>
                          <a:cs typeface="Times New Roman"/>
                        </a:rPr>
                        <a:t>Support with funding for coordination of  a Regional Peer to Peer Technical Assistance Center through SABE or another OCSS participating state: Amount per state </a:t>
                      </a:r>
                      <a:r>
                        <a:rPr lang="en-US" sz="2400" b="1" dirty="0">
                          <a:solidFill>
                            <a:srgbClr val="00B050"/>
                          </a:solidFill>
                          <a:effectLst/>
                          <a:latin typeface="+mj-lt"/>
                          <a:ea typeface="Calibri"/>
                          <a:cs typeface="Times New Roman"/>
                        </a:rPr>
                        <a:t>$10,000.00</a:t>
                      </a: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99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2809395"/>
              </p:ext>
            </p:extLst>
          </p:nvPr>
        </p:nvGraphicFramePr>
        <p:xfrm>
          <a:off x="228600" y="265485"/>
          <a:ext cx="8610600" cy="4916115"/>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27535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640761">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a:t>
                      </a:r>
                      <a:r>
                        <a:rPr lang="en-US" sz="2400" baseline="0" dirty="0">
                          <a:effectLst/>
                          <a:latin typeface="+mj-lt"/>
                          <a:ea typeface="Batang" panose="02030600000101010101" pitchFamily="18" charset="-127"/>
                          <a:cs typeface="Times New Roman"/>
                        </a:rPr>
                        <a:t> </a:t>
                      </a:r>
                      <a:r>
                        <a:rPr lang="en-US" sz="2400" dirty="0">
                          <a:effectLst/>
                          <a:latin typeface="+mj-lt"/>
                          <a:ea typeface="Batang" panose="02030600000101010101" pitchFamily="18" charset="-127"/>
                          <a:cs typeface="Times New Roman"/>
                        </a:rPr>
                        <a:t>activities as funding priorities in their 5 year plan</a:t>
                      </a:r>
                    </a:p>
                  </a:txBody>
                  <a:tcPr marL="68580" marR="68580" marT="0" marB="0">
                    <a:solidFill>
                      <a:schemeClr val="tx2">
                        <a:lumMod val="20000"/>
                        <a:lumOff val="80000"/>
                      </a:schemeClr>
                    </a:solidFill>
                  </a:tcPr>
                </a:tc>
                <a:tc>
                  <a:txBody>
                    <a:bodyPr/>
                    <a:lstStyle/>
                    <a:p>
                      <a:pPr marL="0" marR="0" lvl="0" indent="0" algn="l">
                        <a:lnSpc>
                          <a:spcPct val="115000"/>
                        </a:lnSpc>
                        <a:spcBef>
                          <a:spcPts val="0"/>
                        </a:spcBef>
                        <a:spcAft>
                          <a:spcPts val="1000"/>
                        </a:spcAft>
                        <a:buFont typeface="Symbol"/>
                        <a:buNone/>
                      </a:pPr>
                      <a:r>
                        <a:rPr lang="en-US" sz="2400" b="0" kern="1200" baseline="0" dirty="0">
                          <a:solidFill>
                            <a:schemeClr val="dk1"/>
                          </a:solidFill>
                          <a:effectLst/>
                          <a:latin typeface="+mj-lt"/>
                          <a:ea typeface="+mn-ea"/>
                          <a:cs typeface="+mn-cs"/>
                        </a:rPr>
                        <a:t>Support s</a:t>
                      </a:r>
                      <a:r>
                        <a:rPr lang="en-US" sz="2400" b="0" kern="1200" dirty="0">
                          <a:solidFill>
                            <a:schemeClr val="dk1"/>
                          </a:solidFill>
                          <a:effectLst/>
                          <a:latin typeface="+mj-lt"/>
                          <a:ea typeface="+mn-ea"/>
                          <a:cs typeface="+mn-cs"/>
                        </a:rPr>
                        <a:t>elf advocates and their supporters to participate on</a:t>
                      </a:r>
                      <a:r>
                        <a:rPr lang="en-US" sz="2400" b="0" kern="1200" baseline="0" dirty="0">
                          <a:solidFill>
                            <a:schemeClr val="dk1"/>
                          </a:solidFill>
                          <a:effectLst/>
                          <a:latin typeface="+mj-lt"/>
                          <a:ea typeface="+mn-ea"/>
                          <a:cs typeface="+mn-cs"/>
                        </a:rPr>
                        <a:t> Advisory Board of the Regional Center and to participate in </a:t>
                      </a:r>
                      <a:r>
                        <a:rPr lang="en-US" sz="2400" b="0" kern="1200" dirty="0">
                          <a:solidFill>
                            <a:schemeClr val="dk1"/>
                          </a:solidFill>
                          <a:effectLst/>
                          <a:latin typeface="+mj-lt"/>
                          <a:ea typeface="+mn-ea"/>
                          <a:cs typeface="+mn-cs"/>
                        </a:rPr>
                        <a:t>regional meetings and regional and national conferences with their peers as leaders, participants  and instructors</a:t>
                      </a:r>
                      <a:endParaRPr lang="en-US" sz="2400" b="0" dirty="0">
                        <a:effectLst/>
                        <a:latin typeface="+mj-lt"/>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015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0446832"/>
              </p:ext>
            </p:extLst>
          </p:nvPr>
        </p:nvGraphicFramePr>
        <p:xfrm>
          <a:off x="304800" y="265485"/>
          <a:ext cx="8534400" cy="4916115"/>
        </p:xfrm>
        <a:graphic>
          <a:graphicData uri="http://schemas.openxmlformats.org/drawingml/2006/table">
            <a:tbl>
              <a:tblPr firstRow="1" bandRow="1">
                <a:tableStyleId>{5C22544A-7EE6-4342-B048-85BDC9FD1C3A}</a:tableStyleId>
              </a:tblPr>
              <a:tblGrid>
                <a:gridCol w="2936413">
                  <a:extLst>
                    <a:ext uri="{9D8B030D-6E8A-4147-A177-3AD203B41FA5}">
                      <a16:colId xmlns:a16="http://schemas.microsoft.com/office/drawing/2014/main" val="20000"/>
                    </a:ext>
                  </a:extLst>
                </a:gridCol>
                <a:gridCol w="5597987">
                  <a:extLst>
                    <a:ext uri="{9D8B030D-6E8A-4147-A177-3AD203B41FA5}">
                      <a16:colId xmlns:a16="http://schemas.microsoft.com/office/drawing/2014/main" val="20001"/>
                    </a:ext>
                  </a:extLst>
                </a:gridCol>
              </a:tblGrid>
              <a:tr h="1293408">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622707">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activities as funding priorities in their 5 year plan</a:t>
                      </a:r>
                    </a:p>
                  </a:txBody>
                  <a:tcPr marL="68580" marR="68580" marT="0" marB="0">
                    <a:solidFill>
                      <a:schemeClr val="tx2">
                        <a:lumMod val="20000"/>
                        <a:lumOff val="80000"/>
                      </a:schemeClr>
                    </a:solidFill>
                  </a:tcPr>
                </a:tc>
                <a:tc>
                  <a:txBody>
                    <a:bodyPr/>
                    <a:lstStyle/>
                    <a:p>
                      <a:pPr marL="0" marR="0" lvl="0" indent="0" algn="l">
                        <a:lnSpc>
                          <a:spcPct val="115000"/>
                        </a:lnSpc>
                        <a:spcBef>
                          <a:spcPts val="0"/>
                        </a:spcBef>
                        <a:spcAft>
                          <a:spcPts val="1000"/>
                        </a:spcAft>
                        <a:buFont typeface="Symbol"/>
                        <a:buNone/>
                      </a:pPr>
                      <a:r>
                        <a:rPr lang="en-US" sz="2400" kern="1200" dirty="0">
                          <a:solidFill>
                            <a:schemeClr val="dk1"/>
                          </a:solidFill>
                          <a:effectLst/>
                          <a:latin typeface="+mj-lt"/>
                          <a:ea typeface="+mn-ea"/>
                          <a:cs typeface="+mn-cs"/>
                        </a:rPr>
                        <a:t>Support self</a:t>
                      </a:r>
                      <a:r>
                        <a:rPr lang="en-US" sz="2400" kern="1200" baseline="0" dirty="0">
                          <a:solidFill>
                            <a:schemeClr val="dk1"/>
                          </a:solidFill>
                          <a:effectLst/>
                          <a:latin typeface="+mj-lt"/>
                          <a:ea typeface="+mn-ea"/>
                          <a:cs typeface="+mn-cs"/>
                        </a:rPr>
                        <a:t> advocates from their state to participate in R</a:t>
                      </a:r>
                      <a:r>
                        <a:rPr lang="en-US" sz="2400" kern="1200" dirty="0">
                          <a:solidFill>
                            <a:schemeClr val="dk1"/>
                          </a:solidFill>
                          <a:effectLst/>
                          <a:latin typeface="+mj-lt"/>
                          <a:ea typeface="+mn-ea"/>
                          <a:cs typeface="+mn-cs"/>
                        </a:rPr>
                        <a:t>egional Self Advocacy Leadership Training Institute for Youth and New Leaders </a:t>
                      </a:r>
                      <a:endParaRPr lang="en-US" sz="2400" dirty="0">
                        <a:effectLst/>
                        <a:latin typeface="+mj-lt"/>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1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9362131"/>
              </p:ext>
            </p:extLst>
          </p:nvPr>
        </p:nvGraphicFramePr>
        <p:xfrm>
          <a:off x="228600" y="265485"/>
          <a:ext cx="8686800" cy="4916115"/>
        </p:xfrm>
        <a:graphic>
          <a:graphicData uri="http://schemas.openxmlformats.org/drawingml/2006/table">
            <a:tbl>
              <a:tblPr firstRow="1" bandRow="1">
                <a:tableStyleId>{5C22544A-7EE6-4342-B048-85BDC9FD1C3A}</a:tableStyleId>
              </a:tblPr>
              <a:tblGrid>
                <a:gridCol w="2988849">
                  <a:extLst>
                    <a:ext uri="{9D8B030D-6E8A-4147-A177-3AD203B41FA5}">
                      <a16:colId xmlns:a16="http://schemas.microsoft.com/office/drawing/2014/main" val="20000"/>
                    </a:ext>
                  </a:extLst>
                </a:gridCol>
                <a:gridCol w="5697951">
                  <a:extLst>
                    <a:ext uri="{9D8B030D-6E8A-4147-A177-3AD203B41FA5}">
                      <a16:colId xmlns:a16="http://schemas.microsoft.com/office/drawing/2014/main" val="20001"/>
                    </a:ext>
                  </a:extLst>
                </a:gridCol>
              </a:tblGrid>
              <a:tr h="1293408">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622707">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 activities as funding priorities in their 5 year plan</a:t>
                      </a:r>
                    </a:p>
                  </a:txBody>
                  <a:tcPr marL="68580" marR="68580" marT="0" marB="0">
                    <a:solidFill>
                      <a:schemeClr val="tx2">
                        <a:lumMod val="20000"/>
                        <a:lumOff val="80000"/>
                      </a:schemeClr>
                    </a:solidFill>
                  </a:tcPr>
                </a:tc>
                <a:tc>
                  <a:txBody>
                    <a:bodyPr/>
                    <a:lstStyle/>
                    <a:p>
                      <a:pPr marL="0" marR="0" lvl="0" indent="0" algn="l">
                        <a:lnSpc>
                          <a:spcPct val="115000"/>
                        </a:lnSpc>
                        <a:spcBef>
                          <a:spcPts val="0"/>
                        </a:spcBef>
                        <a:spcAft>
                          <a:spcPts val="1000"/>
                        </a:spcAft>
                        <a:buFont typeface="Symbol"/>
                        <a:buNone/>
                      </a:pPr>
                      <a:r>
                        <a:rPr lang="en-US" sz="2400" kern="1200" dirty="0">
                          <a:solidFill>
                            <a:schemeClr val="dk1"/>
                          </a:solidFill>
                          <a:effectLst/>
                          <a:latin typeface="+mj-lt"/>
                          <a:ea typeface="+mn-ea"/>
                          <a:cs typeface="+mn-cs"/>
                        </a:rPr>
                        <a:t>Support the development of expertise of self advocates in the production of  vlogs, blogs, and webinars that tell their personal stories about the power of self advocacy and address their issues </a:t>
                      </a:r>
                      <a:endParaRPr lang="en-US" sz="2400" dirty="0">
                        <a:effectLst/>
                        <a:latin typeface="+mj-lt"/>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6142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18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6809795"/>
              </p:ext>
            </p:extLst>
          </p:nvPr>
        </p:nvGraphicFramePr>
        <p:xfrm>
          <a:off x="228598" y="265485"/>
          <a:ext cx="8686802" cy="4916115"/>
        </p:xfrm>
        <a:graphic>
          <a:graphicData uri="http://schemas.openxmlformats.org/drawingml/2006/table">
            <a:tbl>
              <a:tblPr firstRow="1" bandRow="1">
                <a:tableStyleId>{5C22544A-7EE6-4342-B048-85BDC9FD1C3A}</a:tableStyleId>
              </a:tblPr>
              <a:tblGrid>
                <a:gridCol w="2627367">
                  <a:extLst>
                    <a:ext uri="{9D8B030D-6E8A-4147-A177-3AD203B41FA5}">
                      <a16:colId xmlns:a16="http://schemas.microsoft.com/office/drawing/2014/main" val="20000"/>
                    </a:ext>
                  </a:extLst>
                </a:gridCol>
                <a:gridCol w="6059435">
                  <a:extLst>
                    <a:ext uri="{9D8B030D-6E8A-4147-A177-3AD203B41FA5}">
                      <a16:colId xmlns:a16="http://schemas.microsoft.com/office/drawing/2014/main" val="20001"/>
                    </a:ext>
                  </a:extLst>
                </a:gridCol>
              </a:tblGrid>
              <a:tr h="1275354">
                <a:tc>
                  <a:txBody>
                    <a:bodyPr/>
                    <a:lstStyle/>
                    <a:p>
                      <a:r>
                        <a:rPr lang="en-US" sz="2400" dirty="0">
                          <a:latin typeface="+mj-lt"/>
                        </a:rPr>
                        <a:t>Developmental</a:t>
                      </a:r>
                      <a:r>
                        <a:rPr lang="en-US" sz="2400" baseline="0" dirty="0">
                          <a:latin typeface="+mj-lt"/>
                        </a:rPr>
                        <a:t> Disabilities Council</a:t>
                      </a:r>
                      <a:endParaRPr lang="en-US" sz="240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640761">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activities as funding priorities in their 5 year plan</a:t>
                      </a:r>
                    </a:p>
                  </a:txBody>
                  <a:tcPr marL="68580" marR="68580" marT="0" marB="0">
                    <a:solidFill>
                      <a:schemeClr val="tx2">
                        <a:lumMod val="20000"/>
                        <a:lumOff val="80000"/>
                      </a:schemeClr>
                    </a:solidFill>
                  </a:tcPr>
                </a:tc>
                <a:tc>
                  <a:txBody>
                    <a:bodyPr/>
                    <a:lstStyle/>
                    <a:p>
                      <a:pPr marL="0" marR="0" lvl="0" indent="0" algn="l">
                        <a:lnSpc>
                          <a:spcPct val="115000"/>
                        </a:lnSpc>
                        <a:spcBef>
                          <a:spcPts val="0"/>
                        </a:spcBef>
                        <a:spcAft>
                          <a:spcPts val="1000"/>
                        </a:spcAft>
                        <a:buFont typeface="Symbol"/>
                        <a:buNone/>
                      </a:pPr>
                      <a:r>
                        <a:rPr lang="en-US" sz="2400" kern="1200" dirty="0">
                          <a:solidFill>
                            <a:schemeClr val="dk1"/>
                          </a:solidFill>
                          <a:effectLst/>
                          <a:latin typeface="+mj-lt"/>
                          <a:ea typeface="+mn-ea"/>
                          <a:cs typeface="+mn-cs"/>
                        </a:rPr>
                        <a:t>Support</a:t>
                      </a:r>
                      <a:r>
                        <a:rPr lang="en-US" sz="2400" kern="1200" baseline="0" dirty="0">
                          <a:solidFill>
                            <a:schemeClr val="dk1"/>
                          </a:solidFill>
                          <a:effectLst/>
                          <a:latin typeface="+mj-lt"/>
                          <a:ea typeface="+mn-ea"/>
                          <a:cs typeface="+mn-cs"/>
                        </a:rPr>
                        <a:t> with funding the Collaboration of OCSS states to </a:t>
                      </a:r>
                      <a:r>
                        <a:rPr lang="en-US" sz="2400" kern="1200" dirty="0">
                          <a:solidFill>
                            <a:schemeClr val="dk1"/>
                          </a:solidFill>
                          <a:effectLst/>
                          <a:latin typeface="+mj-lt"/>
                          <a:ea typeface="+mn-ea"/>
                          <a:cs typeface="+mn-cs"/>
                        </a:rPr>
                        <a:t>sponsor the 2018 National SABE Conference:</a:t>
                      </a:r>
                      <a:r>
                        <a:rPr lang="en-US" sz="2400" kern="1200" baseline="0" dirty="0">
                          <a:solidFill>
                            <a:schemeClr val="dk1"/>
                          </a:solidFill>
                          <a:effectLst/>
                          <a:latin typeface="+mj-lt"/>
                          <a:ea typeface="+mn-ea"/>
                          <a:cs typeface="+mn-cs"/>
                        </a:rPr>
                        <a:t> </a:t>
                      </a:r>
                      <a:r>
                        <a:rPr lang="en-US" sz="2400" b="1" kern="1200" baseline="0" dirty="0">
                          <a:solidFill>
                            <a:srgbClr val="00B050"/>
                          </a:solidFill>
                          <a:effectLst/>
                          <a:latin typeface="+mj-lt"/>
                          <a:ea typeface="+mn-ea"/>
                          <a:cs typeface="+mn-cs"/>
                        </a:rPr>
                        <a:t>$10,000</a:t>
                      </a:r>
                      <a:r>
                        <a:rPr lang="en-US" sz="2400" kern="1200" baseline="0" dirty="0">
                          <a:solidFill>
                            <a:schemeClr val="dk1"/>
                          </a:solidFill>
                          <a:effectLst/>
                          <a:latin typeface="+mj-lt"/>
                          <a:ea typeface="+mn-ea"/>
                          <a:cs typeface="+mn-cs"/>
                        </a:rPr>
                        <a:t> per state</a:t>
                      </a:r>
                      <a:endParaRPr lang="en-US" sz="2400" dirty="0">
                        <a:effectLst/>
                        <a:latin typeface="+mj-lt"/>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139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C9C2C02-2ACC-4BAC-8DA3-CB0D4F824C07}" type="slidenum">
              <a:rPr lang="en-US" smtClean="0"/>
              <a:t>19</a:t>
            </a:fld>
            <a:endParaRPr lang="en-US" dirty="0"/>
          </a:p>
        </p:txBody>
      </p:sp>
    </p:spTree>
    <p:extLst>
      <p:ext uri="{BB962C8B-B14F-4D97-AF65-F5344CB8AC3E}">
        <p14:creationId xmlns:p14="http://schemas.microsoft.com/office/powerpoint/2010/main" val="244967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4330700" y="762000"/>
            <a:ext cx="44958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00" name="Picture 8" descr="http://www.imagesbuddy.com/images/104/2013/08/hello-and-welcome.jpg"/>
          <p:cNvPicPr>
            <a:picLocks noChangeAspect="1" noChangeArrowheads="1"/>
          </p:cNvPicPr>
          <p:nvPr/>
        </p:nvPicPr>
        <p:blipFill>
          <a:blip r:embed="rId2">
            <a:extLst>
              <a:ext uri="{28A0092B-C50C-407E-A947-70E740481C1C}">
                <a14:useLocalDpi xmlns:a14="http://schemas.microsoft.com/office/drawing/2010/main" val="0"/>
              </a:ext>
            </a:extLst>
          </a:blip>
          <a:srcRect t="12332" b="13136"/>
          <a:stretch>
            <a:fillRect/>
          </a:stretch>
        </p:blipFill>
        <p:spPr bwMode="auto">
          <a:xfrm>
            <a:off x="4394200" y="762000"/>
            <a:ext cx="44323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36" t="14027"/>
          <a:stretch/>
        </p:blipFill>
        <p:spPr>
          <a:xfrm>
            <a:off x="1358900" y="1900237"/>
            <a:ext cx="2514600" cy="3575558"/>
          </a:xfrm>
          <a:prstGeom prst="rect">
            <a:avLst/>
          </a:prstGeom>
          <a:ln w="76200">
            <a:solidFill>
              <a:srgbClr val="002060"/>
            </a:solidFill>
          </a:ln>
        </p:spPr>
      </p:pic>
      <p:sp>
        <p:nvSpPr>
          <p:cNvPr id="2" name="Slide Number Placeholder 1"/>
          <p:cNvSpPr>
            <a:spLocks noGrp="1"/>
          </p:cNvSpPr>
          <p:nvPr>
            <p:ph type="sldNum" sz="quarter" idx="12"/>
          </p:nvPr>
        </p:nvSpPr>
        <p:spPr/>
        <p:txBody>
          <a:bodyPr/>
          <a:lstStyle/>
          <a:p>
            <a:fld id="{0C9C2C02-2ACC-4BAC-8DA3-CB0D4F824C07}" type="slidenum">
              <a:rPr lang="en-US" smtClean="0"/>
              <a:t>2</a:t>
            </a:fld>
            <a:endParaRPr lang="en-US" dirty="0"/>
          </a:p>
        </p:txBody>
      </p:sp>
    </p:spTree>
    <p:extLst>
      <p:ext uri="{BB962C8B-B14F-4D97-AF65-F5344CB8AC3E}">
        <p14:creationId xmlns:p14="http://schemas.microsoft.com/office/powerpoint/2010/main" val="2416776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16443548"/>
              </p:ext>
            </p:extLst>
          </p:nvPr>
        </p:nvGraphicFramePr>
        <p:xfrm>
          <a:off x="228600" y="265485"/>
          <a:ext cx="8610599" cy="4916115"/>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5333999">
                  <a:extLst>
                    <a:ext uri="{9D8B030D-6E8A-4147-A177-3AD203B41FA5}">
                      <a16:colId xmlns:a16="http://schemas.microsoft.com/office/drawing/2014/main" val="20001"/>
                    </a:ext>
                  </a:extLst>
                </a:gridCol>
              </a:tblGrid>
              <a:tr h="1275354">
                <a:tc>
                  <a:txBody>
                    <a:bodyPr/>
                    <a:lstStyle/>
                    <a:p>
                      <a:r>
                        <a:rPr lang="en-US" sz="2400" dirty="0">
                          <a:latin typeface="+mj-lt"/>
                        </a:rPr>
                        <a:t>Protection</a:t>
                      </a:r>
                      <a:r>
                        <a:rPr lang="en-US" sz="2400" baseline="0" dirty="0">
                          <a:latin typeface="+mj-lt"/>
                        </a:rPr>
                        <a:t> and Advocacy</a:t>
                      </a:r>
                    </a:p>
                    <a:p>
                      <a:r>
                        <a:rPr lang="en-US" sz="2400" baseline="0" dirty="0">
                          <a:latin typeface="+mj-lt"/>
                        </a:rPr>
                        <a:t>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64076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kern="1200" dirty="0">
                          <a:solidFill>
                            <a:schemeClr val="dk1"/>
                          </a:solidFill>
                          <a:effectLst/>
                          <a:latin typeface="+mj-lt"/>
                          <a:ea typeface="Batang" panose="02030600000101010101" pitchFamily="18" charset="-127"/>
                          <a:cs typeface="Times New Roman"/>
                        </a:rPr>
                        <a:t>Add</a:t>
                      </a:r>
                      <a:r>
                        <a:rPr lang="en-US" sz="2400" kern="1200" baseline="0" dirty="0">
                          <a:solidFill>
                            <a:schemeClr val="dk1"/>
                          </a:solidFill>
                          <a:effectLst/>
                          <a:latin typeface="+mj-lt"/>
                          <a:ea typeface="Batang" panose="02030600000101010101" pitchFamily="18" charset="-127"/>
                          <a:cs typeface="Times New Roman"/>
                        </a:rPr>
                        <a:t> support of regional peer to peer self advocacy (OCSS/SABE) as priority for </a:t>
                      </a:r>
                      <a:r>
                        <a:rPr lang="en-US" sz="2400" kern="1200" baseline="0" dirty="0" err="1">
                          <a:solidFill>
                            <a:schemeClr val="dk1"/>
                          </a:solidFill>
                          <a:effectLst/>
                          <a:latin typeface="+mj-lt"/>
                          <a:ea typeface="Batang" panose="02030600000101010101" pitchFamily="18" charset="-127"/>
                          <a:cs typeface="Times New Roman"/>
                        </a:rPr>
                        <a:t>P&amp;A</a:t>
                      </a:r>
                      <a:endParaRPr lang="en-US" sz="2400" kern="1200" dirty="0">
                        <a:solidFill>
                          <a:schemeClr val="dk1"/>
                        </a:solidFill>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2400" kern="1200" dirty="0">
                          <a:solidFill>
                            <a:schemeClr val="dk1"/>
                          </a:solidFill>
                          <a:effectLst/>
                          <a:latin typeface="+mj-lt"/>
                          <a:ea typeface="+mn-ea"/>
                          <a:cs typeface="+mn-cs"/>
                        </a:rPr>
                        <a:t>Work on Vote </a:t>
                      </a:r>
                      <a:r>
                        <a:rPr lang="en-US" sz="2400" kern="1200" dirty="0">
                          <a:solidFill>
                            <a:schemeClr val="dk1"/>
                          </a:solidFill>
                          <a:effectLst/>
                          <a:latin typeface="+mn-lt"/>
                          <a:ea typeface="+mn-ea"/>
                          <a:cs typeface="+mn-cs"/>
                        </a:rPr>
                        <a:t>Project </a:t>
                      </a:r>
                      <a:r>
                        <a:rPr lang="en-US" sz="2400" kern="1200" dirty="0">
                          <a:solidFill>
                            <a:schemeClr val="dk1"/>
                          </a:solidFill>
                          <a:effectLst/>
                          <a:latin typeface="+mj-lt"/>
                          <a:ea typeface="+mn-ea"/>
                          <a:cs typeface="+mn-cs"/>
                        </a:rPr>
                        <a:t>with their state self advocacy groups</a:t>
                      </a:r>
                      <a:endParaRPr lang="en-US" sz="2400" dirty="0">
                        <a:effectLst/>
                        <a:latin typeface="+mj-lt"/>
                        <a:ea typeface="Calibri"/>
                        <a:cs typeface="Times New Roman"/>
                      </a:endParaRPr>
                    </a:p>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Work on Employment initiatives with state self advocacy groups</a:t>
                      </a:r>
                    </a:p>
                    <a:p>
                      <a:pPr marL="0" marR="0" algn="l">
                        <a:lnSpc>
                          <a:spcPct val="115000"/>
                        </a:lnSpc>
                        <a:spcBef>
                          <a:spcPts val="0"/>
                        </a:spcBef>
                        <a:spcAft>
                          <a:spcPts val="1000"/>
                        </a:spcAft>
                      </a:pPr>
                      <a:r>
                        <a:rPr lang="en-US" sz="1600" dirty="0">
                          <a:effectLst/>
                          <a:latin typeface="Calibri"/>
                          <a:ea typeface="Calibri"/>
                          <a:cs typeface="Times New Roman"/>
                        </a:rPr>
                        <a:t> </a:t>
                      </a:r>
                      <a:endParaRPr lang="en-US" sz="1100" dirty="0">
                        <a:effectLst/>
                        <a:latin typeface="Calibri"/>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665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7946521"/>
              </p:ext>
            </p:extLst>
          </p:nvPr>
        </p:nvGraphicFramePr>
        <p:xfrm>
          <a:off x="304797" y="0"/>
          <a:ext cx="8610602" cy="5209142"/>
        </p:xfrm>
        <a:graphic>
          <a:graphicData uri="http://schemas.openxmlformats.org/drawingml/2006/table">
            <a:tbl>
              <a:tblPr firstRow="1" bandRow="1">
                <a:tableStyleId>{5C22544A-7EE6-4342-B048-85BDC9FD1C3A}</a:tableStyleId>
              </a:tblPr>
              <a:tblGrid>
                <a:gridCol w="3200403">
                  <a:extLst>
                    <a:ext uri="{9D8B030D-6E8A-4147-A177-3AD203B41FA5}">
                      <a16:colId xmlns:a16="http://schemas.microsoft.com/office/drawing/2014/main" val="20000"/>
                    </a:ext>
                  </a:extLst>
                </a:gridCol>
                <a:gridCol w="5410199">
                  <a:extLst>
                    <a:ext uri="{9D8B030D-6E8A-4147-A177-3AD203B41FA5}">
                      <a16:colId xmlns:a16="http://schemas.microsoft.com/office/drawing/2014/main" val="20001"/>
                    </a:ext>
                  </a:extLst>
                </a:gridCol>
              </a:tblGrid>
              <a:tr h="1188720">
                <a:tc>
                  <a:txBody>
                    <a:bodyPr/>
                    <a:lstStyle/>
                    <a:p>
                      <a:r>
                        <a:rPr lang="en-US" sz="2400" dirty="0">
                          <a:latin typeface="+mj-lt"/>
                        </a:rPr>
                        <a:t>Protection</a:t>
                      </a:r>
                      <a:r>
                        <a:rPr lang="en-US" sz="2400" baseline="0" dirty="0">
                          <a:latin typeface="+mj-lt"/>
                        </a:rPr>
                        <a:t> and Advocacy</a:t>
                      </a:r>
                    </a:p>
                    <a:p>
                      <a:r>
                        <a:rPr lang="en-US" sz="2400" baseline="0" dirty="0">
                          <a:latin typeface="+mj-lt"/>
                        </a:rPr>
                        <a:t>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4020422">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a:t>
                      </a:r>
                      <a:r>
                        <a:rPr lang="en-US" sz="2400" baseline="0" dirty="0">
                          <a:effectLst/>
                          <a:latin typeface="+mj-lt"/>
                          <a:ea typeface="Batang" panose="02030600000101010101" pitchFamily="18" charset="-127"/>
                          <a:cs typeface="Times New Roman"/>
                        </a:rPr>
                        <a:t> support of regional peer to peer self advocacy as priority for </a:t>
                      </a:r>
                      <a:r>
                        <a:rPr lang="en-US" sz="2400" baseline="0" dirty="0" err="1">
                          <a:effectLst/>
                          <a:latin typeface="+mj-lt"/>
                          <a:ea typeface="Batang" panose="02030600000101010101" pitchFamily="18" charset="-127"/>
                          <a:cs typeface="Times New Roman"/>
                        </a:rPr>
                        <a:t>P&amp;A</a:t>
                      </a:r>
                      <a:endParaRPr lang="en-US" sz="2400" dirty="0">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Work with Self Advocacy groups on closing institutions</a:t>
                      </a:r>
                    </a:p>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Work with State Groups on legislative initiatives</a:t>
                      </a:r>
                    </a:p>
                    <a:p>
                      <a:pPr marL="342900" marR="0" indent="-342900" algn="l">
                        <a:lnSpc>
                          <a:spcPct val="115000"/>
                        </a:lnSpc>
                        <a:spcBef>
                          <a:spcPts val="0"/>
                        </a:spcBef>
                        <a:spcAft>
                          <a:spcPts val="1000"/>
                        </a:spcAft>
                        <a:buFont typeface="Arial" panose="020B0604020202020204" pitchFamily="34" charset="0"/>
                        <a:buChar char="•"/>
                      </a:pPr>
                      <a:r>
                        <a:rPr lang="en-US" sz="2400" dirty="0">
                          <a:effectLst/>
                          <a:latin typeface="+mj-lt"/>
                          <a:ea typeface="Calibri"/>
                          <a:cs typeface="Times New Roman"/>
                        </a:rPr>
                        <a:t>Provide technical</a:t>
                      </a:r>
                      <a:r>
                        <a:rPr lang="en-US" sz="2400" baseline="0" dirty="0">
                          <a:effectLst/>
                          <a:latin typeface="+mj-lt"/>
                          <a:ea typeface="Calibri"/>
                          <a:cs typeface="Times New Roman"/>
                        </a:rPr>
                        <a:t> support with technology, listserv and media relations </a:t>
                      </a:r>
                    </a:p>
                    <a:p>
                      <a:pPr marL="0" marR="0" algn="l">
                        <a:lnSpc>
                          <a:spcPct val="115000"/>
                        </a:lnSpc>
                        <a:spcBef>
                          <a:spcPts val="0"/>
                        </a:spcBef>
                        <a:spcAft>
                          <a:spcPts val="1000"/>
                        </a:spcAft>
                      </a:pPr>
                      <a:r>
                        <a:rPr lang="en-US" sz="1600" dirty="0">
                          <a:effectLst/>
                          <a:latin typeface="Calibri"/>
                          <a:ea typeface="Calibri"/>
                          <a:cs typeface="Times New Roman"/>
                        </a:rPr>
                        <a:t> </a:t>
                      </a:r>
                      <a:endParaRPr lang="en-US" sz="1100" dirty="0">
                        <a:effectLst/>
                        <a:latin typeface="Calibri"/>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764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C9C2C02-2ACC-4BAC-8DA3-CB0D4F824C07}" type="slidenum">
              <a:rPr lang="en-US" smtClean="0"/>
              <a:t>22</a:t>
            </a:fld>
            <a:endParaRPr lang="en-US" dirty="0"/>
          </a:p>
        </p:txBody>
      </p:sp>
    </p:spTree>
    <p:extLst>
      <p:ext uri="{BB962C8B-B14F-4D97-AF65-F5344CB8AC3E}">
        <p14:creationId xmlns:p14="http://schemas.microsoft.com/office/powerpoint/2010/main" val="414315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5534643"/>
              </p:ext>
            </p:extLst>
          </p:nvPr>
        </p:nvGraphicFramePr>
        <p:xfrm>
          <a:off x="304800" y="265484"/>
          <a:ext cx="8534400" cy="4916115"/>
        </p:xfrm>
        <a:graphic>
          <a:graphicData uri="http://schemas.openxmlformats.org/drawingml/2006/table">
            <a:tbl>
              <a:tblPr firstRow="1" bandRow="1">
                <a:tableStyleId>{5C22544A-7EE6-4342-B048-85BDC9FD1C3A}</a:tableStyleId>
              </a:tblPr>
              <a:tblGrid>
                <a:gridCol w="2612394">
                  <a:extLst>
                    <a:ext uri="{9D8B030D-6E8A-4147-A177-3AD203B41FA5}">
                      <a16:colId xmlns:a16="http://schemas.microsoft.com/office/drawing/2014/main" val="20000"/>
                    </a:ext>
                  </a:extLst>
                </a:gridCol>
                <a:gridCol w="5922006">
                  <a:extLst>
                    <a:ext uri="{9D8B030D-6E8A-4147-A177-3AD203B41FA5}">
                      <a16:colId xmlns:a16="http://schemas.microsoft.com/office/drawing/2014/main" val="20001"/>
                    </a:ext>
                  </a:extLst>
                </a:gridCol>
              </a:tblGrid>
              <a:tr h="568055">
                <a:tc>
                  <a:txBody>
                    <a:bodyPr/>
                    <a:lstStyle/>
                    <a:p>
                      <a:r>
                        <a:rPr lang="en-US" sz="2400" dirty="0">
                          <a:latin typeface="+mj-lt"/>
                        </a:rPr>
                        <a:t>UCEDD</a:t>
                      </a:r>
                      <a:endParaRPr lang="en-US" sz="2400" baseline="0" dirty="0">
                        <a:latin typeface="+mj-lt"/>
                      </a:endParaRP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4348060">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Add OCSS/SABE regional</a:t>
                      </a:r>
                      <a:r>
                        <a:rPr lang="en-US" sz="2400" baseline="0" dirty="0">
                          <a:effectLst/>
                          <a:latin typeface="+mj-lt"/>
                          <a:ea typeface="Batang" panose="02030600000101010101" pitchFamily="18" charset="-127"/>
                          <a:cs typeface="Times New Roman"/>
                        </a:rPr>
                        <a:t> peer to peer</a:t>
                      </a:r>
                      <a:r>
                        <a:rPr lang="en-US" sz="2400" dirty="0">
                          <a:effectLst/>
                          <a:latin typeface="+mj-lt"/>
                          <a:ea typeface="Batang" panose="02030600000101010101" pitchFamily="18" charset="-127"/>
                          <a:cs typeface="Times New Roman"/>
                        </a:rPr>
                        <a:t> activities as priorities in their strategic</a:t>
                      </a:r>
                      <a:r>
                        <a:rPr lang="en-US" sz="2400" baseline="0" dirty="0">
                          <a:effectLst/>
                          <a:latin typeface="+mj-lt"/>
                          <a:ea typeface="Batang" panose="02030600000101010101" pitchFamily="18" charset="-127"/>
                          <a:cs typeface="Times New Roman"/>
                        </a:rPr>
                        <a:t> </a:t>
                      </a:r>
                      <a:r>
                        <a:rPr lang="en-US" sz="2400" dirty="0">
                          <a:effectLst/>
                          <a:latin typeface="+mj-lt"/>
                          <a:ea typeface="Batang" panose="02030600000101010101" pitchFamily="18" charset="-127"/>
                          <a:cs typeface="Times New Roman"/>
                        </a:rPr>
                        <a:t>planning</a:t>
                      </a:r>
                    </a:p>
                  </a:txBody>
                  <a:tcPr marL="68580" marR="68580" marT="0" marB="0">
                    <a:solidFill>
                      <a:schemeClr val="tx2">
                        <a:lumMod val="20000"/>
                        <a:lumOff val="80000"/>
                      </a:schemeClr>
                    </a:solidFill>
                  </a:tcPr>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2400" b="0" dirty="0">
                          <a:effectLst/>
                          <a:latin typeface="+mj-lt"/>
                          <a:ea typeface="Calibri"/>
                          <a:cs typeface="Times New Roman"/>
                        </a:rPr>
                        <a:t>Provide support</a:t>
                      </a:r>
                      <a:r>
                        <a:rPr lang="en-US" sz="2400" b="0" baseline="0" dirty="0">
                          <a:effectLst/>
                          <a:latin typeface="+mj-lt"/>
                          <a:ea typeface="Calibri"/>
                          <a:cs typeface="Times New Roman"/>
                        </a:rPr>
                        <a:t> to self advocates and their organization in learning to use social media technology and securing access to technology resources</a:t>
                      </a:r>
                    </a:p>
                    <a:p>
                      <a:pPr marL="342900" marR="0" indent="-342900" algn="l">
                        <a:lnSpc>
                          <a:spcPct val="115000"/>
                        </a:lnSpc>
                        <a:spcBef>
                          <a:spcPts val="0"/>
                        </a:spcBef>
                        <a:spcAft>
                          <a:spcPts val="1000"/>
                        </a:spcAft>
                        <a:buFont typeface="Arial" panose="020B0604020202020204" pitchFamily="34" charset="0"/>
                        <a:buChar char="•"/>
                      </a:pPr>
                      <a:r>
                        <a:rPr lang="en-US" sz="2400" b="0" baseline="0" dirty="0">
                          <a:effectLst/>
                          <a:latin typeface="+mj-lt"/>
                          <a:ea typeface="Calibri"/>
                          <a:cs typeface="Times New Roman"/>
                        </a:rPr>
                        <a:t>Provide a resource to serve on a committee to write a grant for a Youth Leadership Academy and submit to </a:t>
                      </a:r>
                      <a:r>
                        <a:rPr lang="en-US" sz="2400" b="0" kern="1200" dirty="0">
                          <a:solidFill>
                            <a:schemeClr val="dk1"/>
                          </a:solidFill>
                          <a:effectLst/>
                          <a:latin typeface="+mj-lt"/>
                          <a:ea typeface="+mn-ea"/>
                          <a:cs typeface="+mn-cs"/>
                        </a:rPr>
                        <a:t>Mitsubishi </a:t>
                      </a:r>
                      <a:r>
                        <a:rPr lang="en-US" sz="2400" b="0" dirty="0">
                          <a:effectLst/>
                          <a:latin typeface="Calibri"/>
                          <a:ea typeface="Calibri"/>
                          <a:cs typeface="Times New Roman"/>
                        </a:rPr>
                        <a:t> </a:t>
                      </a:r>
                    </a:p>
                    <a:p>
                      <a:pPr marL="0" marR="0" indent="0" algn="l">
                        <a:lnSpc>
                          <a:spcPct val="115000"/>
                        </a:lnSpc>
                        <a:spcBef>
                          <a:spcPts val="0"/>
                        </a:spcBef>
                        <a:spcAft>
                          <a:spcPts val="1000"/>
                        </a:spcAft>
                        <a:buFont typeface="Arial" panose="020B0604020202020204" pitchFamily="34" charset="0"/>
                        <a:buNone/>
                      </a:pPr>
                      <a:endParaRPr lang="en-US" sz="1100" dirty="0">
                        <a:effectLst/>
                        <a:latin typeface="Calibri"/>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4879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C9C2C02-2ACC-4BAC-8DA3-CB0D4F824C07}" type="slidenum">
              <a:rPr lang="en-US" smtClean="0"/>
              <a:t>24</a:t>
            </a:fld>
            <a:endParaRPr lang="en-US" dirty="0"/>
          </a:p>
        </p:txBody>
      </p:sp>
    </p:spTree>
    <p:extLst>
      <p:ext uri="{BB962C8B-B14F-4D97-AF65-F5344CB8AC3E}">
        <p14:creationId xmlns:p14="http://schemas.microsoft.com/office/powerpoint/2010/main" val="3024585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179380"/>
              </p:ext>
            </p:extLst>
          </p:nvPr>
        </p:nvGraphicFramePr>
        <p:xfrm>
          <a:off x="228597" y="265485"/>
          <a:ext cx="8610602" cy="4916115"/>
        </p:xfrm>
        <a:graphic>
          <a:graphicData uri="http://schemas.openxmlformats.org/drawingml/2006/table">
            <a:tbl>
              <a:tblPr firstRow="1" bandRow="1">
                <a:tableStyleId>{5C22544A-7EE6-4342-B048-85BDC9FD1C3A}</a:tableStyleId>
              </a:tblPr>
              <a:tblGrid>
                <a:gridCol w="3429003">
                  <a:extLst>
                    <a:ext uri="{9D8B030D-6E8A-4147-A177-3AD203B41FA5}">
                      <a16:colId xmlns:a16="http://schemas.microsoft.com/office/drawing/2014/main" val="20000"/>
                    </a:ext>
                  </a:extLst>
                </a:gridCol>
                <a:gridCol w="5181599">
                  <a:extLst>
                    <a:ext uri="{9D8B030D-6E8A-4147-A177-3AD203B41FA5}">
                      <a16:colId xmlns:a16="http://schemas.microsoft.com/office/drawing/2014/main" val="20001"/>
                    </a:ext>
                  </a:extLst>
                </a:gridCol>
              </a:tblGrid>
              <a:tr h="925122">
                <a:tc>
                  <a:txBody>
                    <a:bodyPr/>
                    <a:lstStyle/>
                    <a:p>
                      <a:r>
                        <a:rPr lang="en-US" sz="2400" baseline="0" dirty="0">
                          <a:latin typeface="+mj-lt"/>
                        </a:rPr>
                        <a:t>State Self Advocacy 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990993">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Participate on Advisory</a:t>
                      </a:r>
                      <a:r>
                        <a:rPr lang="en-US" sz="2400" baseline="0" dirty="0">
                          <a:effectLst/>
                          <a:latin typeface="+mj-lt"/>
                          <a:ea typeface="Batang" panose="02030600000101010101" pitchFamily="18" charset="-127"/>
                          <a:cs typeface="Times New Roman"/>
                        </a:rPr>
                        <a:t> Board for Regional Center</a:t>
                      </a:r>
                    </a:p>
                    <a:p>
                      <a:pPr marL="0" marR="0" algn="l">
                        <a:lnSpc>
                          <a:spcPct val="115000"/>
                        </a:lnSpc>
                        <a:spcBef>
                          <a:spcPts val="0"/>
                        </a:spcBef>
                        <a:spcAft>
                          <a:spcPts val="0"/>
                        </a:spcAft>
                      </a:pPr>
                      <a:endParaRPr lang="en-US" sz="2400" baseline="0" dirty="0">
                        <a:effectLst/>
                        <a:latin typeface="+mj-lt"/>
                        <a:ea typeface="Batang" panose="02030600000101010101" pitchFamily="18" charset="-127"/>
                        <a:cs typeface="Times New Roman"/>
                      </a:endParaRPr>
                    </a:p>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involvement in governance and management of center</a:t>
                      </a:r>
                      <a:endParaRPr lang="en-US" sz="2400" dirty="0">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342900" marR="0" indent="-342900" algn="l">
                        <a:lnSpc>
                          <a:spcPct val="115000"/>
                        </a:lnSpc>
                        <a:spcBef>
                          <a:spcPts val="0"/>
                        </a:spcBef>
                        <a:spcAft>
                          <a:spcPts val="1000"/>
                        </a:spcAft>
                        <a:buFont typeface="Arial" panose="020B0604020202020204" pitchFamily="34" charset="0"/>
                        <a:buChar char="•"/>
                      </a:pPr>
                      <a:r>
                        <a:rPr lang="en-US" sz="2400" b="0" baseline="0" dirty="0">
                          <a:effectLst/>
                          <a:latin typeface="+mj-lt"/>
                          <a:ea typeface="Calibri"/>
                          <a:cs typeface="Times New Roman"/>
                        </a:rPr>
                        <a:t>Appoint 2 self advocates to continue work on Advisory Committee/Board of the center</a:t>
                      </a:r>
                    </a:p>
                    <a:p>
                      <a:pPr marL="342900" marR="0" indent="-342900" algn="l">
                        <a:lnSpc>
                          <a:spcPct val="115000"/>
                        </a:lnSpc>
                        <a:spcBef>
                          <a:spcPts val="0"/>
                        </a:spcBef>
                        <a:spcAft>
                          <a:spcPts val="1000"/>
                        </a:spcAft>
                        <a:buFont typeface="Arial" panose="020B0604020202020204" pitchFamily="34" charset="0"/>
                        <a:buChar char="•"/>
                      </a:pPr>
                      <a:r>
                        <a:rPr lang="en-US" sz="2400" b="0" baseline="0" dirty="0">
                          <a:effectLst/>
                          <a:latin typeface="+mj-lt"/>
                          <a:ea typeface="Calibri"/>
                          <a:cs typeface="Times New Roman"/>
                        </a:rPr>
                        <a:t>Provide a staff person to coordinate activities of the center</a:t>
                      </a:r>
                    </a:p>
                    <a:p>
                      <a:pPr marL="342900" marR="0" indent="-342900" algn="l">
                        <a:lnSpc>
                          <a:spcPct val="115000"/>
                        </a:lnSpc>
                        <a:spcBef>
                          <a:spcPts val="0"/>
                        </a:spcBef>
                        <a:spcAft>
                          <a:spcPts val="1000"/>
                        </a:spcAft>
                        <a:buFont typeface="Arial" panose="020B0604020202020204" pitchFamily="34" charset="0"/>
                        <a:buChar char="•"/>
                      </a:pPr>
                      <a:r>
                        <a:rPr lang="en-US" sz="2400" b="0" baseline="0" dirty="0">
                          <a:effectLst/>
                          <a:latin typeface="+mj-lt"/>
                          <a:ea typeface="Calibri"/>
                          <a:cs typeface="Times New Roman"/>
                        </a:rPr>
                        <a:t>State group manage finances for the center</a:t>
                      </a:r>
                    </a:p>
                    <a:p>
                      <a:pPr marL="0" marR="0" indent="0" algn="l">
                        <a:lnSpc>
                          <a:spcPct val="115000"/>
                        </a:lnSpc>
                        <a:spcBef>
                          <a:spcPts val="0"/>
                        </a:spcBef>
                        <a:spcAft>
                          <a:spcPts val="1000"/>
                        </a:spcAft>
                        <a:buFont typeface="Arial" panose="020B0604020202020204" pitchFamily="34" charset="0"/>
                        <a:buNone/>
                      </a:pPr>
                      <a:endParaRPr lang="en-US" sz="1100" dirty="0">
                        <a:effectLst/>
                        <a:latin typeface="Calibri"/>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1951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6353592"/>
              </p:ext>
            </p:extLst>
          </p:nvPr>
        </p:nvGraphicFramePr>
        <p:xfrm>
          <a:off x="228597" y="265484"/>
          <a:ext cx="8610602" cy="4916116"/>
        </p:xfrm>
        <a:graphic>
          <a:graphicData uri="http://schemas.openxmlformats.org/drawingml/2006/table">
            <a:tbl>
              <a:tblPr firstRow="1" bandRow="1">
                <a:tableStyleId>{5C22544A-7EE6-4342-B048-85BDC9FD1C3A}</a:tableStyleId>
              </a:tblPr>
              <a:tblGrid>
                <a:gridCol w="3276603">
                  <a:extLst>
                    <a:ext uri="{9D8B030D-6E8A-4147-A177-3AD203B41FA5}">
                      <a16:colId xmlns:a16="http://schemas.microsoft.com/office/drawing/2014/main" val="20000"/>
                    </a:ext>
                  </a:extLst>
                </a:gridCol>
                <a:gridCol w="5333999">
                  <a:extLst>
                    <a:ext uri="{9D8B030D-6E8A-4147-A177-3AD203B41FA5}">
                      <a16:colId xmlns:a16="http://schemas.microsoft.com/office/drawing/2014/main" val="20001"/>
                    </a:ext>
                  </a:extLst>
                </a:gridCol>
              </a:tblGrid>
              <a:tr h="877878">
                <a:tc>
                  <a:txBody>
                    <a:bodyPr/>
                    <a:lstStyle/>
                    <a:p>
                      <a:r>
                        <a:rPr lang="en-US" sz="2400" baseline="0" dirty="0">
                          <a:latin typeface="+mj-lt"/>
                        </a:rPr>
                        <a:t>State Self Advocacy 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4038238">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Participate on Advisory</a:t>
                      </a:r>
                      <a:r>
                        <a:rPr lang="en-US" sz="2400" baseline="0" dirty="0">
                          <a:effectLst/>
                          <a:latin typeface="+mj-lt"/>
                          <a:ea typeface="Batang" panose="02030600000101010101" pitchFamily="18" charset="-127"/>
                          <a:cs typeface="Times New Roman"/>
                        </a:rPr>
                        <a:t> Board for Regional Center</a:t>
                      </a:r>
                    </a:p>
                    <a:p>
                      <a:pPr marL="0" marR="0" algn="l">
                        <a:lnSpc>
                          <a:spcPct val="115000"/>
                        </a:lnSpc>
                        <a:spcBef>
                          <a:spcPts val="0"/>
                        </a:spcBef>
                        <a:spcAft>
                          <a:spcPts val="0"/>
                        </a:spcAft>
                      </a:pPr>
                      <a:endParaRPr lang="en-US" sz="2400" baseline="0" dirty="0">
                        <a:effectLst/>
                        <a:latin typeface="+mj-lt"/>
                        <a:ea typeface="Batang" panose="02030600000101010101" pitchFamily="18" charset="-127"/>
                        <a:cs typeface="Times New Roman"/>
                      </a:endParaRPr>
                    </a:p>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involvement in governance and management of center</a:t>
                      </a:r>
                      <a:endParaRPr lang="en-US" sz="2400" dirty="0">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0" marR="0" indent="0" algn="l">
                        <a:lnSpc>
                          <a:spcPct val="115000"/>
                        </a:lnSpc>
                        <a:spcBef>
                          <a:spcPts val="0"/>
                        </a:spcBef>
                        <a:spcAft>
                          <a:spcPts val="1000"/>
                        </a:spcAft>
                        <a:buFont typeface="Arial" panose="020B0604020202020204" pitchFamily="34" charset="0"/>
                        <a:buNone/>
                      </a:pPr>
                      <a:r>
                        <a:rPr lang="en-US" sz="2400" b="0" kern="1200" dirty="0">
                          <a:solidFill>
                            <a:schemeClr val="dk1"/>
                          </a:solidFill>
                          <a:effectLst/>
                          <a:latin typeface="+mj-lt"/>
                          <a:ea typeface="+mn-ea"/>
                          <a:cs typeface="+mn-cs"/>
                        </a:rPr>
                        <a:t>Meet with their DD Council representatives regarding including regional technical assistance in their plan and make request  for a commitment of </a:t>
                      </a:r>
                      <a:r>
                        <a:rPr lang="en-US" sz="2400" b="1" kern="1200" dirty="0">
                          <a:solidFill>
                            <a:srgbClr val="00B050"/>
                          </a:solidFill>
                          <a:effectLst/>
                          <a:latin typeface="+mj-lt"/>
                          <a:ea typeface="+mn-ea"/>
                          <a:cs typeface="+mn-cs"/>
                        </a:rPr>
                        <a:t>$10,000 </a:t>
                      </a:r>
                      <a:r>
                        <a:rPr lang="en-US" sz="2400" b="0" kern="1200" dirty="0">
                          <a:solidFill>
                            <a:schemeClr val="dk1"/>
                          </a:solidFill>
                          <a:effectLst/>
                          <a:latin typeface="+mj-lt"/>
                          <a:ea typeface="+mn-ea"/>
                          <a:cs typeface="+mn-cs"/>
                        </a:rPr>
                        <a:t>per state for the center for basis operations. </a:t>
                      </a:r>
                    </a:p>
                    <a:p>
                      <a:pPr marL="0" marR="0" indent="0" algn="l">
                        <a:lnSpc>
                          <a:spcPct val="115000"/>
                        </a:lnSpc>
                        <a:spcBef>
                          <a:spcPts val="0"/>
                        </a:spcBef>
                        <a:spcAft>
                          <a:spcPts val="1000"/>
                        </a:spcAft>
                        <a:buFont typeface="Arial" panose="020B0604020202020204" pitchFamily="34" charset="0"/>
                        <a:buNone/>
                      </a:pPr>
                      <a:endParaRPr lang="en-US" sz="1100" dirty="0">
                        <a:effectLst/>
                        <a:latin typeface="Calibri"/>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697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27</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87616"/>
              </p:ext>
            </p:extLst>
          </p:nvPr>
        </p:nvGraphicFramePr>
        <p:xfrm>
          <a:off x="228596" y="265485"/>
          <a:ext cx="8763003" cy="4866331"/>
        </p:xfrm>
        <a:graphic>
          <a:graphicData uri="http://schemas.openxmlformats.org/drawingml/2006/table">
            <a:tbl>
              <a:tblPr firstRow="1" bandRow="1">
                <a:tableStyleId>{5C22544A-7EE6-4342-B048-85BDC9FD1C3A}</a:tableStyleId>
              </a:tblPr>
              <a:tblGrid>
                <a:gridCol w="3722340">
                  <a:extLst>
                    <a:ext uri="{9D8B030D-6E8A-4147-A177-3AD203B41FA5}">
                      <a16:colId xmlns:a16="http://schemas.microsoft.com/office/drawing/2014/main" val="20000"/>
                    </a:ext>
                  </a:extLst>
                </a:gridCol>
                <a:gridCol w="5040663">
                  <a:extLst>
                    <a:ext uri="{9D8B030D-6E8A-4147-A177-3AD203B41FA5}">
                      <a16:colId xmlns:a16="http://schemas.microsoft.com/office/drawing/2014/main" val="20001"/>
                    </a:ext>
                  </a:extLst>
                </a:gridCol>
              </a:tblGrid>
              <a:tr h="953715">
                <a:tc>
                  <a:txBody>
                    <a:bodyPr/>
                    <a:lstStyle/>
                    <a:p>
                      <a:r>
                        <a:rPr lang="en-US" sz="2400" baseline="0" dirty="0">
                          <a:latin typeface="+mj-lt"/>
                        </a:rPr>
                        <a:t>State Self Advocacy 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912616">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Participate on Advisory</a:t>
                      </a:r>
                      <a:r>
                        <a:rPr lang="en-US" sz="2400" baseline="0" dirty="0">
                          <a:effectLst/>
                          <a:latin typeface="+mj-lt"/>
                          <a:ea typeface="Batang" panose="02030600000101010101" pitchFamily="18" charset="-127"/>
                          <a:cs typeface="Times New Roman"/>
                        </a:rPr>
                        <a:t> Board for Regional Center</a:t>
                      </a:r>
                    </a:p>
                    <a:p>
                      <a:pPr marL="0" marR="0" algn="l">
                        <a:lnSpc>
                          <a:spcPct val="115000"/>
                        </a:lnSpc>
                        <a:spcBef>
                          <a:spcPts val="0"/>
                        </a:spcBef>
                        <a:spcAft>
                          <a:spcPts val="0"/>
                        </a:spcAft>
                      </a:pPr>
                      <a:endParaRPr lang="en-US" sz="2400" baseline="0" dirty="0">
                        <a:effectLst/>
                        <a:latin typeface="+mj-lt"/>
                        <a:ea typeface="Batang" panose="02030600000101010101" pitchFamily="18" charset="-127"/>
                        <a:cs typeface="Times New Roman"/>
                      </a:endParaRPr>
                    </a:p>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involvement in governance and management of center</a:t>
                      </a:r>
                      <a:endParaRPr lang="en-US" sz="2400" dirty="0">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285750" marR="0" indent="-285750" algn="l">
                        <a:lnSpc>
                          <a:spcPct val="115000"/>
                        </a:lnSpc>
                        <a:spcBef>
                          <a:spcPts val="0"/>
                        </a:spcBef>
                        <a:spcAft>
                          <a:spcPts val="1000"/>
                        </a:spcAft>
                        <a:buFont typeface="Arial" panose="020B0604020202020204" pitchFamily="34" charset="0"/>
                        <a:buChar char="•"/>
                      </a:pPr>
                      <a:r>
                        <a:rPr lang="en-US" sz="2400" b="0" dirty="0">
                          <a:effectLst/>
                          <a:latin typeface="+mj-lt"/>
                          <a:ea typeface="Calibri"/>
                          <a:cs typeface="Times New Roman"/>
                        </a:rPr>
                        <a:t>Talk with their UCEDD about choosing a representative to assist with writing a grant for a regional youth leadership Training Academy</a:t>
                      </a:r>
                    </a:p>
                    <a:p>
                      <a:pPr marL="285750" marR="0" indent="-285750" algn="l">
                        <a:lnSpc>
                          <a:spcPct val="115000"/>
                        </a:lnSpc>
                        <a:spcBef>
                          <a:spcPts val="0"/>
                        </a:spcBef>
                        <a:spcAft>
                          <a:spcPts val="1000"/>
                        </a:spcAft>
                        <a:buFont typeface="Arial" panose="020B0604020202020204" pitchFamily="34" charset="0"/>
                        <a:buChar char="•"/>
                      </a:pPr>
                      <a:r>
                        <a:rPr lang="en-US" sz="2400" b="0" kern="1200" dirty="0">
                          <a:solidFill>
                            <a:schemeClr val="dk1"/>
                          </a:solidFill>
                          <a:effectLst/>
                          <a:latin typeface="+mj-lt"/>
                          <a:ea typeface="+mn-ea"/>
                          <a:cs typeface="+mn-cs"/>
                        </a:rPr>
                        <a:t>Talk with </a:t>
                      </a:r>
                      <a:r>
                        <a:rPr lang="en-US" sz="2400" b="0" kern="1200" dirty="0" err="1">
                          <a:solidFill>
                            <a:schemeClr val="dk1"/>
                          </a:solidFill>
                          <a:effectLst/>
                          <a:latin typeface="+mj-lt"/>
                          <a:ea typeface="+mn-ea"/>
                          <a:cs typeface="+mn-cs"/>
                        </a:rPr>
                        <a:t>P&amp;A</a:t>
                      </a:r>
                      <a:r>
                        <a:rPr lang="en-US" sz="2400" b="0" kern="1200" dirty="0">
                          <a:solidFill>
                            <a:schemeClr val="dk1"/>
                          </a:solidFill>
                          <a:effectLst/>
                          <a:latin typeface="+mj-lt"/>
                          <a:ea typeface="+mn-ea"/>
                          <a:cs typeface="+mn-cs"/>
                        </a:rPr>
                        <a:t> to work on specific issues such as voting, employment, closing institutions and legislative initiatives </a:t>
                      </a:r>
                      <a:endParaRPr lang="en-US" sz="2400" b="0" dirty="0">
                        <a:effectLst/>
                        <a:latin typeface="+mj-lt"/>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0064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2578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970622"/>
              </p:ext>
            </p:extLst>
          </p:nvPr>
        </p:nvGraphicFramePr>
        <p:xfrm>
          <a:off x="228597" y="265485"/>
          <a:ext cx="8686802" cy="4916115"/>
        </p:xfrm>
        <a:graphic>
          <a:graphicData uri="http://schemas.openxmlformats.org/drawingml/2006/table">
            <a:tbl>
              <a:tblPr firstRow="1" bandRow="1">
                <a:tableStyleId>{5C22544A-7EE6-4342-B048-85BDC9FD1C3A}</a:tableStyleId>
              </a:tblPr>
              <a:tblGrid>
                <a:gridCol w="4343401">
                  <a:extLst>
                    <a:ext uri="{9D8B030D-6E8A-4147-A177-3AD203B41FA5}">
                      <a16:colId xmlns:a16="http://schemas.microsoft.com/office/drawing/2014/main" val="20000"/>
                    </a:ext>
                  </a:extLst>
                </a:gridCol>
                <a:gridCol w="4343401">
                  <a:extLst>
                    <a:ext uri="{9D8B030D-6E8A-4147-A177-3AD203B41FA5}">
                      <a16:colId xmlns:a16="http://schemas.microsoft.com/office/drawing/2014/main" val="20001"/>
                    </a:ext>
                  </a:extLst>
                </a:gridCol>
              </a:tblGrid>
              <a:tr h="1275354">
                <a:tc>
                  <a:txBody>
                    <a:bodyPr/>
                    <a:lstStyle/>
                    <a:p>
                      <a:r>
                        <a:rPr lang="en-US" sz="2400" baseline="0" dirty="0">
                          <a:latin typeface="+mj-lt"/>
                        </a:rPr>
                        <a:t>State Self Advocacy 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640761">
                <a:tc>
                  <a:txBody>
                    <a:bodyPr/>
                    <a:lstStyle/>
                    <a:p>
                      <a:pPr marL="0" marR="0" algn="l">
                        <a:lnSpc>
                          <a:spcPct val="115000"/>
                        </a:lnSpc>
                        <a:spcBef>
                          <a:spcPts val="0"/>
                        </a:spcBef>
                        <a:spcAft>
                          <a:spcPts val="0"/>
                        </a:spcAft>
                      </a:pPr>
                      <a:r>
                        <a:rPr lang="en-US" sz="2400" dirty="0">
                          <a:effectLst/>
                          <a:latin typeface="+mj-lt"/>
                          <a:ea typeface="Batang" panose="02030600000101010101" pitchFamily="18" charset="-127"/>
                          <a:cs typeface="Times New Roman"/>
                        </a:rPr>
                        <a:t>Participate on Advisory</a:t>
                      </a:r>
                      <a:r>
                        <a:rPr lang="en-US" sz="2400" baseline="0" dirty="0">
                          <a:effectLst/>
                          <a:latin typeface="+mj-lt"/>
                          <a:ea typeface="Batang" panose="02030600000101010101" pitchFamily="18" charset="-127"/>
                          <a:cs typeface="Times New Roman"/>
                        </a:rPr>
                        <a:t> Board for Regional Center</a:t>
                      </a:r>
                    </a:p>
                    <a:p>
                      <a:pPr marL="0" marR="0" algn="l">
                        <a:lnSpc>
                          <a:spcPct val="115000"/>
                        </a:lnSpc>
                        <a:spcBef>
                          <a:spcPts val="0"/>
                        </a:spcBef>
                        <a:spcAft>
                          <a:spcPts val="0"/>
                        </a:spcAft>
                      </a:pPr>
                      <a:endParaRPr lang="en-US" sz="2400" baseline="0" dirty="0">
                        <a:effectLst/>
                        <a:latin typeface="+mj-lt"/>
                        <a:ea typeface="Batang" panose="02030600000101010101" pitchFamily="18" charset="-127"/>
                        <a:cs typeface="Times New Roman"/>
                      </a:endParaRPr>
                    </a:p>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involvement in governance and management of center</a:t>
                      </a:r>
                      <a:endParaRPr lang="en-US" sz="2400" dirty="0">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0" marR="0" indent="0" algn="l">
                        <a:lnSpc>
                          <a:spcPct val="115000"/>
                        </a:lnSpc>
                        <a:spcBef>
                          <a:spcPts val="0"/>
                        </a:spcBef>
                        <a:spcAft>
                          <a:spcPts val="1000"/>
                        </a:spcAft>
                        <a:buFont typeface="Arial" panose="020B0604020202020204" pitchFamily="34" charset="0"/>
                        <a:buNone/>
                      </a:pPr>
                      <a:r>
                        <a:rPr lang="en-US" sz="2400" b="0" kern="1200" dirty="0">
                          <a:solidFill>
                            <a:schemeClr val="dk1"/>
                          </a:solidFill>
                          <a:effectLst/>
                          <a:latin typeface="+mj-lt"/>
                          <a:ea typeface="+mn-ea"/>
                          <a:cs typeface="+mn-cs"/>
                        </a:rPr>
                        <a:t>Agree</a:t>
                      </a:r>
                      <a:r>
                        <a:rPr lang="en-US" sz="2400" b="0" kern="1200" baseline="0" dirty="0">
                          <a:solidFill>
                            <a:schemeClr val="dk1"/>
                          </a:solidFill>
                          <a:effectLst/>
                          <a:latin typeface="+mj-lt"/>
                          <a:ea typeface="+mn-ea"/>
                          <a:cs typeface="+mn-cs"/>
                        </a:rPr>
                        <a:t> to collaborate and or host with </a:t>
                      </a:r>
                      <a:r>
                        <a:rPr lang="en-US" sz="2400" b="0" kern="1200" dirty="0">
                          <a:solidFill>
                            <a:schemeClr val="dk1"/>
                          </a:solidFill>
                          <a:effectLst/>
                          <a:latin typeface="+mj-lt"/>
                          <a:ea typeface="+mn-ea"/>
                          <a:cs typeface="+mn-cs"/>
                        </a:rPr>
                        <a:t>the Regional Center and the SABE 2018 National Conference</a:t>
                      </a:r>
                      <a:endParaRPr lang="en-US" sz="2400" b="0" dirty="0">
                        <a:effectLst/>
                        <a:latin typeface="+mj-lt"/>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108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4102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29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0441788"/>
              </p:ext>
            </p:extLst>
          </p:nvPr>
        </p:nvGraphicFramePr>
        <p:xfrm>
          <a:off x="304801" y="244464"/>
          <a:ext cx="8610600" cy="5089536"/>
        </p:xfrm>
        <a:graphic>
          <a:graphicData uri="http://schemas.openxmlformats.org/drawingml/2006/table">
            <a:tbl>
              <a:tblPr firstRow="1" bandRow="1">
                <a:tableStyleId>{5C22544A-7EE6-4342-B048-85BDC9FD1C3A}</a:tableStyleId>
              </a:tblPr>
              <a:tblGrid>
                <a:gridCol w="3564579">
                  <a:extLst>
                    <a:ext uri="{9D8B030D-6E8A-4147-A177-3AD203B41FA5}">
                      <a16:colId xmlns:a16="http://schemas.microsoft.com/office/drawing/2014/main" val="20000"/>
                    </a:ext>
                  </a:extLst>
                </a:gridCol>
                <a:gridCol w="5046021">
                  <a:extLst>
                    <a:ext uri="{9D8B030D-6E8A-4147-A177-3AD203B41FA5}">
                      <a16:colId xmlns:a16="http://schemas.microsoft.com/office/drawing/2014/main" val="20001"/>
                    </a:ext>
                  </a:extLst>
                </a:gridCol>
              </a:tblGrid>
              <a:tr h="937706">
                <a:tc>
                  <a:txBody>
                    <a:bodyPr/>
                    <a:lstStyle/>
                    <a:p>
                      <a:r>
                        <a:rPr lang="en-US" sz="2400" baseline="0" dirty="0">
                          <a:latin typeface="+mj-lt"/>
                        </a:rPr>
                        <a:t>State Self Advocacy Organizations</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4151830">
                <a:tc>
                  <a:txBody>
                    <a:bodyPr/>
                    <a:lstStyle/>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management of technical assistance to state self advocacy groups in governance and management of center</a:t>
                      </a:r>
                      <a:endParaRPr lang="en-US" sz="2400" dirty="0">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285750" marR="0" indent="-285750" algn="l">
                        <a:lnSpc>
                          <a:spcPct val="115000"/>
                        </a:lnSpc>
                        <a:spcBef>
                          <a:spcPts val="0"/>
                        </a:spcBef>
                        <a:spcAft>
                          <a:spcPts val="1000"/>
                        </a:spcAft>
                        <a:buFont typeface="Arial" panose="020B0604020202020204" pitchFamily="34" charset="0"/>
                        <a:buChar char="•"/>
                      </a:pPr>
                      <a:r>
                        <a:rPr lang="en-US" sz="2400" b="0" dirty="0">
                          <a:effectLst/>
                          <a:latin typeface="+mj-lt"/>
                          <a:ea typeface="Calibri"/>
                          <a:cs typeface="Times New Roman"/>
                        </a:rPr>
                        <a:t>Continue to coordinate the center</a:t>
                      </a:r>
                    </a:p>
                    <a:p>
                      <a:pPr marL="285750" marR="0" indent="-285750" algn="l">
                        <a:lnSpc>
                          <a:spcPct val="115000"/>
                        </a:lnSpc>
                        <a:spcBef>
                          <a:spcPts val="0"/>
                        </a:spcBef>
                        <a:spcAft>
                          <a:spcPts val="1000"/>
                        </a:spcAft>
                        <a:buFont typeface="Arial" panose="020B0604020202020204" pitchFamily="34" charset="0"/>
                        <a:buChar char="•"/>
                      </a:pPr>
                      <a:r>
                        <a:rPr lang="en-US" sz="2400" b="0" dirty="0">
                          <a:effectLst/>
                          <a:latin typeface="+mj-lt"/>
                          <a:ea typeface="Calibri"/>
                          <a:cs typeface="Times New Roman"/>
                        </a:rPr>
                        <a:t> Manage the finances of center</a:t>
                      </a:r>
                    </a:p>
                    <a:p>
                      <a:pPr marL="285750" marR="0" indent="-285750" algn="l">
                        <a:lnSpc>
                          <a:spcPct val="115000"/>
                        </a:lnSpc>
                        <a:spcBef>
                          <a:spcPts val="0"/>
                        </a:spcBef>
                        <a:spcAft>
                          <a:spcPts val="1000"/>
                        </a:spcAft>
                        <a:buFont typeface="Arial" panose="020B0604020202020204" pitchFamily="34" charset="0"/>
                        <a:buChar char="•"/>
                      </a:pPr>
                      <a:r>
                        <a:rPr lang="en-US" sz="2400" b="0" dirty="0">
                          <a:effectLst/>
                          <a:latin typeface="+mj-lt"/>
                          <a:ea typeface="Calibri"/>
                          <a:cs typeface="Times New Roman"/>
                        </a:rPr>
                        <a:t> </a:t>
                      </a:r>
                      <a:r>
                        <a:rPr lang="en-US" sz="2400" b="0" kern="1200" dirty="0">
                          <a:solidFill>
                            <a:schemeClr val="dk1"/>
                          </a:solidFill>
                          <a:effectLst/>
                          <a:latin typeface="+mj-lt"/>
                          <a:ea typeface="+mn-ea"/>
                          <a:cs typeface="+mn-cs"/>
                        </a:rPr>
                        <a:t>Provide technical assistance on an ongoing basis or as needed depending on the development of the center</a:t>
                      </a: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162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normAutofit fontScale="90000"/>
          </a:bodyPr>
          <a:lstStyle/>
          <a:p>
            <a:pPr eaLnBrk="1" hangingPunct="1"/>
            <a:r>
              <a:rPr lang="en-US" altLang="en-US"/>
              <a:t>WELCOME</a:t>
            </a:r>
          </a:p>
        </p:txBody>
      </p:sp>
      <p:sp>
        <p:nvSpPr>
          <p:cNvPr id="3" name="Content Placeholder 2"/>
          <p:cNvSpPr>
            <a:spLocks noGrp="1"/>
          </p:cNvSpPr>
          <p:nvPr>
            <p:ph idx="1"/>
          </p:nvPr>
        </p:nvSpPr>
        <p:spPr>
          <a:xfrm>
            <a:off x="457199" y="1295400"/>
            <a:ext cx="4752975" cy="4830763"/>
          </a:xfrm>
        </p:spPr>
        <p:txBody>
          <a:bodyPr>
            <a:normAutofit fontScale="85000" lnSpcReduction="20000"/>
          </a:bodyPr>
          <a:lstStyle/>
          <a:p>
            <a:pPr marL="0" indent="0" eaLnBrk="1" hangingPunct="1">
              <a:buFont typeface="Arial" pitchFamily="34" charset="0"/>
              <a:buNone/>
              <a:defRPr/>
            </a:pPr>
            <a:r>
              <a:rPr lang="en-US" dirty="0"/>
              <a:t>Reminders: </a:t>
            </a:r>
          </a:p>
          <a:p>
            <a:pPr eaLnBrk="1" hangingPunct="1">
              <a:buFont typeface="Arial" pitchFamily="34" charset="0"/>
              <a:buChar char="•"/>
              <a:defRPr/>
            </a:pPr>
            <a:r>
              <a:rPr lang="en-US" dirty="0"/>
              <a:t>Please mute your device once you join the call</a:t>
            </a:r>
          </a:p>
          <a:p>
            <a:pPr eaLnBrk="1" hangingPunct="1">
              <a:buFont typeface="Arial" pitchFamily="34" charset="0"/>
              <a:buChar char="•"/>
              <a:defRPr/>
            </a:pPr>
            <a:endParaRPr lang="en-US" dirty="0"/>
          </a:p>
          <a:p>
            <a:pPr eaLnBrk="1" hangingPunct="1">
              <a:buFont typeface="Arial" pitchFamily="34" charset="0"/>
              <a:buChar char="•"/>
              <a:defRPr/>
            </a:pPr>
            <a:r>
              <a:rPr lang="en-US" dirty="0"/>
              <a:t>If you have a question, write a message in the chat box</a:t>
            </a:r>
          </a:p>
          <a:p>
            <a:pPr eaLnBrk="1" hangingPunct="1">
              <a:buFont typeface="Arial" pitchFamily="34" charset="0"/>
              <a:buChar char="•"/>
              <a:defRPr/>
            </a:pPr>
            <a:endParaRPr lang="en-US" dirty="0"/>
          </a:p>
          <a:p>
            <a:pPr eaLnBrk="1" hangingPunct="1">
              <a:buFont typeface="Arial" pitchFamily="34" charset="0"/>
              <a:buChar char="•"/>
              <a:defRPr/>
            </a:pPr>
            <a:r>
              <a:rPr lang="en-US" dirty="0"/>
              <a:t>We will give everyone a chance to ask questions throughout the meeting and at the end of the presentation</a:t>
            </a:r>
          </a:p>
        </p:txBody>
      </p:sp>
      <p:pic>
        <p:nvPicPr>
          <p:cNvPr id="2054" name="Picture 6" descr="https://d2r1vs3d9006ap.cloudfront.net/s3_images/1220112/20633-1u8smop_inline.png?1434138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450" y="1828801"/>
            <a:ext cx="3839550"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C6ED129-B95E-4C82-86C9-E2CF9DEE1ADD}" type="slidenum">
              <a:rPr lang="en-US" smtClean="0"/>
              <a:t>3</a:t>
            </a:fld>
            <a:endParaRPr lang="en-US"/>
          </a:p>
        </p:txBody>
      </p:sp>
    </p:spTree>
    <p:extLst>
      <p:ext uri="{BB962C8B-B14F-4D97-AF65-F5344CB8AC3E}">
        <p14:creationId xmlns:p14="http://schemas.microsoft.com/office/powerpoint/2010/main" val="2735319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4124" y="54102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30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3966903"/>
              </p:ext>
            </p:extLst>
          </p:nvPr>
        </p:nvGraphicFramePr>
        <p:xfrm>
          <a:off x="228599" y="304800"/>
          <a:ext cx="8686800" cy="49530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954574">
                <a:tc>
                  <a:txBody>
                    <a:bodyPr/>
                    <a:lstStyle/>
                    <a:p>
                      <a:r>
                        <a:rPr lang="en-US" sz="2400" baseline="0" dirty="0">
                          <a:latin typeface="+mj-lt"/>
                        </a:rPr>
                        <a:t>SABE</a:t>
                      </a:r>
                    </a:p>
                  </a:txBody>
                  <a:tcPr/>
                </a:tc>
                <a:tc>
                  <a:txBody>
                    <a:bodyPr/>
                    <a:lstStyle/>
                    <a:p>
                      <a:r>
                        <a:rPr lang="en-US" sz="2400" dirty="0">
                          <a:latin typeface="+mj-lt"/>
                        </a:rPr>
                        <a:t>What Activities</a:t>
                      </a:r>
                    </a:p>
                  </a:txBody>
                  <a:tcPr/>
                </a:tc>
                <a:extLst>
                  <a:ext uri="{0D108BD9-81ED-4DB2-BD59-A6C34878D82A}">
                    <a16:rowId xmlns:a16="http://schemas.microsoft.com/office/drawing/2014/main" val="10000"/>
                  </a:ext>
                </a:extLst>
              </a:tr>
              <a:tr h="3998426">
                <a:tc>
                  <a:txBody>
                    <a:bodyPr/>
                    <a:lstStyle/>
                    <a:p>
                      <a:pPr marL="0" marR="0" algn="l">
                        <a:lnSpc>
                          <a:spcPct val="115000"/>
                        </a:lnSpc>
                        <a:spcBef>
                          <a:spcPts val="0"/>
                        </a:spcBef>
                        <a:spcAft>
                          <a:spcPts val="0"/>
                        </a:spcAft>
                      </a:pPr>
                      <a:r>
                        <a:rPr lang="en-US" sz="2400" baseline="0" dirty="0">
                          <a:effectLst/>
                          <a:latin typeface="+mj-lt"/>
                          <a:ea typeface="Batang" panose="02030600000101010101" pitchFamily="18" charset="-127"/>
                          <a:cs typeface="Times New Roman"/>
                        </a:rPr>
                        <a:t>Support the Regional Peer to Peer efforts through management of technical assistance to state self advocacy groups in governance and management of center</a:t>
                      </a:r>
                      <a:endParaRPr lang="en-US" sz="2400" dirty="0">
                        <a:effectLst/>
                        <a:latin typeface="+mj-lt"/>
                        <a:ea typeface="Batang" panose="02030600000101010101" pitchFamily="18" charset="-127"/>
                        <a:cs typeface="Times New Roman"/>
                      </a:endParaRPr>
                    </a:p>
                  </a:txBody>
                  <a:tcPr marL="68580" marR="68580" marT="0" marB="0">
                    <a:solidFill>
                      <a:schemeClr val="tx2">
                        <a:lumMod val="20000"/>
                        <a:lumOff val="80000"/>
                      </a:schemeClr>
                    </a:solidFill>
                  </a:tcPr>
                </a:tc>
                <a:tc>
                  <a:txBody>
                    <a:bodyPr/>
                    <a:lstStyle/>
                    <a:p>
                      <a:pPr marL="285750" marR="0" indent="-285750" algn="l">
                        <a:lnSpc>
                          <a:spcPct val="115000"/>
                        </a:lnSpc>
                        <a:spcBef>
                          <a:spcPts val="0"/>
                        </a:spcBef>
                        <a:spcAft>
                          <a:spcPts val="1000"/>
                        </a:spcAft>
                        <a:buFont typeface="Arial" panose="020B0604020202020204" pitchFamily="34" charset="0"/>
                        <a:buChar char="•"/>
                      </a:pPr>
                      <a:r>
                        <a:rPr lang="en-US" sz="2400" b="0" kern="1200" dirty="0">
                          <a:solidFill>
                            <a:schemeClr val="dk1"/>
                          </a:solidFill>
                          <a:effectLst/>
                          <a:latin typeface="+mj-lt"/>
                          <a:ea typeface="+mn-ea"/>
                          <a:cs typeface="+mn-cs"/>
                        </a:rPr>
                        <a:t>SABE could market Regional Center through social media</a:t>
                      </a:r>
                    </a:p>
                    <a:p>
                      <a:pPr marL="285750" marR="0" indent="-285750" algn="l">
                        <a:lnSpc>
                          <a:spcPct val="115000"/>
                        </a:lnSpc>
                        <a:spcBef>
                          <a:spcPts val="0"/>
                        </a:spcBef>
                        <a:spcAft>
                          <a:spcPts val="1000"/>
                        </a:spcAft>
                        <a:buFont typeface="Arial" panose="020B0604020202020204" pitchFamily="34" charset="0"/>
                        <a:buChar char="•"/>
                      </a:pPr>
                      <a:r>
                        <a:rPr lang="en-US" sz="2400" b="0" kern="1200" dirty="0">
                          <a:solidFill>
                            <a:schemeClr val="dk1"/>
                          </a:solidFill>
                          <a:effectLst/>
                          <a:latin typeface="+mj-lt"/>
                          <a:ea typeface="+mn-ea"/>
                          <a:cs typeface="+mn-cs"/>
                        </a:rPr>
                        <a:t>Assist the Regional Center in the sponsorship of the SABE 2018 National Conference</a:t>
                      </a:r>
                      <a:endParaRPr lang="en-US" sz="2400" b="0" dirty="0">
                        <a:effectLst/>
                        <a:latin typeface="+mj-lt"/>
                        <a:ea typeface="Calibri"/>
                        <a:cs typeface="Times New Roman"/>
                      </a:endParaRPr>
                    </a:p>
                  </a:txBody>
                  <a:tcPr marL="114300" marR="11430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5311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Comments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C9C2C02-2ACC-4BAC-8DA3-CB0D4F824C07}" type="slidenum">
              <a:rPr lang="en-US" smtClean="0"/>
              <a:t>31</a:t>
            </a:fld>
            <a:endParaRPr lang="en-US" dirty="0"/>
          </a:p>
        </p:txBody>
      </p:sp>
    </p:spTree>
    <p:extLst>
      <p:ext uri="{BB962C8B-B14F-4D97-AF65-F5344CB8AC3E}">
        <p14:creationId xmlns:p14="http://schemas.microsoft.com/office/powerpoint/2010/main" val="211831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Next Face to Face Meeting</a:t>
            </a:r>
          </a:p>
        </p:txBody>
      </p:sp>
      <p:sp>
        <p:nvSpPr>
          <p:cNvPr id="3" name="Content Placeholder 2"/>
          <p:cNvSpPr>
            <a:spLocks noGrp="1"/>
          </p:cNvSpPr>
          <p:nvPr>
            <p:ph idx="1"/>
          </p:nvPr>
        </p:nvSpPr>
        <p:spPr>
          <a:xfrm>
            <a:off x="457200" y="1524000"/>
            <a:ext cx="8229600" cy="4602163"/>
          </a:xfrm>
        </p:spPr>
        <p:txBody>
          <a:bodyPr>
            <a:normAutofit fontScale="92500" lnSpcReduction="10000"/>
          </a:bodyPr>
          <a:lstStyle/>
          <a:p>
            <a:r>
              <a:rPr lang="en-US" dirty="0"/>
              <a:t>Meeting prior to SABE Board Meeting </a:t>
            </a:r>
          </a:p>
          <a:p>
            <a:pPr lvl="1"/>
            <a:r>
              <a:rPr lang="en-US" dirty="0"/>
              <a:t>July 5-6, 2016</a:t>
            </a:r>
          </a:p>
          <a:p>
            <a:pPr lvl="2"/>
            <a:r>
              <a:rPr lang="en-US" dirty="0"/>
              <a:t>Orlando, Florida</a:t>
            </a:r>
          </a:p>
          <a:p>
            <a:pPr lvl="1"/>
            <a:r>
              <a:rPr lang="en-US" dirty="0"/>
              <a:t>Our meeting will be considered a regional meeting for Region 6 and 9 of SABE-Each state may bring up to 5 participants. We will only pay for 2 rooms per state for a maximum of 2 nights</a:t>
            </a:r>
          </a:p>
          <a:p>
            <a:pPr lvl="1"/>
            <a:r>
              <a:rPr lang="en-US" dirty="0"/>
              <a:t>Meetings will begin at 4:00 on July 5</a:t>
            </a:r>
          </a:p>
          <a:p>
            <a:pPr lvl="1"/>
            <a:r>
              <a:rPr lang="en-US" dirty="0"/>
              <a:t>Focus will be on Finalizing our Sustainability Plan</a:t>
            </a:r>
          </a:p>
          <a:p>
            <a:pPr lvl="1"/>
            <a:r>
              <a:rPr lang="en-US" dirty="0"/>
              <a:t>Youth Leadership Training Presentations by states</a:t>
            </a:r>
          </a:p>
        </p:txBody>
      </p:sp>
      <p:sp>
        <p:nvSpPr>
          <p:cNvPr id="4" name="Slide Number Placeholder 3"/>
          <p:cNvSpPr>
            <a:spLocks noGrp="1"/>
          </p:cNvSpPr>
          <p:nvPr>
            <p:ph type="sldNum" sz="quarter" idx="12"/>
          </p:nvPr>
        </p:nvSpPr>
        <p:spPr/>
        <p:txBody>
          <a:bodyPr/>
          <a:lstStyle/>
          <a:p>
            <a:fld id="{0C9C2C02-2ACC-4BAC-8DA3-CB0D4F824C07}" type="slidenum">
              <a:rPr lang="en-US" smtClean="0"/>
              <a:t>32</a:t>
            </a:fld>
            <a:endParaRPr lang="en-US" dirty="0"/>
          </a:p>
        </p:txBody>
      </p:sp>
      <p:pic>
        <p:nvPicPr>
          <p:cNvPr id="5" name="Picture 2" descr="http://cdn.xl.thumbs.canstockphoto.com/canstock21611827.jpg"/>
          <p:cNvPicPr>
            <a:picLocks noChangeAspect="1" noChangeArrowheads="1"/>
          </p:cNvPicPr>
          <p:nvPr/>
        </p:nvPicPr>
        <p:blipFill rotWithShape="1">
          <a:blip r:embed="rId2">
            <a:extLst>
              <a:ext uri="{28A0092B-C50C-407E-A947-70E740481C1C}">
                <a14:useLocalDpi xmlns:a14="http://schemas.microsoft.com/office/drawing/2010/main" val="0"/>
              </a:ext>
            </a:extLst>
          </a:blip>
          <a:srcRect b="6881"/>
          <a:stretch/>
        </p:blipFill>
        <p:spPr bwMode="auto">
          <a:xfrm>
            <a:off x="7315200" y="1600200"/>
            <a:ext cx="1308798" cy="132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8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p:txBody>
          <a:bodyPr/>
          <a:lstStyle/>
          <a:p>
            <a:r>
              <a:rPr lang="en-US" altLang="en-US" sz="4800" dirty="0"/>
              <a:t>DATES TO REMEMBER</a:t>
            </a:r>
          </a:p>
        </p:txBody>
      </p:sp>
      <p:sp>
        <p:nvSpPr>
          <p:cNvPr id="2" name="Slide Number Placeholder 1"/>
          <p:cNvSpPr>
            <a:spLocks noGrp="1"/>
          </p:cNvSpPr>
          <p:nvPr>
            <p:ph type="sldNum" sz="quarter" idx="12"/>
          </p:nvPr>
        </p:nvSpPr>
        <p:spPr/>
        <p:txBody>
          <a:bodyPr/>
          <a:lstStyle/>
          <a:p>
            <a:fld id="{0C9C2C02-2ACC-4BAC-8DA3-CB0D4F824C07}" type="slidenum">
              <a:rPr lang="en-US" smtClean="0"/>
              <a:t>33</a:t>
            </a:fld>
            <a:endParaRPr lang="en-US" dirty="0"/>
          </a:p>
        </p:txBody>
      </p:sp>
    </p:spTree>
    <p:extLst>
      <p:ext uri="{BB962C8B-B14F-4D97-AF65-F5344CB8AC3E}">
        <p14:creationId xmlns:p14="http://schemas.microsoft.com/office/powerpoint/2010/main" val="268684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normAutofit lnSpcReduction="10000"/>
          </a:bodyPr>
          <a:lstStyle/>
          <a:p>
            <a:pPr marL="457200" lvl="1" indent="0">
              <a:buNone/>
            </a:pPr>
            <a:r>
              <a:rPr lang="en-US" sz="3600" b="1" dirty="0"/>
              <a:t>Due Now </a:t>
            </a:r>
          </a:p>
          <a:p>
            <a:pPr lvl="1"/>
            <a:r>
              <a:rPr lang="en-US" sz="3100" dirty="0"/>
              <a:t>Return W-9 and your contract, if you have not already</a:t>
            </a:r>
          </a:p>
          <a:p>
            <a:pPr lvl="1"/>
            <a:r>
              <a:rPr lang="en-US" sz="3100" dirty="0"/>
              <a:t>Submit 1</a:t>
            </a:r>
            <a:r>
              <a:rPr lang="en-US" sz="3100" baseline="30000" dirty="0"/>
              <a:t>st</a:t>
            </a:r>
            <a:r>
              <a:rPr lang="en-US" sz="3100" dirty="0"/>
              <a:t> Quarter Invoice, if you have competed the requirements (some states Vlog and quarterly reports are outstanding)</a:t>
            </a:r>
          </a:p>
          <a:p>
            <a:pPr lvl="1"/>
            <a:r>
              <a:rPr lang="en-US" sz="3100" dirty="0"/>
              <a:t>Submit 2</a:t>
            </a:r>
            <a:r>
              <a:rPr lang="en-US" sz="3100" baseline="30000" dirty="0"/>
              <a:t>nd</a:t>
            </a:r>
            <a:r>
              <a:rPr lang="en-US" sz="3100" dirty="0"/>
              <a:t> Quarter Invoices by April 5 with Quarterly Plan update</a:t>
            </a:r>
          </a:p>
          <a:p>
            <a:pPr lvl="1"/>
            <a:endParaRPr lang="en-US" sz="3100" dirty="0"/>
          </a:p>
        </p:txBody>
      </p:sp>
      <p:pic>
        <p:nvPicPr>
          <p:cNvPr id="9220" name="Picture 4" descr="http://www.drk.sd23.bc.ca/About/Calendar/Documents/training.RedCalend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28600"/>
            <a:ext cx="1600200"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6172200" y="6490247"/>
            <a:ext cx="2133600" cy="365125"/>
          </a:xfrm>
        </p:spPr>
        <p:txBody>
          <a:bodyPr/>
          <a:lstStyle/>
          <a:p>
            <a:fld id="{0C9C2C02-2ACC-4BAC-8DA3-CB0D4F824C07}" type="slidenum">
              <a:rPr lang="en-US" smtClean="0"/>
              <a:t>34</a:t>
            </a:fld>
            <a:endParaRPr lang="en-US" dirty="0"/>
          </a:p>
        </p:txBody>
      </p:sp>
    </p:spTree>
    <p:extLst>
      <p:ext uri="{BB962C8B-B14F-4D97-AF65-F5344CB8AC3E}">
        <p14:creationId xmlns:p14="http://schemas.microsoft.com/office/powerpoint/2010/main" val="1576248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304800"/>
            <a:ext cx="8153400" cy="2057400"/>
          </a:xfrm>
        </p:spPr>
        <p:txBody>
          <a:bodyPr>
            <a:noAutofit/>
          </a:bodyPr>
          <a:lstStyle/>
          <a:p>
            <a:r>
              <a:rPr lang="en-US" altLang="en-US" sz="3600" dirty="0"/>
              <a:t>Next OCSS Webinars and Advisory Committee Meeting</a:t>
            </a:r>
            <a:br>
              <a:rPr lang="en-US" altLang="en-US" sz="3600" dirty="0"/>
            </a:br>
            <a:r>
              <a:rPr lang="en-US" altLang="en-US" sz="3600" dirty="0"/>
              <a:t>3:30 p.m. EST</a:t>
            </a:r>
            <a:br>
              <a:rPr lang="en-US" altLang="en-US" sz="3600" dirty="0"/>
            </a:br>
            <a:r>
              <a:rPr lang="en-US" altLang="en-US" sz="3600" dirty="0"/>
              <a:t>2:30 p.m. CST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5127104"/>
              </p:ext>
            </p:extLst>
          </p:nvPr>
        </p:nvGraphicFramePr>
        <p:xfrm>
          <a:off x="685800" y="2819400"/>
          <a:ext cx="7543801" cy="3297389"/>
        </p:xfrm>
        <a:graphic>
          <a:graphicData uri="http://schemas.openxmlformats.org/drawingml/2006/table">
            <a:tbl>
              <a:tblPr firstRow="1" firstCol="1" bandRow="1">
                <a:tableStyleId>{72833802-FEF1-4C79-8D5D-14CF1EAF98D9}</a:tableStyleId>
              </a:tblPr>
              <a:tblGrid>
                <a:gridCol w="2794001">
                  <a:extLst>
                    <a:ext uri="{9D8B030D-6E8A-4147-A177-3AD203B41FA5}">
                      <a16:colId xmlns:a16="http://schemas.microsoft.com/office/drawing/2014/main" val="20000"/>
                    </a:ext>
                  </a:extLst>
                </a:gridCol>
                <a:gridCol w="4749800">
                  <a:extLst>
                    <a:ext uri="{9D8B030D-6E8A-4147-A177-3AD203B41FA5}">
                      <a16:colId xmlns:a16="http://schemas.microsoft.com/office/drawing/2014/main" val="20001"/>
                    </a:ext>
                  </a:extLst>
                </a:gridCol>
              </a:tblGrid>
              <a:tr h="430150">
                <a:tc>
                  <a:txBody>
                    <a:bodyPr/>
                    <a:lstStyle/>
                    <a:p>
                      <a:pPr marL="0" marR="0">
                        <a:lnSpc>
                          <a:spcPct val="115000"/>
                        </a:lnSpc>
                        <a:spcBef>
                          <a:spcPts val="0"/>
                        </a:spcBef>
                        <a:spcAft>
                          <a:spcPts val="1000"/>
                        </a:spcAft>
                      </a:pPr>
                      <a:r>
                        <a:rPr lang="en-US" sz="2400" dirty="0">
                          <a:effectLst/>
                          <a:latin typeface="+mj-lt"/>
                        </a:rPr>
                        <a:t>Webinar dates </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dirty="0">
                          <a:effectLst/>
                          <a:latin typeface="+mj-lt"/>
                        </a:rPr>
                        <a:t>Topic</a:t>
                      </a:r>
                      <a:endParaRPr lang="en-US" sz="2400" dirty="0">
                        <a:effectLst/>
                        <a:latin typeface="+mj-lt"/>
                        <a:ea typeface="Calibri"/>
                        <a:cs typeface="Times New Roman"/>
                      </a:endParaRPr>
                    </a:p>
                  </a:txBody>
                  <a:tcPr marL="69221" marR="69221" marT="9526" marB="0"/>
                </a:tc>
                <a:extLst>
                  <a:ext uri="{0D108BD9-81ED-4DB2-BD59-A6C34878D82A}">
                    <a16:rowId xmlns:a16="http://schemas.microsoft.com/office/drawing/2014/main" val="10000"/>
                  </a:ext>
                </a:extLst>
              </a:tr>
              <a:tr h="850774">
                <a:tc>
                  <a:txBody>
                    <a:bodyPr/>
                    <a:lstStyle/>
                    <a:p>
                      <a:pPr marL="0" marR="0">
                        <a:lnSpc>
                          <a:spcPct val="115000"/>
                        </a:lnSpc>
                        <a:spcBef>
                          <a:spcPts val="0"/>
                        </a:spcBef>
                        <a:spcAft>
                          <a:spcPts val="1000"/>
                        </a:spcAft>
                      </a:pPr>
                      <a:r>
                        <a:rPr lang="en-US" sz="2400" dirty="0">
                          <a:effectLst/>
                          <a:latin typeface="+mj-lt"/>
                          <a:ea typeface="Calibri"/>
                          <a:cs typeface="Times New Roman"/>
                        </a:rPr>
                        <a:t>April 21, 2016</a:t>
                      </a: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kern="1200" dirty="0">
                          <a:solidFill>
                            <a:schemeClr val="tx1"/>
                          </a:solidFill>
                          <a:latin typeface="+mj-lt"/>
                          <a:ea typeface="+mn-ea"/>
                          <a:cs typeface="+mn-cs"/>
                        </a:rPr>
                        <a:t>Leadership</a:t>
                      </a:r>
                      <a:r>
                        <a:rPr lang="en-US" sz="2400" b="1" kern="1200" baseline="0" dirty="0">
                          <a:solidFill>
                            <a:schemeClr val="tx1"/>
                          </a:solidFill>
                          <a:latin typeface="+mj-lt"/>
                          <a:ea typeface="+mn-ea"/>
                          <a:cs typeface="+mn-cs"/>
                        </a:rPr>
                        <a:t> Training Curriculums</a:t>
                      </a:r>
                      <a:endParaRPr lang="en-US" sz="2400" b="1" kern="1200" dirty="0">
                        <a:solidFill>
                          <a:schemeClr val="tx1"/>
                        </a:solidFill>
                        <a:latin typeface="+mj-lt"/>
                        <a:ea typeface="+mn-ea"/>
                        <a:cs typeface="+mn-cs"/>
                      </a:endParaRPr>
                    </a:p>
                  </a:txBody>
                  <a:tcPr marL="69221" marR="69221" marT="9526" marB="0"/>
                </a:tc>
                <a:extLst>
                  <a:ext uri="{0D108BD9-81ED-4DB2-BD59-A6C34878D82A}">
                    <a16:rowId xmlns:a16="http://schemas.microsoft.com/office/drawing/2014/main" val="10002"/>
                  </a:ext>
                </a:extLst>
              </a:tr>
              <a:tr h="672155">
                <a:tc>
                  <a:txBody>
                    <a:bodyPr/>
                    <a:lstStyle/>
                    <a:p>
                      <a:pPr marL="0" marR="0">
                        <a:lnSpc>
                          <a:spcPct val="115000"/>
                        </a:lnSpc>
                        <a:spcBef>
                          <a:spcPts val="0"/>
                        </a:spcBef>
                        <a:spcAft>
                          <a:spcPts val="1000"/>
                        </a:spcAft>
                      </a:pPr>
                      <a:r>
                        <a:rPr lang="en-US" sz="2400" dirty="0">
                          <a:effectLst/>
                          <a:latin typeface="+mj-lt"/>
                          <a:ea typeface="Calibri"/>
                          <a:cs typeface="Times New Roman"/>
                        </a:rPr>
                        <a:t>May 19, 2016</a:t>
                      </a: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kern="1200" dirty="0">
                          <a:solidFill>
                            <a:schemeClr val="tx1"/>
                          </a:solidFill>
                          <a:latin typeface="+mj-lt"/>
                          <a:ea typeface="+mn-ea"/>
                          <a:cs typeface="+mn-cs"/>
                        </a:rPr>
                        <a:t>Advisory Meeting</a:t>
                      </a:r>
                    </a:p>
                  </a:txBody>
                  <a:tcPr marL="69221" marR="69221" marT="9526" marB="0"/>
                </a:tc>
                <a:extLst>
                  <a:ext uri="{0D108BD9-81ED-4DB2-BD59-A6C34878D82A}">
                    <a16:rowId xmlns:a16="http://schemas.microsoft.com/office/drawing/2014/main" val="10004"/>
                  </a:ext>
                </a:extLst>
              </a:tr>
              <a:tr h="672155">
                <a:tc>
                  <a:txBody>
                    <a:bodyPr/>
                    <a:lstStyle/>
                    <a:p>
                      <a:pPr marL="0" marR="0">
                        <a:lnSpc>
                          <a:spcPct val="115000"/>
                        </a:lnSpc>
                        <a:spcBef>
                          <a:spcPts val="0"/>
                        </a:spcBef>
                        <a:spcAft>
                          <a:spcPts val="1000"/>
                        </a:spcAft>
                      </a:pPr>
                      <a:r>
                        <a:rPr lang="en-US" sz="2400" dirty="0">
                          <a:effectLst/>
                          <a:latin typeface="+mj-lt"/>
                          <a:ea typeface="Calibri"/>
                          <a:cs typeface="Times New Roman"/>
                        </a:rPr>
                        <a:t>July</a:t>
                      </a:r>
                      <a:r>
                        <a:rPr lang="en-US" sz="2400" baseline="0" dirty="0">
                          <a:effectLst/>
                          <a:latin typeface="+mj-lt"/>
                          <a:ea typeface="Calibri"/>
                          <a:cs typeface="Times New Roman"/>
                        </a:rPr>
                        <a:t> 5-6, </a:t>
                      </a:r>
                      <a:r>
                        <a:rPr lang="en-US" sz="2400" dirty="0">
                          <a:effectLst/>
                          <a:latin typeface="+mj-lt"/>
                          <a:ea typeface="Calibri"/>
                          <a:cs typeface="Times New Roman"/>
                        </a:rPr>
                        <a:t>2016</a:t>
                      </a: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kern="1200" dirty="0">
                          <a:solidFill>
                            <a:schemeClr val="tx1"/>
                          </a:solidFill>
                          <a:latin typeface="+mj-lt"/>
                          <a:ea typeface="+mn-ea"/>
                          <a:cs typeface="+mn-cs"/>
                        </a:rPr>
                        <a:t>Face to Face</a:t>
                      </a:r>
                      <a:r>
                        <a:rPr lang="en-US" sz="2400" b="1" kern="1200" baseline="0" dirty="0">
                          <a:solidFill>
                            <a:schemeClr val="tx1"/>
                          </a:solidFill>
                          <a:latin typeface="+mj-lt"/>
                          <a:ea typeface="+mn-ea"/>
                          <a:cs typeface="+mn-cs"/>
                        </a:rPr>
                        <a:t> Meeting Orlando</a:t>
                      </a:r>
                      <a:endParaRPr lang="en-US" sz="2400" b="1" kern="1200" dirty="0">
                        <a:solidFill>
                          <a:schemeClr val="tx1"/>
                        </a:solidFill>
                        <a:latin typeface="+mj-lt"/>
                        <a:ea typeface="+mn-ea"/>
                        <a:cs typeface="+mn-cs"/>
                      </a:endParaRPr>
                    </a:p>
                  </a:txBody>
                  <a:tcPr marL="69221" marR="69221" marT="9526" marB="0"/>
                </a:tc>
                <a:extLst>
                  <a:ext uri="{0D108BD9-81ED-4DB2-BD59-A6C34878D82A}">
                    <a16:rowId xmlns:a16="http://schemas.microsoft.com/office/drawing/2014/main" val="10003"/>
                  </a:ext>
                </a:extLst>
              </a:tr>
              <a:tr h="672155">
                <a:tc>
                  <a:txBody>
                    <a:bodyPr/>
                    <a:lstStyle/>
                    <a:p>
                      <a:pPr marL="0" marR="0">
                        <a:lnSpc>
                          <a:spcPct val="115000"/>
                        </a:lnSpc>
                        <a:spcBef>
                          <a:spcPts val="0"/>
                        </a:spcBef>
                        <a:spcAft>
                          <a:spcPts val="1000"/>
                        </a:spcAft>
                      </a:pP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endParaRPr lang="en-US" sz="2400" b="1" kern="1200" dirty="0">
                        <a:solidFill>
                          <a:schemeClr val="tx1"/>
                        </a:solidFill>
                        <a:latin typeface="+mj-lt"/>
                        <a:ea typeface="+mn-ea"/>
                        <a:cs typeface="+mn-cs"/>
                      </a:endParaRPr>
                    </a:p>
                  </a:txBody>
                  <a:tcPr marL="69221" marR="69221" marT="9526" marB="0"/>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0C9C2C02-2ACC-4BAC-8DA3-CB0D4F824C07}" type="slidenum">
              <a:rPr lang="en-US" smtClean="0"/>
              <a:t>35</a:t>
            </a:fld>
            <a:endParaRPr lang="en-US" dirty="0"/>
          </a:p>
        </p:txBody>
      </p:sp>
      <p:pic>
        <p:nvPicPr>
          <p:cNvPr id="1026" name="Picture 2" descr="https://salesability.co/wp-content/uploads/2015/04/gotomeeting-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42" y="1384577"/>
            <a:ext cx="2452682" cy="717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randrepublicinsight.com/Media/Default/images/GoToWebinar%20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166" y="1451418"/>
            <a:ext cx="2407534" cy="58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869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92162"/>
          </a:xfrm>
        </p:spPr>
        <p:txBody>
          <a:bodyPr/>
          <a:lstStyle/>
          <a:p>
            <a:r>
              <a:rPr lang="en-US" altLang="en-US" sz="4000" dirty="0"/>
              <a:t>THANK YOU!</a:t>
            </a:r>
          </a:p>
        </p:txBody>
      </p:sp>
      <p:sp>
        <p:nvSpPr>
          <p:cNvPr id="28675" name="TextBox 6"/>
          <p:cNvSpPr txBox="1">
            <a:spLocks noChangeArrowheads="1"/>
          </p:cNvSpPr>
          <p:nvPr/>
        </p:nvSpPr>
        <p:spPr bwMode="auto">
          <a:xfrm>
            <a:off x="457200" y="5410200"/>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defRPr>
            </a:lvl1pPr>
            <a:lvl2pPr marL="742950" indent="-285750">
              <a:spcBef>
                <a:spcPct val="20000"/>
              </a:spcBef>
              <a:buFont typeface="Arial" charset="0"/>
              <a:buChar char="–"/>
              <a:defRPr sz="2600">
                <a:solidFill>
                  <a:schemeClr val="tx1"/>
                </a:solidFill>
                <a:latin typeface="Arial" charset="0"/>
              </a:defRPr>
            </a:lvl2pPr>
            <a:lvl3pPr marL="1143000" indent="-228600">
              <a:spcBef>
                <a:spcPct val="20000"/>
              </a:spcBef>
              <a:buFont typeface="Arial" charset="0"/>
              <a:buChar char="•"/>
              <a:defRPr sz="2600">
                <a:solidFill>
                  <a:schemeClr val="tx1"/>
                </a:solidFill>
                <a:latin typeface="Arial" charset="0"/>
              </a:defRPr>
            </a:lvl3pPr>
            <a:lvl4pPr marL="1600200" indent="-228600">
              <a:spcBef>
                <a:spcPct val="20000"/>
              </a:spcBef>
              <a:buFont typeface="Arial" charset="0"/>
              <a:buChar char="–"/>
              <a:defRPr sz="2600">
                <a:solidFill>
                  <a:schemeClr val="tx1"/>
                </a:solidFill>
                <a:latin typeface="Arial" charset="0"/>
              </a:defRPr>
            </a:lvl4pPr>
            <a:lvl5pPr marL="2057400" indent="-228600">
              <a:spcBef>
                <a:spcPct val="20000"/>
              </a:spcBef>
              <a:buFont typeface="Arial" charset="0"/>
              <a:buChar char="»"/>
              <a:defRPr sz="2600">
                <a:solidFill>
                  <a:schemeClr val="tx1"/>
                </a:solidFill>
                <a:latin typeface="Arial" charset="0"/>
              </a:defRPr>
            </a:lvl5pPr>
            <a:lvl6pPr marL="2514600" indent="-228600" eaLnBrk="0" fontAlgn="base" hangingPunct="0">
              <a:spcBef>
                <a:spcPct val="20000"/>
              </a:spcBef>
              <a:spcAft>
                <a:spcPct val="0"/>
              </a:spcAft>
              <a:buFont typeface="Arial" charset="0"/>
              <a:buChar char="»"/>
              <a:defRPr sz="2600">
                <a:solidFill>
                  <a:schemeClr val="tx1"/>
                </a:solidFill>
                <a:latin typeface="Arial" charset="0"/>
              </a:defRPr>
            </a:lvl6pPr>
            <a:lvl7pPr marL="2971800" indent="-228600" eaLnBrk="0" fontAlgn="base" hangingPunct="0">
              <a:spcBef>
                <a:spcPct val="20000"/>
              </a:spcBef>
              <a:spcAft>
                <a:spcPct val="0"/>
              </a:spcAft>
              <a:buFont typeface="Arial" charset="0"/>
              <a:buChar char="»"/>
              <a:defRPr sz="2600">
                <a:solidFill>
                  <a:schemeClr val="tx1"/>
                </a:solidFill>
                <a:latin typeface="Arial" charset="0"/>
              </a:defRPr>
            </a:lvl7pPr>
            <a:lvl8pPr marL="3429000" indent="-228600" eaLnBrk="0" fontAlgn="base" hangingPunct="0">
              <a:spcBef>
                <a:spcPct val="20000"/>
              </a:spcBef>
              <a:spcAft>
                <a:spcPct val="0"/>
              </a:spcAft>
              <a:buFont typeface="Arial" charset="0"/>
              <a:buChar char="»"/>
              <a:defRPr sz="2600">
                <a:solidFill>
                  <a:schemeClr val="tx1"/>
                </a:solidFill>
                <a:latin typeface="Arial" charset="0"/>
              </a:defRPr>
            </a:lvl8pPr>
            <a:lvl9pPr marL="3886200" indent="-228600" eaLnBrk="0" fontAlgn="base" hangingPunct="0">
              <a:spcBef>
                <a:spcPct val="20000"/>
              </a:spcBef>
              <a:spcAft>
                <a:spcPct val="0"/>
              </a:spcAft>
              <a:buFont typeface="Arial" charset="0"/>
              <a:buChar char="»"/>
              <a:defRPr sz="2600">
                <a:solidFill>
                  <a:schemeClr val="tx1"/>
                </a:solidFill>
                <a:latin typeface="Arial" charset="0"/>
              </a:defRPr>
            </a:lvl9pPr>
          </a:lstStyle>
          <a:p>
            <a:pPr>
              <a:spcBef>
                <a:spcPct val="0"/>
              </a:spcBef>
              <a:buFontTx/>
              <a:buNone/>
            </a:pPr>
            <a:r>
              <a:rPr lang="en-US" altLang="en-US" sz="2400" dirty="0">
                <a:latin typeface="Tahoma" pitchFamily="34" charset="0"/>
              </a:rPr>
              <a:t>Regional Self Advocacy Technical Assistance Center Funded by the Administration on Intellectual and Developmental Disabilities.</a:t>
            </a:r>
          </a:p>
        </p:txBody>
      </p:sp>
      <p:pic>
        <p:nvPicPr>
          <p:cNvPr id="2867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295400"/>
            <a:ext cx="3251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11700"/>
          <a:stretch>
            <a:fillRect/>
          </a:stretch>
        </p:blipFill>
        <p:spPr bwMode="auto">
          <a:xfrm>
            <a:off x="6477000" y="3008313"/>
            <a:ext cx="1333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3008313"/>
            <a:ext cx="16367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736" t="14027"/>
          <a:stretch/>
        </p:blipFill>
        <p:spPr>
          <a:xfrm>
            <a:off x="3262586" y="3008313"/>
            <a:ext cx="1569858" cy="2232211"/>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1592" y="2971008"/>
            <a:ext cx="1981401" cy="224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73062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altLang="en-US"/>
              <a:t>WELCOME</a:t>
            </a:r>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indent="0" eaLnBrk="1" hangingPunct="1">
              <a:buFont typeface="Arial" pitchFamily="34" charset="0"/>
              <a:buNone/>
              <a:defRPr/>
            </a:pPr>
            <a:r>
              <a:rPr lang="en-US" dirty="0"/>
              <a:t>Reminders: </a:t>
            </a:r>
          </a:p>
          <a:p>
            <a:pPr eaLnBrk="1" hangingPunct="1">
              <a:buFont typeface="Arial" pitchFamily="34" charset="0"/>
              <a:buChar char="•"/>
              <a:defRPr/>
            </a:pPr>
            <a:r>
              <a:rPr lang="en-US" dirty="0"/>
              <a:t>If you are using more than one device for this meeting, please do not place next to each other, to reduce echoing or feedback</a:t>
            </a:r>
          </a:p>
          <a:p>
            <a:pPr eaLnBrk="1" hangingPunct="1">
              <a:buFont typeface="Arial" pitchFamily="34" charset="0"/>
              <a:buChar char="•"/>
              <a:defRPr/>
            </a:pPr>
            <a:endParaRPr lang="en-US" dirty="0"/>
          </a:p>
          <a:p>
            <a:pPr eaLnBrk="1" hangingPunct="1">
              <a:buFont typeface="Arial" pitchFamily="34" charset="0"/>
              <a:buChar char="•"/>
              <a:defRPr/>
            </a:pPr>
            <a:endParaRPr lang="en-US" dirty="0"/>
          </a:p>
          <a:p>
            <a:pPr eaLnBrk="1" hangingPunct="1">
              <a:buFont typeface="Arial" pitchFamily="34" charset="0"/>
              <a:buChar char="•"/>
              <a:defRPr/>
            </a:pPr>
            <a:endParaRPr lang="en-US" dirty="0"/>
          </a:p>
          <a:p>
            <a:pPr eaLnBrk="1" hangingPunct="1">
              <a:buFont typeface="Arial" pitchFamily="34" charset="0"/>
              <a:buChar char="•"/>
              <a:defRPr/>
            </a:pPr>
            <a:endParaRPr lang="en-US" dirty="0"/>
          </a:p>
          <a:p>
            <a:pPr eaLnBrk="1" hangingPunct="1">
              <a:buFont typeface="Arial" pitchFamily="34" charset="0"/>
              <a:buChar char="•"/>
              <a:defRPr/>
            </a:pPr>
            <a:r>
              <a:rPr lang="en-US" dirty="0"/>
              <a:t>Make sure your speakers are turned on</a:t>
            </a:r>
          </a:p>
          <a:p>
            <a:pPr marL="0" indent="0" eaLnBrk="1" hangingPunct="1">
              <a:buFont typeface="Arial" pitchFamily="34" charset="0"/>
              <a:buNone/>
              <a:defRPr/>
            </a:pPr>
            <a:endParaRPr lang="en-US" dirty="0"/>
          </a:p>
          <a:p>
            <a:pPr eaLnBrk="1" hangingPunct="1">
              <a:buFont typeface="Arial" pitchFamily="34" charset="0"/>
              <a:buChar char="•"/>
              <a:defRPr/>
            </a:pPr>
            <a:endParaRPr lang="en-US" dirty="0"/>
          </a:p>
        </p:txBody>
      </p:sp>
      <p:pic>
        <p:nvPicPr>
          <p:cNvPr id="6148" name="Picture 8" descr="http://www.soundsupport.biz/wp-content/uploads/2012/09/Apple-keyboard-Volume-Key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68842"/>
            <a:ext cx="3790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C6ED129-B95E-4C82-86C9-E2CF9DEE1ADD}" type="slidenum">
              <a:rPr lang="en-US" smtClean="0"/>
              <a:t>4</a:t>
            </a:fld>
            <a:endParaRPr lang="en-US"/>
          </a:p>
        </p:txBody>
      </p:sp>
    </p:spTree>
    <p:extLst>
      <p:ext uri="{BB962C8B-B14F-4D97-AF65-F5344CB8AC3E}">
        <p14:creationId xmlns:p14="http://schemas.microsoft.com/office/powerpoint/2010/main" val="355897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Panelists</a:t>
            </a:r>
          </a:p>
        </p:txBody>
      </p:sp>
      <p:sp>
        <p:nvSpPr>
          <p:cNvPr id="5" name="Content Placeholder 4"/>
          <p:cNvSpPr>
            <a:spLocks noGrp="1"/>
          </p:cNvSpPr>
          <p:nvPr>
            <p:ph idx="1"/>
          </p:nvPr>
        </p:nvSpPr>
        <p:spPr>
          <a:xfrm>
            <a:off x="457200" y="1676400"/>
            <a:ext cx="8229600" cy="4525963"/>
          </a:xfrm>
        </p:spPr>
        <p:txBody>
          <a:bodyPr>
            <a:normAutofit/>
          </a:bodyPr>
          <a:lstStyle/>
          <a:p>
            <a:pPr marL="0" indent="0">
              <a:buNone/>
            </a:pPr>
            <a:r>
              <a:rPr lang="en-US" dirty="0"/>
              <a:t>Chaqueta Stuckey, Co-Director OCSS</a:t>
            </a:r>
          </a:p>
          <a:p>
            <a:pPr marL="0" indent="0">
              <a:buNone/>
            </a:pPr>
            <a:r>
              <a:rPr lang="en-US" dirty="0"/>
              <a:t>Vicki Hicks Turnage, Co-Director</a:t>
            </a:r>
          </a:p>
          <a:p>
            <a:pPr marL="0" indent="0">
              <a:buNone/>
            </a:pPr>
            <a:r>
              <a:rPr lang="en-US" dirty="0"/>
              <a:t>Glenda Singletary, Support</a:t>
            </a:r>
          </a:p>
          <a:p>
            <a:pPr marL="0" indent="0">
              <a:buNone/>
            </a:pPr>
            <a:r>
              <a:rPr lang="en-US" dirty="0"/>
              <a:t>Juliana Huereña, Technology Support</a:t>
            </a:r>
          </a:p>
        </p:txBody>
      </p:sp>
      <p:sp>
        <p:nvSpPr>
          <p:cNvPr id="2" name="Slide Number Placeholder 1"/>
          <p:cNvSpPr>
            <a:spLocks noGrp="1"/>
          </p:cNvSpPr>
          <p:nvPr>
            <p:ph type="sldNum" sz="quarter" idx="12"/>
          </p:nvPr>
        </p:nvSpPr>
        <p:spPr/>
        <p:txBody>
          <a:bodyPr/>
          <a:lstStyle/>
          <a:p>
            <a:fld id="{0C9C2C02-2ACC-4BAC-8DA3-CB0D4F824C07}" type="slidenum">
              <a:rPr lang="en-US" smtClean="0"/>
              <a:t>5</a:t>
            </a:fld>
            <a:endParaRPr lang="en-US" dirty="0"/>
          </a:p>
        </p:txBody>
      </p:sp>
    </p:spTree>
    <p:extLst>
      <p:ext uri="{BB962C8B-B14F-4D97-AF65-F5344CB8AC3E}">
        <p14:creationId xmlns:p14="http://schemas.microsoft.com/office/powerpoint/2010/main" val="84914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79" y="1371600"/>
            <a:ext cx="7467601" cy="348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C9C2C02-2ACC-4BAC-8DA3-CB0D4F824C07}" type="slidenum">
              <a:rPr lang="en-US" smtClean="0"/>
              <a:t>6</a:t>
            </a:fld>
            <a:endParaRPr lang="en-US" dirty="0"/>
          </a:p>
        </p:txBody>
      </p:sp>
    </p:spTree>
    <p:extLst>
      <p:ext uri="{BB962C8B-B14F-4D97-AF65-F5344CB8AC3E}">
        <p14:creationId xmlns:p14="http://schemas.microsoft.com/office/powerpoint/2010/main" val="403100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l" eaLnBrk="1" hangingPunct="1"/>
            <a:r>
              <a:rPr lang="en-US" altLang="en-US" sz="4000" dirty="0"/>
              <a:t>What do we want to sustain?</a:t>
            </a:r>
          </a:p>
        </p:txBody>
      </p:sp>
      <p:sp>
        <p:nvSpPr>
          <p:cNvPr id="2" name="Content Placeholder 1"/>
          <p:cNvSpPr>
            <a:spLocks noGrp="1"/>
          </p:cNvSpPr>
          <p:nvPr>
            <p:ph idx="1"/>
          </p:nvPr>
        </p:nvSpPr>
        <p:spPr>
          <a:xfrm>
            <a:off x="762000" y="1600200"/>
            <a:ext cx="7924800" cy="5029200"/>
          </a:xfrm>
        </p:spPr>
        <p:txBody>
          <a:bodyPr>
            <a:normAutofit lnSpcReduction="10000"/>
          </a:bodyPr>
          <a:lstStyle/>
          <a:p>
            <a:pPr marL="0" lvl="1" indent="0">
              <a:buNone/>
            </a:pPr>
            <a:r>
              <a:rPr lang="en-US" dirty="0">
                <a:solidFill>
                  <a:schemeClr val="accent1">
                    <a:lumMod val="60000"/>
                    <a:lumOff val="40000"/>
                  </a:schemeClr>
                </a:solidFill>
              </a:rPr>
              <a:t>Maintain our  Peer to Peer Technical Assistance</a:t>
            </a:r>
          </a:p>
          <a:p>
            <a:pPr marL="342900" lvl="1" indent="-342900">
              <a:buFont typeface="Arial" pitchFamily="34" charset="0"/>
              <a:buChar char="•"/>
            </a:pPr>
            <a:endParaRPr lang="en-US" dirty="0">
              <a:solidFill>
                <a:schemeClr val="accent1">
                  <a:lumMod val="60000"/>
                  <a:lumOff val="40000"/>
                </a:schemeClr>
              </a:solidFill>
            </a:endParaRPr>
          </a:p>
          <a:p>
            <a:pPr marL="342900" lvl="1" indent="-342900">
              <a:buFont typeface="Arial" pitchFamily="34" charset="0"/>
              <a:buChar char="•"/>
            </a:pPr>
            <a:r>
              <a:rPr lang="en-US" dirty="0">
                <a:solidFill>
                  <a:schemeClr val="accent1">
                    <a:lumMod val="60000"/>
                    <a:lumOff val="40000"/>
                  </a:schemeClr>
                </a:solidFill>
              </a:rPr>
              <a:t>Share our stories of strategies and successes</a:t>
            </a:r>
          </a:p>
          <a:p>
            <a:pPr marL="342900" lvl="1" indent="-342900">
              <a:buFont typeface="Arial" pitchFamily="34" charset="0"/>
              <a:buChar char="•"/>
            </a:pPr>
            <a:r>
              <a:rPr lang="en-US" dirty="0">
                <a:solidFill>
                  <a:schemeClr val="accent1">
                    <a:lumMod val="60000"/>
                    <a:lumOff val="40000"/>
                  </a:schemeClr>
                </a:solidFill>
              </a:rPr>
              <a:t>Connect with youth</a:t>
            </a:r>
          </a:p>
          <a:p>
            <a:pPr marL="342900" lvl="1" indent="-342900">
              <a:buFont typeface="Arial" pitchFamily="34" charset="0"/>
              <a:buChar char="•"/>
            </a:pPr>
            <a:r>
              <a:rPr lang="en-US" dirty="0">
                <a:solidFill>
                  <a:schemeClr val="accent1">
                    <a:lumMod val="60000"/>
                    <a:lumOff val="40000"/>
                  </a:schemeClr>
                </a:solidFill>
              </a:rPr>
              <a:t>Recruit new members </a:t>
            </a:r>
          </a:p>
          <a:p>
            <a:pPr marL="342900" lvl="1" indent="-342900">
              <a:buFont typeface="Arial" pitchFamily="34" charset="0"/>
              <a:buChar char="•"/>
            </a:pPr>
            <a:r>
              <a:rPr lang="en-US" dirty="0">
                <a:solidFill>
                  <a:schemeClr val="accent1">
                    <a:lumMod val="60000"/>
                    <a:lumOff val="40000"/>
                  </a:schemeClr>
                </a:solidFill>
              </a:rPr>
              <a:t>Build partnerships </a:t>
            </a:r>
          </a:p>
          <a:p>
            <a:pPr marL="342900" lvl="1" indent="-342900">
              <a:buFont typeface="Arial" pitchFamily="34" charset="0"/>
              <a:buChar char="•"/>
            </a:pPr>
            <a:r>
              <a:rPr lang="en-US" dirty="0">
                <a:solidFill>
                  <a:schemeClr val="accent1">
                    <a:lumMod val="60000"/>
                    <a:lumOff val="40000"/>
                  </a:schemeClr>
                </a:solidFill>
              </a:rPr>
              <a:t>Obtain funding</a:t>
            </a:r>
          </a:p>
          <a:p>
            <a:pPr marL="342900" lvl="1" indent="-342900">
              <a:buFont typeface="Arial" pitchFamily="34" charset="0"/>
              <a:buChar char="•"/>
            </a:pPr>
            <a:r>
              <a:rPr lang="en-US" dirty="0">
                <a:solidFill>
                  <a:schemeClr val="accent1">
                    <a:lumMod val="60000"/>
                    <a:lumOff val="40000"/>
                  </a:schemeClr>
                </a:solidFill>
              </a:rPr>
              <a:t>States participating in Employment First</a:t>
            </a:r>
          </a:p>
          <a:p>
            <a:pPr marL="342900" lvl="1" indent="-342900">
              <a:buFont typeface="Arial" pitchFamily="34" charset="0"/>
              <a:buChar char="•"/>
            </a:pPr>
            <a:r>
              <a:rPr lang="en-US" dirty="0">
                <a:solidFill>
                  <a:schemeClr val="accent1">
                    <a:lumMod val="60000"/>
                    <a:lumOff val="40000"/>
                  </a:schemeClr>
                </a:solidFill>
              </a:rPr>
              <a:t>Organize around our issues</a:t>
            </a:r>
          </a:p>
          <a:p>
            <a:pPr marL="342900" lvl="1" indent="-342900">
              <a:buFont typeface="Arial" pitchFamily="34" charset="0"/>
              <a:buChar char="•"/>
            </a:pPr>
            <a:r>
              <a:rPr lang="en-US" dirty="0">
                <a:solidFill>
                  <a:schemeClr val="accent1">
                    <a:lumMod val="60000"/>
                    <a:lumOff val="40000"/>
                  </a:schemeClr>
                </a:solidFill>
              </a:rPr>
              <a:t>Build and strength our organizations</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887" y="306014"/>
            <a:ext cx="1466970" cy="68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7</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656" y="3124200"/>
            <a:ext cx="3243364" cy="1604612"/>
          </a:xfrm>
          <a:prstGeom prst="rect">
            <a:avLst/>
          </a:prstGeom>
        </p:spPr>
      </p:pic>
    </p:spTree>
    <p:extLst>
      <p:ext uri="{BB962C8B-B14F-4D97-AF65-F5344CB8AC3E}">
        <p14:creationId xmlns:p14="http://schemas.microsoft.com/office/powerpoint/2010/main" val="253500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l" eaLnBrk="1" hangingPunct="1"/>
            <a:r>
              <a:rPr lang="en-US" altLang="en-US" sz="4000" dirty="0"/>
              <a:t>How and Who will do this???</a:t>
            </a:r>
          </a:p>
        </p:txBody>
      </p:sp>
      <p:sp>
        <p:nvSpPr>
          <p:cNvPr id="4" name="Text Placeholder 3"/>
          <p:cNvSpPr>
            <a:spLocks noGrp="1"/>
          </p:cNvSpPr>
          <p:nvPr>
            <p:ph type="body" idx="1"/>
          </p:nvPr>
        </p:nvSpPr>
        <p:spPr>
          <a:xfrm>
            <a:off x="304800" y="1524000"/>
            <a:ext cx="3810000" cy="498474"/>
          </a:xfrm>
        </p:spPr>
        <p:txBody>
          <a:bodyPr/>
          <a:lstStyle/>
          <a:p>
            <a:r>
              <a:rPr lang="en-US" dirty="0"/>
              <a:t>How?</a:t>
            </a:r>
          </a:p>
        </p:txBody>
      </p:sp>
      <p:sp>
        <p:nvSpPr>
          <p:cNvPr id="3" name="Content Placeholder 2"/>
          <p:cNvSpPr>
            <a:spLocks noGrp="1"/>
          </p:cNvSpPr>
          <p:nvPr>
            <p:ph sz="half" idx="2"/>
          </p:nvPr>
        </p:nvSpPr>
        <p:spPr>
          <a:xfrm>
            <a:off x="304800" y="2057400"/>
            <a:ext cx="3810000" cy="4419600"/>
          </a:xfrm>
        </p:spPr>
        <p:txBody>
          <a:bodyPr>
            <a:normAutofit fontScale="92500"/>
          </a:bodyPr>
          <a:lstStyle/>
          <a:p>
            <a:r>
              <a:rPr lang="en-US" dirty="0">
                <a:solidFill>
                  <a:schemeClr val="accent1">
                    <a:lumMod val="60000"/>
                    <a:lumOff val="40000"/>
                  </a:schemeClr>
                </a:solidFill>
              </a:rPr>
              <a:t>Social media-Instagram, Twitter, Facebook, website, vlogs, blogs, webinars, listserv</a:t>
            </a:r>
          </a:p>
          <a:p>
            <a:r>
              <a:rPr lang="en-US" dirty="0">
                <a:solidFill>
                  <a:schemeClr val="accent1">
                    <a:lumMod val="60000"/>
                    <a:lumOff val="40000"/>
                  </a:schemeClr>
                </a:solidFill>
              </a:rPr>
              <a:t>Increase accessibility of our message through close captioning, screen reader accessibility</a:t>
            </a:r>
          </a:p>
          <a:p>
            <a:r>
              <a:rPr lang="en-US" dirty="0">
                <a:solidFill>
                  <a:schemeClr val="accent1">
                    <a:lumMod val="60000"/>
                    <a:lumOff val="40000"/>
                  </a:schemeClr>
                </a:solidFill>
              </a:rPr>
              <a:t>Regional meetings, face to face connections</a:t>
            </a:r>
          </a:p>
          <a:p>
            <a:r>
              <a:rPr lang="en-US" dirty="0">
                <a:solidFill>
                  <a:schemeClr val="accent1">
                    <a:lumMod val="60000"/>
                    <a:lumOff val="40000"/>
                  </a:schemeClr>
                </a:solidFill>
              </a:rPr>
              <a:t>Host a national conference (2018)</a:t>
            </a:r>
          </a:p>
          <a:p>
            <a:endParaRPr lang="en-US" dirty="0">
              <a:solidFill>
                <a:schemeClr val="accent1">
                  <a:lumMod val="60000"/>
                  <a:lumOff val="40000"/>
                </a:schemeClr>
              </a:solidFill>
            </a:endParaRPr>
          </a:p>
          <a:p>
            <a:endParaRPr lang="en-US" dirty="0"/>
          </a:p>
          <a:p>
            <a:endParaRPr lang="en-US" dirty="0">
              <a:solidFill>
                <a:schemeClr val="tx2">
                  <a:lumMod val="60000"/>
                  <a:lumOff val="40000"/>
                </a:schemeClr>
              </a:solidFill>
            </a:endParaRPr>
          </a:p>
          <a:p>
            <a:endParaRPr lang="en-US" dirty="0"/>
          </a:p>
        </p:txBody>
      </p:sp>
      <p:sp>
        <p:nvSpPr>
          <p:cNvPr id="5" name="Text Placeholder 4"/>
          <p:cNvSpPr>
            <a:spLocks noGrp="1"/>
          </p:cNvSpPr>
          <p:nvPr>
            <p:ph type="body" sz="quarter" idx="3"/>
          </p:nvPr>
        </p:nvSpPr>
        <p:spPr>
          <a:xfrm>
            <a:off x="4343401" y="1447800"/>
            <a:ext cx="4495800" cy="498475"/>
          </a:xfrm>
        </p:spPr>
        <p:txBody>
          <a:bodyPr/>
          <a:lstStyle/>
          <a:p>
            <a:r>
              <a:rPr lang="en-US" dirty="0"/>
              <a:t>Who will do this?</a:t>
            </a:r>
          </a:p>
        </p:txBody>
      </p:sp>
      <p:sp>
        <p:nvSpPr>
          <p:cNvPr id="6" name="Content Placeholder 5"/>
          <p:cNvSpPr>
            <a:spLocks noGrp="1"/>
          </p:cNvSpPr>
          <p:nvPr>
            <p:ph sz="quarter" idx="4"/>
          </p:nvPr>
        </p:nvSpPr>
        <p:spPr>
          <a:xfrm>
            <a:off x="4343400" y="1981200"/>
            <a:ext cx="4495801" cy="4375150"/>
          </a:xfrm>
        </p:spPr>
        <p:txBody>
          <a:bodyPr>
            <a:normAutofit fontScale="92500" lnSpcReduction="20000"/>
          </a:bodyPr>
          <a:lstStyle/>
          <a:p>
            <a:r>
              <a:rPr lang="en-US" dirty="0">
                <a:solidFill>
                  <a:schemeClr val="tx2">
                    <a:lumMod val="60000"/>
                    <a:lumOff val="40000"/>
                  </a:schemeClr>
                </a:solidFill>
              </a:rPr>
              <a:t>PF of Georgia (Cheri) volunteered to set up listserv</a:t>
            </a:r>
          </a:p>
          <a:p>
            <a:r>
              <a:rPr lang="en-US" dirty="0">
                <a:solidFill>
                  <a:schemeClr val="tx2">
                    <a:lumMod val="60000"/>
                    <a:lumOff val="40000"/>
                  </a:schemeClr>
                </a:solidFill>
              </a:rPr>
              <a:t>Mississippi Self Advocacy Team and UCEDD volunteered to help with webinars and conference calls</a:t>
            </a:r>
          </a:p>
          <a:p>
            <a:r>
              <a:rPr lang="en-US" dirty="0">
                <a:solidFill>
                  <a:schemeClr val="tx2">
                    <a:lumMod val="60000"/>
                    <a:lumOff val="40000"/>
                  </a:schemeClr>
                </a:solidFill>
              </a:rPr>
              <a:t>Florida, Alabama, North Carolina and Georgia indicated that they may be interested in the 2018 National SABE Conference</a:t>
            </a:r>
          </a:p>
          <a:p>
            <a:r>
              <a:rPr lang="en-US" dirty="0">
                <a:solidFill>
                  <a:schemeClr val="tx2">
                    <a:lumMod val="60000"/>
                    <a:lumOff val="40000"/>
                  </a:schemeClr>
                </a:solidFill>
              </a:rPr>
              <a:t>Perhaps a regional effort to organize the conference and or a regional would be possible </a:t>
            </a:r>
          </a:p>
          <a:p>
            <a:endParaRPr lang="en-US" dirty="0">
              <a:solidFill>
                <a:schemeClr val="tx2">
                  <a:lumMod val="60000"/>
                  <a:lumOff val="40000"/>
                </a:schemeClr>
              </a:solidFill>
            </a:endParaRPr>
          </a:p>
          <a:p>
            <a:endParaRPr lang="en-US" dirty="0">
              <a:solidFill>
                <a:schemeClr val="tx2">
                  <a:lumMod val="60000"/>
                  <a:lumOff val="40000"/>
                </a:schemeClr>
              </a:solidFill>
            </a:endParaRPr>
          </a:p>
          <a:p>
            <a:endParaRPr lang="en-US" dirty="0"/>
          </a:p>
        </p:txBody>
      </p:sp>
      <p:sp>
        <p:nvSpPr>
          <p:cNvPr id="2" name="Slide Number Placeholder 1"/>
          <p:cNvSpPr>
            <a:spLocks noGrp="1"/>
          </p:cNvSpPr>
          <p:nvPr>
            <p:ph type="sldNum" sz="quarter" idx="12"/>
          </p:nvPr>
        </p:nvSpPr>
        <p:spPr/>
        <p:txBody>
          <a:bodyPr/>
          <a:lstStyle/>
          <a:p>
            <a:fld id="{0C9C2C02-2ACC-4BAC-8DA3-CB0D4F824C07}" type="slidenum">
              <a:rPr lang="en-US" smtClean="0"/>
              <a:t>8</a:t>
            </a:fld>
            <a:endParaRPr lang="en-US" dirty="0"/>
          </a:p>
        </p:txBody>
      </p:sp>
    </p:spTree>
    <p:extLst>
      <p:ext uri="{BB962C8B-B14F-4D97-AF65-F5344CB8AC3E}">
        <p14:creationId xmlns:p14="http://schemas.microsoft.com/office/powerpoint/2010/main" val="90917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28600"/>
            <a:ext cx="8763000" cy="1066800"/>
          </a:xfrm>
        </p:spPr>
        <p:txBody>
          <a:bodyPr>
            <a:noAutofit/>
          </a:bodyPr>
          <a:lstStyle/>
          <a:p>
            <a:pPr algn="l" eaLnBrk="1" hangingPunct="1"/>
            <a:r>
              <a:rPr lang="en-US" altLang="en-US" sz="4000" dirty="0"/>
              <a:t>How much will it cost to sustain our efforts?</a:t>
            </a:r>
          </a:p>
        </p:txBody>
      </p:sp>
      <p:sp>
        <p:nvSpPr>
          <p:cNvPr id="2" name="Content Placeholder 1"/>
          <p:cNvSpPr>
            <a:spLocks noGrp="1"/>
          </p:cNvSpPr>
          <p:nvPr>
            <p:ph idx="1"/>
          </p:nvPr>
        </p:nvSpPr>
        <p:spPr>
          <a:xfrm>
            <a:off x="381000" y="1524000"/>
            <a:ext cx="8382000" cy="3581400"/>
          </a:xfrm>
        </p:spPr>
        <p:txBody>
          <a:bodyPr>
            <a:normAutofit lnSpcReduction="10000"/>
          </a:bodyPr>
          <a:lstStyle/>
          <a:p>
            <a:r>
              <a:rPr lang="en-US" dirty="0"/>
              <a:t>Coordination costs: </a:t>
            </a:r>
            <a:r>
              <a:rPr lang="en-US" b="1" dirty="0">
                <a:solidFill>
                  <a:srgbClr val="00B050"/>
                </a:solidFill>
              </a:rPr>
              <a:t>$35,000</a:t>
            </a:r>
          </a:p>
          <a:p>
            <a:r>
              <a:rPr lang="en-US" dirty="0"/>
              <a:t>Webinars and conference calls: </a:t>
            </a:r>
            <a:r>
              <a:rPr lang="en-US" b="1" dirty="0">
                <a:solidFill>
                  <a:srgbClr val="00B050"/>
                </a:solidFill>
              </a:rPr>
              <a:t>$5,000</a:t>
            </a:r>
          </a:p>
          <a:p>
            <a:r>
              <a:rPr lang="en-US" dirty="0"/>
              <a:t>Travel for face to face for lodging </a:t>
            </a:r>
            <a:r>
              <a:rPr lang="en-US" b="1" dirty="0">
                <a:solidFill>
                  <a:srgbClr val="00B050"/>
                </a:solidFill>
              </a:rPr>
              <a:t>$10,000</a:t>
            </a:r>
          </a:p>
          <a:p>
            <a:r>
              <a:rPr lang="en-US" dirty="0"/>
              <a:t>Food for meetings: </a:t>
            </a:r>
            <a:r>
              <a:rPr lang="en-US" b="1" dirty="0">
                <a:solidFill>
                  <a:srgbClr val="00B050"/>
                </a:solidFill>
              </a:rPr>
              <a:t>$2,500 </a:t>
            </a:r>
            <a:r>
              <a:rPr lang="en-US" dirty="0"/>
              <a:t>(donated by states)</a:t>
            </a:r>
          </a:p>
          <a:p>
            <a:r>
              <a:rPr lang="en-US" dirty="0"/>
              <a:t>State efforts- Vlogs, Needs Assessments: </a:t>
            </a:r>
            <a:r>
              <a:rPr lang="en-US" b="1" dirty="0">
                <a:solidFill>
                  <a:srgbClr val="00B050"/>
                </a:solidFill>
              </a:rPr>
              <a:t>$40,000</a:t>
            </a:r>
          </a:p>
          <a:p>
            <a:endParaRPr lang="en-US" dirty="0"/>
          </a:p>
          <a:p>
            <a:endParaRPr lang="en-US" dirty="0"/>
          </a:p>
          <a:p>
            <a:endParaRPr lang="en-US"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181600"/>
            <a:ext cx="2808515" cy="131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C9C2C02-2ACC-4BAC-8DA3-CB0D4F824C07}" type="slidenum">
              <a:rPr lang="en-US" smtClean="0"/>
              <a:t>9</a:t>
            </a:fld>
            <a:endParaRPr lang="en-US" dirty="0"/>
          </a:p>
        </p:txBody>
      </p:sp>
    </p:spTree>
    <p:extLst>
      <p:ext uri="{BB962C8B-B14F-4D97-AF65-F5344CB8AC3E}">
        <p14:creationId xmlns:p14="http://schemas.microsoft.com/office/powerpoint/2010/main" val="3075865882"/>
      </p:ext>
    </p:extLst>
  </p:cSld>
  <p:clrMapOvr>
    <a:masterClrMapping/>
  </p:clrMapOvr>
</p:sld>
</file>

<file path=ppt/theme/theme1.xml><?xml version="1.0" encoding="utf-8"?>
<a:theme xmlns:a="http://schemas.openxmlformats.org/drawingml/2006/main" name="OCSS Blogging webinar march 2014">
  <a:themeElements>
    <a:clrScheme name="Custom 3">
      <a:dk1>
        <a:sysClr val="windowText" lastClr="000000"/>
      </a:dk1>
      <a:lt1>
        <a:sysClr val="window" lastClr="FFFFFF"/>
      </a:lt1>
      <a:dk2>
        <a:srgbClr val="1F497D"/>
      </a:dk2>
      <a:lt2>
        <a:srgbClr val="BFBFBF"/>
      </a:lt2>
      <a:accent1>
        <a:srgbClr val="17365D"/>
      </a:accent1>
      <a:accent2>
        <a:srgbClr val="6E0C02"/>
      </a:accent2>
      <a:accent3>
        <a:srgbClr val="FFFFFF"/>
      </a:accent3>
      <a:accent4>
        <a:srgbClr val="FFFFFF"/>
      </a:accent4>
      <a:accent5>
        <a:srgbClr val="FFFFFF"/>
      </a:accent5>
      <a:accent6>
        <a:srgbClr val="FFFFFF"/>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SABE_DPS_April_2014_Presentation_with_Graphics</Template>
  <TotalTime>6161</TotalTime>
  <Words>1583</Words>
  <Application>Microsoft Office PowerPoint</Application>
  <PresentationFormat>On-screen Show (4:3)</PresentationFormat>
  <Paragraphs>248</Paragraphs>
  <Slides>36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MS PGothic</vt:lpstr>
      <vt:lpstr>Arial</vt:lpstr>
      <vt:lpstr>Batang</vt:lpstr>
      <vt:lpstr>Calibri</vt:lpstr>
      <vt:lpstr>Symbol</vt:lpstr>
      <vt:lpstr>Tahoma</vt:lpstr>
      <vt:lpstr>Times New Roman</vt:lpstr>
      <vt:lpstr>OCSS Blogging webinar march 2014</vt:lpstr>
      <vt:lpstr>PowerPoint Presentation</vt:lpstr>
      <vt:lpstr>PowerPoint Presentation</vt:lpstr>
      <vt:lpstr>WELCOME</vt:lpstr>
      <vt:lpstr>WELCOME</vt:lpstr>
      <vt:lpstr>Our Panelists</vt:lpstr>
      <vt:lpstr>PowerPoint Presentation</vt:lpstr>
      <vt:lpstr>What do we want to sustain?</vt:lpstr>
      <vt:lpstr>How and Who will do this???</vt:lpstr>
      <vt:lpstr>How much will it cost to sustain our efforts?</vt:lpstr>
      <vt:lpstr>How much will it cost to sustain our efforts?</vt:lpstr>
      <vt:lpstr>Where could we get the money?</vt:lpstr>
      <vt:lpstr>Where could we get the money?</vt:lpstr>
      <vt:lpstr>How can our Partners Help?</vt:lpstr>
      <vt:lpstr>PowerPoint Presentation</vt:lpstr>
      <vt:lpstr>PowerPoint Presentation</vt:lpstr>
      <vt:lpstr>PowerPoint Presentation</vt:lpstr>
      <vt:lpstr>PowerPoint Presentation</vt:lpstr>
      <vt:lpstr>PowerPoint Presentation</vt:lpstr>
      <vt:lpstr>Questions and Comments</vt:lpstr>
      <vt:lpstr>PowerPoint Presentation</vt:lpstr>
      <vt:lpstr>PowerPoint Presentation</vt:lpstr>
      <vt:lpstr>Questions and Comments</vt:lpstr>
      <vt:lpstr>PowerPoint Presentation</vt:lpstr>
      <vt:lpstr>Questions and Comments</vt:lpstr>
      <vt:lpstr>PowerPoint Presentation</vt:lpstr>
      <vt:lpstr>PowerPoint Presentation</vt:lpstr>
      <vt:lpstr>PowerPoint Presentation</vt:lpstr>
      <vt:lpstr>PowerPoint Presentation</vt:lpstr>
      <vt:lpstr>PowerPoint Presentation</vt:lpstr>
      <vt:lpstr>PowerPoint Presentation</vt:lpstr>
      <vt:lpstr>Questions and Comments</vt:lpstr>
      <vt:lpstr>Next Face to Face Meeting</vt:lpstr>
      <vt:lpstr>PowerPoint Presentation</vt:lpstr>
      <vt:lpstr>PowerPoint Presentation</vt:lpstr>
      <vt:lpstr>Next OCSS Webinars and Advisory Committee Meeting 3:30 p.m. EST 2:30 p.m. CST</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STATE PLAN</dc:title>
  <dc:creator>Juliana Huerena</dc:creator>
  <cp:lastModifiedBy>Juliana Huerena</cp:lastModifiedBy>
  <cp:revision>160</cp:revision>
  <cp:lastPrinted>2015-11-03T18:21:59Z</cp:lastPrinted>
  <dcterms:created xsi:type="dcterms:W3CDTF">2014-04-17T16:47:19Z</dcterms:created>
  <dcterms:modified xsi:type="dcterms:W3CDTF">2016-12-23T23:45:07Z</dcterms:modified>
</cp:coreProperties>
</file>