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61" r:id="rId6"/>
    <p:sldId id="262" r:id="rId7"/>
    <p:sldId id="264" r:id="rId8"/>
    <p:sldId id="263" r:id="rId9"/>
    <p:sldId id="279" r:id="rId10"/>
    <p:sldId id="280" r:id="rId11"/>
    <p:sldId id="281" r:id="rId12"/>
    <p:sldId id="284" r:id="rId13"/>
    <p:sldId id="285" r:id="rId14"/>
    <p:sldId id="282" r:id="rId15"/>
    <p:sldId id="283" r:id="rId16"/>
    <p:sldId id="265" r:id="rId17"/>
    <p:sldId id="266" r:id="rId18"/>
    <p:sldId id="267" r:id="rId19"/>
    <p:sldId id="268" r:id="rId20"/>
    <p:sldId id="269" r:id="rId21"/>
    <p:sldId id="270" r:id="rId22"/>
    <p:sldId id="272" r:id="rId23"/>
    <p:sldId id="273" r:id="rId24"/>
    <p:sldId id="274" r:id="rId25"/>
    <p:sldId id="271" r:id="rId26"/>
    <p:sldId id="275" r:id="rId27"/>
    <p:sldId id="286" r:id="rId28"/>
    <p:sldId id="276"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91"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05448-542A-4F45-9ABC-2313B02387A8}" type="datetimeFigureOut">
              <a:rPr lang="en-US" smtClean="0"/>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1A718-25DF-40BE-B0AC-3FB5DBE1876F}" type="slidenum">
              <a:rPr lang="en-US" smtClean="0"/>
              <a:t>‹#›</a:t>
            </a:fld>
            <a:endParaRPr lang="en-US"/>
          </a:p>
        </p:txBody>
      </p:sp>
    </p:spTree>
    <p:extLst>
      <p:ext uri="{BB962C8B-B14F-4D97-AF65-F5344CB8AC3E}">
        <p14:creationId xmlns:p14="http://schemas.microsoft.com/office/powerpoint/2010/main" val="232890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3A7C2F2E-02F5-4664-BD82-DCEF754B9FC3}" type="slidenum">
              <a:rPr lang="en-US" altLang="en-US" smtClean="0">
                <a:latin typeface="Arial" charset="0"/>
              </a:rPr>
              <a:pPr/>
              <a:t>1</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AAA681D-A8DE-4E0C-BC69-11D3E62DF265}" type="slidenum">
              <a:rPr lang="en-US" altLang="en-US" smtClean="0">
                <a:latin typeface="Arial" charset="0"/>
              </a:rPr>
              <a:pPr/>
              <a:t>23</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8AD5E1C-E06D-4794-A470-1E5000DA252F}" type="slidenum">
              <a:rPr lang="en-US" altLang="en-US" smtClean="0">
                <a:latin typeface="Arial" charset="0"/>
              </a:rPr>
              <a:pPr/>
              <a:t>24</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A5ED1F48-8466-4B28-976A-78DF2E8D6E76}" type="slidenum">
              <a:rPr lang="en-US" altLang="en-US" smtClean="0">
                <a:latin typeface="Arial" charset="0"/>
              </a:rPr>
              <a:pPr/>
              <a:t>25</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AD89B80-FEAD-40D7-8717-B142499E6011}" type="slidenum">
              <a:rPr lang="en-US" altLang="en-US" smtClean="0">
                <a:latin typeface="Arial" charset="0"/>
              </a:rPr>
              <a:pPr/>
              <a:t>3</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C07ACEF-FCCF-44D4-8D5B-91307882739A}" type="slidenum">
              <a:rPr lang="en-US" altLang="en-US" smtClean="0">
                <a:latin typeface="Arial" charset="0"/>
              </a:rPr>
              <a:pPr/>
              <a:t>4</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F05C4C61-3161-4564-BD23-E14FD5F8D32A}" type="slidenum">
              <a:rPr lang="en-US" altLang="en-US" smtClean="0">
                <a:latin typeface="Arial" charset="0"/>
              </a:rPr>
              <a:pPr/>
              <a:t>17</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18</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D6839E-4EF3-4131-BFE8-3B5001615E25}" type="slidenum">
              <a:rPr lang="en-US" altLang="en-US" smtClean="0">
                <a:latin typeface="Arial" charset="0"/>
              </a:rPr>
              <a:pPr/>
              <a:t>19</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9E45A0-FADD-46F3-9636-02CB87708B47}" type="slidenum">
              <a:rPr lang="en-US" altLang="en-US" smtClean="0">
                <a:latin typeface="Arial" charset="0"/>
              </a:rPr>
              <a:pPr/>
              <a:t>20</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0D794BF-4C38-4677-BEE4-A956BB3D1D6B}" type="slidenum">
              <a:rPr lang="en-US" altLang="en-US" smtClean="0">
                <a:latin typeface="Arial" charset="0"/>
              </a:rPr>
              <a:pPr/>
              <a:t>21</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CBCBB27A-7C38-42F7-8F81-71F4FC99BFC3}" type="slidenum">
              <a:rPr lang="en-US" altLang="en-US" smtClean="0">
                <a:latin typeface="Arial" charset="0"/>
              </a:rPr>
              <a:pPr/>
              <a:t>22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2626053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26565136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7932834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29944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1555858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345220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1214183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10840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3829525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42183941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601525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03ED1B-2E90-4FD6-B60E-942969E6E1BF}" type="datetimeFigureOut">
              <a:rPr lang="en-US" smtClean="0"/>
              <a:t>2/26/2015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534205D-B81F-4D7D-921A-8A9EAC136DAD}" type="slidenum">
              <a:rPr lang="en-US" smtClean="0"/>
              <a:t>‹#›</a:t>
            </a:fld>
            <a:endParaRPr lang="en-US"/>
          </a:p>
        </p:txBody>
      </p:sp>
    </p:spTree>
    <p:extLst>
      <p:ext uri="{BB962C8B-B14F-4D97-AF65-F5344CB8AC3E}">
        <p14:creationId xmlns:p14="http://schemas.microsoft.com/office/powerpoint/2010/main" val="3101972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5D6D0"/>
            </a:gs>
            <a:gs pos="64999">
              <a:srgbClr val="F0EBD5"/>
            </a:gs>
            <a:gs pos="100000">
              <a:srgbClr val="002060"/>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solidFill>
            <a:schemeClr val="bg1"/>
          </a:solidFill>
          <a:ln w="76200">
            <a:solidFill>
              <a:schemeClr val="accent1"/>
            </a:solidFill>
            <a:miter lim="800000"/>
            <a:headEnd/>
            <a:tailEnd/>
          </a:ln>
        </p:spPr>
        <p:txBody>
          <a:bodyPr vert="horz" wrap="square" lIns="9144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3ED1B-2E90-4FD6-B60E-942969E6E1BF}" type="datetimeFigureOut">
              <a:rPr lang="en-US" smtClean="0"/>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205D-B81F-4D7D-921A-8A9EAC136D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pitchFamily="34" charset="0"/>
        </a:defRPr>
      </a:lvl2pPr>
      <a:lvl3pPr algn="ctr" rtl="0" eaLnBrk="1" fontAlgn="base" hangingPunct="1">
        <a:spcBef>
          <a:spcPct val="0"/>
        </a:spcBef>
        <a:spcAft>
          <a:spcPct val="0"/>
        </a:spcAft>
        <a:defRPr sz="3200" b="1">
          <a:solidFill>
            <a:schemeClr val="tx1"/>
          </a:solidFill>
          <a:latin typeface="Arial" pitchFamily="34" charset="0"/>
        </a:defRPr>
      </a:lvl3pPr>
      <a:lvl4pPr algn="ctr" rtl="0" eaLnBrk="1" fontAlgn="base" hangingPunct="1">
        <a:spcBef>
          <a:spcPct val="0"/>
        </a:spcBef>
        <a:spcAft>
          <a:spcPct val="0"/>
        </a:spcAft>
        <a:defRPr sz="3200" b="1">
          <a:solidFill>
            <a:schemeClr val="tx1"/>
          </a:solidFill>
          <a:latin typeface="Arial" pitchFamily="34" charset="0"/>
        </a:defRPr>
      </a:lvl4pPr>
      <a:lvl5pPr algn="ctr" rtl="0" eaLnBrk="1" fontAlgn="base" hangingPunct="1">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19200" y="4572000"/>
            <a:ext cx="6629400" cy="1143000"/>
          </a:xfrm>
        </p:spPr>
        <p:txBody>
          <a:bodyPr rtlCol="0">
            <a:normAutofit fontScale="62500" lnSpcReduction="20000"/>
          </a:bodyPr>
          <a:lstStyle/>
          <a:p>
            <a:pPr eaLnBrk="1" fontAlgn="auto" hangingPunct="1">
              <a:lnSpc>
                <a:spcPct val="90000"/>
              </a:lnSpc>
              <a:spcAft>
                <a:spcPts val="0"/>
              </a:spcAft>
              <a:buFont typeface="Arial" pitchFamily="34" charset="0"/>
              <a:buNone/>
              <a:defRPr/>
            </a:pPr>
            <a:r>
              <a:rPr lang="en-US" sz="4400" dirty="0" smtClean="0">
                <a:ea typeface="ＭＳ Ｐゴシック" charset="0"/>
                <a:cs typeface="ＭＳ Ｐゴシック" charset="0"/>
              </a:rPr>
              <a:t>Oklahoma SALT</a:t>
            </a:r>
          </a:p>
          <a:p>
            <a:pPr eaLnBrk="1" fontAlgn="auto" hangingPunct="1">
              <a:lnSpc>
                <a:spcPct val="90000"/>
              </a:lnSpc>
              <a:spcAft>
                <a:spcPts val="0"/>
              </a:spcAft>
              <a:buFont typeface="Arial" pitchFamily="34" charset="0"/>
              <a:buNone/>
              <a:defRPr/>
            </a:pPr>
            <a:r>
              <a:rPr lang="en-US" sz="4400" dirty="0" smtClean="0">
                <a:ea typeface="ＭＳ Ｐゴシック" charset="0"/>
                <a:cs typeface="ＭＳ Ｐゴシック" charset="0"/>
              </a:rPr>
              <a:t>Self Advocacy Leadership Training</a:t>
            </a:r>
            <a:endParaRPr lang="en-US" sz="4400" dirty="0">
              <a:ea typeface="ＭＳ Ｐゴシック" charset="0"/>
              <a:cs typeface="ＭＳ Ｐゴシック" charset="0"/>
            </a:endParaRPr>
          </a:p>
        </p:txBody>
      </p:sp>
      <p:pic>
        <p:nvPicPr>
          <p:cNvPr id="3075" name="Picture 2" descr="http://www.sabeusa.org/images/sabe_header_red.jpg"/>
          <p:cNvPicPr>
            <a:picLocks noChangeAspect="1" noChangeArrowheads="1"/>
          </p:cNvPicPr>
          <p:nvPr/>
        </p:nvPicPr>
        <p:blipFill>
          <a:blip r:embed="rId3">
            <a:extLst>
              <a:ext uri="{28A0092B-C50C-407E-A947-70E740481C1C}">
                <a14:useLocalDpi xmlns:a14="http://schemas.microsoft.com/office/drawing/2010/main" val="0"/>
              </a:ext>
            </a:extLst>
          </a:blip>
          <a:srcRect b="75383"/>
          <a:stretch>
            <a:fillRect/>
          </a:stretch>
        </p:blipFill>
        <p:spPr bwMode="auto">
          <a:xfrm>
            <a:off x="0" y="26988"/>
            <a:ext cx="9144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K:\OCSS final 7-1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652588"/>
            <a:ext cx="502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2358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smtClean="0"/>
              <a:t>Trainers, supports and participants decide together on date, place, and time</a:t>
            </a:r>
          </a:p>
          <a:p>
            <a:r>
              <a:rPr lang="en-US" dirty="0" smtClean="0"/>
              <a:t>Meet </a:t>
            </a:r>
            <a:r>
              <a:rPr lang="en-US" dirty="0"/>
              <a:t>with 15-20 people for 2 </a:t>
            </a:r>
            <a:r>
              <a:rPr lang="en-US" dirty="0" smtClean="0"/>
              <a:t>days</a:t>
            </a:r>
          </a:p>
          <a:p>
            <a:r>
              <a:rPr lang="en-US" dirty="0" smtClean="0"/>
              <a:t>Group established a per diem to pay for transportation and meals</a:t>
            </a:r>
            <a:endParaRPr lang="en-US" dirty="0"/>
          </a:p>
          <a:p>
            <a:r>
              <a:rPr lang="en-US" dirty="0" smtClean="0"/>
              <a:t>Certificate </a:t>
            </a:r>
            <a:r>
              <a:rPr lang="en-US" dirty="0"/>
              <a:t>of completion</a:t>
            </a:r>
          </a:p>
          <a:p>
            <a:endParaRPr lang="en-US" dirty="0" smtClean="0"/>
          </a:p>
          <a:p>
            <a:endParaRPr lang="en-US" dirty="0"/>
          </a:p>
        </p:txBody>
      </p:sp>
      <p:pic>
        <p:nvPicPr>
          <p:cNvPr id="35842" name="Picture 2" descr="https://fightingfatblog.files.wordpress.com/2014/09/pla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3978068"/>
            <a:ext cx="3514725" cy="199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8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RESPONSIBLE</a:t>
            </a:r>
            <a:endParaRPr lang="en-US" dirty="0"/>
          </a:p>
        </p:txBody>
      </p:sp>
      <p:pic>
        <p:nvPicPr>
          <p:cNvPr id="36866" name="Picture 2" descr="http://johnslc2learning.global2.vic.edu.au/files/2014/02/Learning-Materials-Responsibility-Poster-T-A67302_L-1e4ua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4419600" cy="310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9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RESPONSIBILITY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Setting up the room</a:t>
            </a:r>
          </a:p>
          <a:p>
            <a:pPr marL="0" indent="0">
              <a:buNone/>
            </a:pPr>
            <a:r>
              <a:rPr lang="en-US" dirty="0" smtClean="0"/>
              <a:t>Materials </a:t>
            </a:r>
          </a:p>
          <a:p>
            <a:r>
              <a:rPr lang="en-US" dirty="0"/>
              <a:t>Manuals for self and for </a:t>
            </a:r>
            <a:r>
              <a:rPr lang="en-US" dirty="0" smtClean="0"/>
              <a:t>participants</a:t>
            </a:r>
          </a:p>
          <a:p>
            <a:r>
              <a:rPr lang="en-US" dirty="0" smtClean="0"/>
              <a:t>Ball of Yarn for the Human Dream catcher activity</a:t>
            </a:r>
          </a:p>
          <a:p>
            <a:endParaRPr lang="en-US" dirty="0" smtClean="0"/>
          </a:p>
          <a:p>
            <a:endParaRPr lang="en-US" dirty="0"/>
          </a:p>
          <a:p>
            <a:endParaRPr lang="en-US" dirty="0" smtClean="0"/>
          </a:p>
          <a:p>
            <a:endParaRPr lang="en-US" dirty="0"/>
          </a:p>
        </p:txBody>
      </p:sp>
      <p:pic>
        <p:nvPicPr>
          <p:cNvPr id="37890" name="Picture 2" descr="http://www.designsponge.com/wp-content/uploads/2013/01/y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726942"/>
            <a:ext cx="2209800" cy="217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2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RESPONSIBILITY</a:t>
            </a:r>
            <a:endParaRPr lang="en-US" dirty="0"/>
          </a:p>
        </p:txBody>
      </p:sp>
      <p:sp>
        <p:nvSpPr>
          <p:cNvPr id="3" name="Content Placeholder 2"/>
          <p:cNvSpPr>
            <a:spLocks noGrp="1"/>
          </p:cNvSpPr>
          <p:nvPr>
            <p:ph idx="1"/>
          </p:nvPr>
        </p:nvSpPr>
        <p:spPr>
          <a:xfrm>
            <a:off x="457200" y="1600200"/>
            <a:ext cx="3429000" cy="4525963"/>
          </a:xfrm>
        </p:spPr>
        <p:txBody>
          <a:bodyPr/>
          <a:lstStyle/>
          <a:p>
            <a:pPr marL="0" indent="0">
              <a:buNone/>
            </a:pPr>
            <a:r>
              <a:rPr lang="en-US" dirty="0" smtClean="0"/>
              <a:t>Describe and instruct participants about doing an elevator speech</a:t>
            </a:r>
          </a:p>
          <a:p>
            <a:endParaRPr lang="en-US" dirty="0"/>
          </a:p>
        </p:txBody>
      </p:sp>
      <p:pic>
        <p:nvPicPr>
          <p:cNvPr id="37892" name="Picture 4" descr="http://www.10to1pr.com/blog/wp-content/uploads/2013/07/elevator-spe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47890"/>
            <a:ext cx="4038600" cy="460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2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MODULES</a:t>
            </a:r>
            <a:endParaRPr lang="en-US" dirty="0"/>
          </a:p>
        </p:txBody>
      </p:sp>
      <p:sp>
        <p:nvSpPr>
          <p:cNvPr id="3" name="Content Placeholder 2"/>
          <p:cNvSpPr>
            <a:spLocks noGrp="1"/>
          </p:cNvSpPr>
          <p:nvPr>
            <p:ph idx="1"/>
          </p:nvPr>
        </p:nvSpPr>
        <p:spPr/>
        <p:txBody>
          <a:bodyPr/>
          <a:lstStyle/>
          <a:p>
            <a:r>
              <a:rPr lang="en-US" dirty="0" smtClean="0"/>
              <a:t>Advocacy (personal and systems)</a:t>
            </a:r>
          </a:p>
          <a:p>
            <a:r>
              <a:rPr lang="en-US" dirty="0" smtClean="0"/>
              <a:t>Good/Bad Leader</a:t>
            </a:r>
          </a:p>
          <a:p>
            <a:r>
              <a:rPr lang="en-US" dirty="0" smtClean="0"/>
              <a:t>Communication</a:t>
            </a:r>
          </a:p>
          <a:p>
            <a:r>
              <a:rPr lang="en-US" dirty="0" smtClean="0"/>
              <a:t>Rights and responsibilities</a:t>
            </a:r>
          </a:p>
          <a:p>
            <a:r>
              <a:rPr lang="en-US" dirty="0" smtClean="0"/>
              <a:t>Mentoring</a:t>
            </a:r>
          </a:p>
          <a:p>
            <a:r>
              <a:rPr lang="en-US" dirty="0" smtClean="0"/>
              <a:t>Networking</a:t>
            </a:r>
          </a:p>
          <a:p>
            <a:r>
              <a:rPr lang="en-US" dirty="0" smtClean="0"/>
              <a:t>Partnership</a:t>
            </a:r>
          </a:p>
        </p:txBody>
      </p:sp>
      <p:pic>
        <p:nvPicPr>
          <p:cNvPr id="38914" name="Picture 2" descr="http://mapsof.net/uploads/static-maps/Oklahoma_flag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57560"/>
            <a:ext cx="4243388" cy="22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72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HELPFUL TO THE TRAINERS</a:t>
            </a:r>
            <a:endParaRPr lang="en-US" dirty="0"/>
          </a:p>
        </p:txBody>
      </p:sp>
      <p:sp>
        <p:nvSpPr>
          <p:cNvPr id="3" name="Content Placeholder 2"/>
          <p:cNvSpPr>
            <a:spLocks noGrp="1"/>
          </p:cNvSpPr>
          <p:nvPr>
            <p:ph idx="1"/>
          </p:nvPr>
        </p:nvSpPr>
        <p:spPr/>
        <p:txBody>
          <a:bodyPr/>
          <a:lstStyle/>
          <a:p>
            <a:r>
              <a:rPr lang="en-US" dirty="0" smtClean="0"/>
              <a:t>Trainers meet the day before to choose what they want to present </a:t>
            </a:r>
            <a:r>
              <a:rPr lang="en-US" dirty="0"/>
              <a:t>and </a:t>
            </a:r>
            <a:r>
              <a:rPr lang="en-US" dirty="0" smtClean="0"/>
              <a:t>practice together </a:t>
            </a:r>
          </a:p>
          <a:p>
            <a:r>
              <a:rPr lang="en-US" dirty="0" smtClean="0"/>
              <a:t>Make sure presentation are interactive and fun</a:t>
            </a:r>
          </a:p>
          <a:p>
            <a:r>
              <a:rPr lang="en-US" dirty="0" smtClean="0"/>
              <a:t>Review what makes a good leader and what makes a bad leader</a:t>
            </a:r>
          </a:p>
          <a:p>
            <a:endParaRPr lang="en-US" dirty="0" smtClean="0"/>
          </a:p>
          <a:p>
            <a:endParaRPr lang="en-US" dirty="0"/>
          </a:p>
          <a:p>
            <a:endParaRPr lang="en-US" dirty="0"/>
          </a:p>
        </p:txBody>
      </p:sp>
      <p:pic>
        <p:nvPicPr>
          <p:cNvPr id="40962" name="Picture 2" descr="http://jobtownresumes.com/yahoo_site_admin/assets/images/helpful-links.118172349_st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86250"/>
            <a:ext cx="1730127"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6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1"/>
          </p:nvPr>
        </p:nvSpPr>
        <p:spPr/>
        <p:txBody>
          <a:bodyPr/>
          <a:lstStyle/>
          <a:p>
            <a:r>
              <a:rPr lang="en-US" altLang="en-US" sz="4400" smtClean="0"/>
              <a:t>OCSS STATES QUESTIONS AND ANSWERS</a:t>
            </a:r>
          </a:p>
        </p:txBody>
      </p:sp>
    </p:spTree>
    <p:extLst>
      <p:ext uri="{BB962C8B-B14F-4D97-AF65-F5344CB8AC3E}">
        <p14:creationId xmlns:p14="http://schemas.microsoft.com/office/powerpoint/2010/main" val="2755891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altLang="en-US" smtClean="0"/>
              <a:t>STATE QUESTIONS</a:t>
            </a:r>
          </a:p>
        </p:txBody>
      </p:sp>
      <p:sp>
        <p:nvSpPr>
          <p:cNvPr id="14339" name="Content Placeholder 2"/>
          <p:cNvSpPr>
            <a:spLocks noGrp="1"/>
          </p:cNvSpPr>
          <p:nvPr>
            <p:ph idx="1"/>
          </p:nvPr>
        </p:nvSpPr>
        <p:spPr/>
        <p:txBody>
          <a:bodyPr/>
          <a:lstStyle/>
          <a:p>
            <a:pPr marL="514350" indent="-514350">
              <a:buAutoNum type="arabicPeriod"/>
            </a:pPr>
            <a:r>
              <a:rPr lang="en-US" dirty="0" smtClean="0"/>
              <a:t>What </a:t>
            </a:r>
            <a:r>
              <a:rPr lang="en-US" dirty="0"/>
              <a:t>does leadership mean to you </a:t>
            </a:r>
            <a:endParaRPr lang="en-US" dirty="0" smtClean="0"/>
          </a:p>
          <a:p>
            <a:pPr marL="0" indent="0">
              <a:buNone/>
            </a:pPr>
            <a:r>
              <a:rPr lang="en-US" dirty="0"/>
              <a:t>	</a:t>
            </a:r>
            <a:r>
              <a:rPr lang="en-US" dirty="0" smtClean="0"/>
              <a:t>(</a:t>
            </a:r>
            <a:r>
              <a:rPr lang="en-US" dirty="0"/>
              <a:t>your group</a:t>
            </a:r>
            <a:r>
              <a:rPr lang="en-US" dirty="0" smtClean="0"/>
              <a:t>)?</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2. What </a:t>
            </a:r>
            <a:r>
              <a:rPr lang="en-US" dirty="0"/>
              <a:t>are the characteristics of a good leader? </a:t>
            </a:r>
            <a:br>
              <a:rPr lang="en-US" dirty="0"/>
            </a:br>
            <a:endParaRPr lang="en-US" dirty="0" smtClean="0"/>
          </a:p>
          <a:p>
            <a:pPr marL="0" indent="0">
              <a:buNone/>
            </a:pPr>
            <a:r>
              <a:rPr lang="en-US" dirty="0" smtClean="0"/>
              <a:t>3. What </a:t>
            </a:r>
            <a:r>
              <a:rPr lang="en-US" dirty="0"/>
              <a:t>are the characteristics of a bad leader? </a:t>
            </a:r>
            <a:endParaRPr lang="en-US" altLang="en-US" dirty="0">
              <a:latin typeface="Arial" charset="0"/>
              <a:cs typeface="Arial" charset="0"/>
            </a:endParaRPr>
          </a:p>
        </p:txBody>
      </p:sp>
      <p:pic>
        <p:nvPicPr>
          <p:cNvPr id="23556" name="Picture 4" descr="http://www.mynamesnotmommy.com/wp-content/uploads/2013/05/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905000"/>
            <a:ext cx="228599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79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860425"/>
          </a:xfrm>
        </p:spPr>
        <p:txBody>
          <a:bodyPr/>
          <a:lstStyle/>
          <a:p>
            <a:pPr eaLnBrk="1" hangingPunct="1"/>
            <a:r>
              <a:rPr lang="en-US" altLang="en-US" smtClean="0"/>
              <a:t>ALABAMA COMMENTS</a:t>
            </a:r>
          </a:p>
        </p:txBody>
      </p:sp>
      <p:sp>
        <p:nvSpPr>
          <p:cNvPr id="15363" name="Content Placeholder 2"/>
          <p:cNvSpPr>
            <a:spLocks noGrp="1"/>
          </p:cNvSpPr>
          <p:nvPr>
            <p:ph idx="1"/>
          </p:nvPr>
        </p:nvSpPr>
        <p:spPr/>
        <p:txBody>
          <a:bodyPr>
            <a:normAutofit fontScale="62500" lnSpcReduction="20000"/>
          </a:bodyPr>
          <a:lstStyle/>
          <a:p>
            <a:pPr marL="0" indent="0" eaLnBrk="1" hangingPunct="1">
              <a:buNone/>
            </a:pPr>
            <a:r>
              <a:rPr lang="en-US" altLang="en-US" dirty="0" smtClean="0">
                <a:latin typeface="Arial" charset="0"/>
                <a:cs typeface="Arial" charset="0"/>
              </a:rPr>
              <a:t>Leadership</a:t>
            </a:r>
          </a:p>
          <a:p>
            <a:pPr marL="0" indent="0" eaLnBrk="1" hangingPunct="1">
              <a:buNone/>
            </a:pPr>
            <a:r>
              <a:rPr lang="en-US" altLang="en-US" dirty="0" smtClean="0">
                <a:latin typeface="Arial" charset="0"/>
                <a:cs typeface="Arial" charset="0"/>
              </a:rPr>
              <a:t>Delegate and use resources and prepare and are dedicated, collaboration of partners, helping others, step our of your comfort zone</a:t>
            </a:r>
          </a:p>
          <a:p>
            <a:pPr marL="0" indent="0" eaLnBrk="1" hangingPunct="1">
              <a:buNone/>
            </a:pPr>
            <a:endParaRPr lang="en-US" altLang="en-US" dirty="0">
              <a:latin typeface="Arial" charset="0"/>
              <a:cs typeface="Arial" charset="0"/>
            </a:endParaRPr>
          </a:p>
          <a:p>
            <a:pPr marL="0" indent="0" eaLnBrk="1" hangingPunct="1">
              <a:buNone/>
            </a:pPr>
            <a:r>
              <a:rPr lang="en-US" altLang="en-US" dirty="0" smtClean="0">
                <a:latin typeface="Arial" charset="0"/>
                <a:cs typeface="Arial" charset="0"/>
              </a:rPr>
              <a:t>Good</a:t>
            </a:r>
          </a:p>
          <a:p>
            <a:pPr eaLnBrk="1" hangingPunct="1"/>
            <a:r>
              <a:rPr lang="en-US" altLang="en-US" dirty="0" smtClean="0">
                <a:latin typeface="Arial" charset="0"/>
                <a:cs typeface="Arial" charset="0"/>
              </a:rPr>
              <a:t>Able to delegate what each person is going to do or each event so it’s not on one person.</a:t>
            </a:r>
          </a:p>
          <a:p>
            <a:pPr eaLnBrk="1" hangingPunct="1"/>
            <a:r>
              <a:rPr lang="en-US" altLang="en-US" dirty="0" smtClean="0">
                <a:latin typeface="Arial" charset="0"/>
                <a:cs typeface="Arial" charset="0"/>
              </a:rPr>
              <a:t>It’s always a team effort.</a:t>
            </a:r>
          </a:p>
          <a:p>
            <a:pPr eaLnBrk="1" hangingPunct="1"/>
            <a:r>
              <a:rPr lang="en-US" altLang="en-US" dirty="0" smtClean="0">
                <a:latin typeface="Arial" charset="0"/>
                <a:cs typeface="Arial" charset="0"/>
              </a:rPr>
              <a:t>Responsibility</a:t>
            </a:r>
          </a:p>
          <a:p>
            <a:pPr eaLnBrk="1" hangingPunct="1"/>
            <a:r>
              <a:rPr lang="en-US" altLang="en-US" dirty="0" smtClean="0">
                <a:latin typeface="Arial" charset="0"/>
                <a:cs typeface="Arial" charset="0"/>
              </a:rPr>
              <a:t>Guiding others</a:t>
            </a:r>
          </a:p>
          <a:p>
            <a:pPr eaLnBrk="1" hangingPunct="1"/>
            <a:r>
              <a:rPr lang="en-US" altLang="en-US" dirty="0" smtClean="0">
                <a:latin typeface="Arial" charset="0"/>
                <a:cs typeface="Arial" charset="0"/>
              </a:rPr>
              <a:t>Being Organized</a:t>
            </a:r>
          </a:p>
          <a:p>
            <a:pPr eaLnBrk="1" hangingPunct="1"/>
            <a:r>
              <a:rPr lang="en-US" altLang="en-US" dirty="0" smtClean="0">
                <a:latin typeface="Arial" charset="0"/>
                <a:cs typeface="Arial" charset="0"/>
              </a:rPr>
              <a:t>Being a role model for other people</a:t>
            </a:r>
          </a:p>
          <a:p>
            <a:pPr marL="0" indent="0" eaLnBrk="1" hangingPunct="1">
              <a:buNone/>
            </a:pPr>
            <a:r>
              <a:rPr lang="en-US" altLang="en-US" dirty="0" smtClean="0">
                <a:latin typeface="Arial" charset="0"/>
                <a:cs typeface="Arial" charset="0"/>
              </a:rPr>
              <a:t>Bad</a:t>
            </a:r>
          </a:p>
          <a:p>
            <a:pPr eaLnBrk="1" hangingPunct="1"/>
            <a:r>
              <a:rPr lang="en-US" altLang="en-US" dirty="0" smtClean="0">
                <a:latin typeface="Arial" charset="0"/>
                <a:cs typeface="Arial" charset="0"/>
              </a:rPr>
              <a:t>Unorganized</a:t>
            </a:r>
          </a:p>
          <a:p>
            <a:pPr eaLnBrk="1" hangingPunct="1"/>
            <a:r>
              <a:rPr lang="en-US" altLang="en-US" dirty="0" smtClean="0">
                <a:latin typeface="Arial" charset="0"/>
                <a:cs typeface="Arial" charset="0"/>
              </a:rPr>
              <a:t>Taking it on themselves</a:t>
            </a:r>
          </a:p>
          <a:p>
            <a:pPr eaLnBrk="1" hangingPunct="1"/>
            <a:r>
              <a:rPr lang="en-US" altLang="en-US" dirty="0" smtClean="0">
                <a:latin typeface="Arial" charset="0"/>
                <a:cs typeface="Arial" charset="0"/>
              </a:rPr>
              <a:t>Not getting there on time, being tardy</a:t>
            </a:r>
          </a:p>
        </p:txBody>
      </p:sp>
      <p:pic>
        <p:nvPicPr>
          <p:cNvPr id="15364"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724400"/>
            <a:ext cx="1670050" cy="15240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12882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844550"/>
          </a:xfrm>
        </p:spPr>
        <p:txBody>
          <a:bodyPr/>
          <a:lstStyle/>
          <a:p>
            <a:pPr eaLnBrk="1" hangingPunct="1"/>
            <a:r>
              <a:rPr lang="en-US" altLang="en-US" smtClean="0"/>
              <a:t>ARKANSAS COMMENTS</a:t>
            </a:r>
          </a:p>
        </p:txBody>
      </p:sp>
      <p:sp>
        <p:nvSpPr>
          <p:cNvPr id="16387" name="Content Placeholder 2"/>
          <p:cNvSpPr>
            <a:spLocks noGrp="1"/>
          </p:cNvSpPr>
          <p:nvPr>
            <p:ph idx="1"/>
          </p:nvPr>
        </p:nvSpPr>
        <p:spPr/>
        <p:txBody>
          <a:bodyPr/>
          <a:lstStyle/>
          <a:p>
            <a:pPr marL="0" indent="0" eaLnBrk="1" hangingPunct="1">
              <a:buNone/>
            </a:pPr>
            <a:r>
              <a:rPr lang="en-US" altLang="en-US" dirty="0" smtClean="0">
                <a:latin typeface="Arial" charset="0"/>
                <a:cs typeface="Arial" charset="0"/>
              </a:rPr>
              <a:t>Leadership</a:t>
            </a:r>
          </a:p>
          <a:p>
            <a:pPr eaLnBrk="1" hangingPunct="1"/>
            <a:r>
              <a:rPr lang="en-US" altLang="en-US" dirty="0" smtClean="0">
                <a:latin typeface="Arial" charset="0"/>
                <a:cs typeface="Arial" charset="0"/>
              </a:rPr>
              <a:t>Empower others</a:t>
            </a:r>
          </a:p>
          <a:p>
            <a:pPr eaLnBrk="1" hangingPunct="1"/>
            <a:r>
              <a:rPr lang="en-US" altLang="en-US" dirty="0" smtClean="0">
                <a:latin typeface="Arial" charset="0"/>
                <a:cs typeface="Arial" charset="0"/>
              </a:rPr>
              <a:t>Good</a:t>
            </a:r>
          </a:p>
          <a:p>
            <a:pPr eaLnBrk="1" hangingPunct="1"/>
            <a:r>
              <a:rPr lang="en-US" altLang="en-US" dirty="0" smtClean="0">
                <a:latin typeface="Arial" charset="0"/>
                <a:cs typeface="Arial" charset="0"/>
              </a:rPr>
              <a:t>Follower first before you can lead</a:t>
            </a:r>
          </a:p>
          <a:p>
            <a:pPr eaLnBrk="1" hangingPunct="1"/>
            <a:r>
              <a:rPr lang="en-US" altLang="en-US" dirty="0" smtClean="0">
                <a:latin typeface="Arial" charset="0"/>
                <a:cs typeface="Arial" charset="0"/>
              </a:rPr>
              <a:t>Bad</a:t>
            </a:r>
          </a:p>
          <a:p>
            <a:pPr eaLnBrk="1" hangingPunct="1"/>
            <a:r>
              <a:rPr lang="en-US" altLang="en-US" dirty="0" smtClean="0">
                <a:latin typeface="Arial" charset="0"/>
                <a:cs typeface="Arial" charset="0"/>
              </a:rPr>
              <a:t>Doing it all by themselves and not letting others do stuff</a:t>
            </a:r>
          </a:p>
        </p:txBody>
      </p:sp>
      <p:pic>
        <p:nvPicPr>
          <p:cNvPr id="16388"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670050" cy="15240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418794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752600"/>
            <a:ext cx="3352800" cy="4481513"/>
          </a:xfrm>
        </p:spPr>
      </p:pic>
      <p:sp>
        <p:nvSpPr>
          <p:cNvPr id="8" name="Rectangular Callout 7"/>
          <p:cNvSpPr/>
          <p:nvPr/>
        </p:nvSpPr>
        <p:spPr>
          <a:xfrm>
            <a:off x="4330700" y="7620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0" name="Picture 8" descr="http://www.imagesbuddy.com/images/104/2013/08/hello-and-welcome.jpg"/>
          <p:cNvPicPr>
            <a:picLocks noChangeAspect="1" noChangeArrowheads="1"/>
          </p:cNvPicPr>
          <p:nvPr/>
        </p:nvPicPr>
        <p:blipFill>
          <a:blip r:embed="rId3">
            <a:extLst>
              <a:ext uri="{28A0092B-C50C-407E-A947-70E740481C1C}">
                <a14:useLocalDpi xmlns:a14="http://schemas.microsoft.com/office/drawing/2010/main" val="0"/>
              </a:ext>
            </a:extLst>
          </a:blip>
          <a:srcRect t="12332" b="13136"/>
          <a:stretch>
            <a:fillRect/>
          </a:stretch>
        </p:blipFill>
        <p:spPr bwMode="auto">
          <a:xfrm>
            <a:off x="4394200" y="762000"/>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70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pPr eaLnBrk="1" hangingPunct="1"/>
            <a:r>
              <a:rPr lang="en-US" altLang="en-US" smtClean="0"/>
              <a:t>FLORIDA COMMENTS</a:t>
            </a:r>
          </a:p>
        </p:txBody>
      </p:sp>
      <p:sp>
        <p:nvSpPr>
          <p:cNvPr id="17411" name="Content Placeholder 2"/>
          <p:cNvSpPr>
            <a:spLocks noGrp="1"/>
          </p:cNvSpPr>
          <p:nvPr>
            <p:ph idx="1"/>
          </p:nvPr>
        </p:nvSpPr>
        <p:spPr/>
        <p:txBody>
          <a:bodyPr/>
          <a:lstStyle/>
          <a:p>
            <a:pPr marL="0" indent="0" eaLnBrk="1" hangingPunct="1">
              <a:buNone/>
            </a:pPr>
            <a:r>
              <a:rPr lang="en-US" altLang="en-US" dirty="0" smtClean="0">
                <a:latin typeface="Arial" charset="0"/>
                <a:cs typeface="Arial" charset="0"/>
              </a:rPr>
              <a:t>Leadership</a:t>
            </a:r>
          </a:p>
          <a:p>
            <a:pPr eaLnBrk="1" hangingPunct="1"/>
            <a:r>
              <a:rPr lang="en-US" altLang="en-US" dirty="0" smtClean="0">
                <a:latin typeface="Arial" charset="0"/>
                <a:cs typeface="Arial" charset="0"/>
              </a:rPr>
              <a:t>Empowering others with disabilities</a:t>
            </a:r>
          </a:p>
          <a:p>
            <a:pPr marL="0" indent="0" eaLnBrk="1" hangingPunct="1">
              <a:buNone/>
            </a:pPr>
            <a:r>
              <a:rPr lang="en-US" altLang="en-US" dirty="0" smtClean="0">
                <a:latin typeface="Arial" charset="0"/>
                <a:cs typeface="Arial" charset="0"/>
              </a:rPr>
              <a:t>Good</a:t>
            </a:r>
          </a:p>
          <a:p>
            <a:r>
              <a:rPr lang="en-US" altLang="en-US" dirty="0">
                <a:latin typeface="Arial" charset="0"/>
                <a:cs typeface="Arial" charset="0"/>
              </a:rPr>
              <a:t>create other leaders</a:t>
            </a:r>
          </a:p>
          <a:p>
            <a:pPr eaLnBrk="1" hangingPunct="1"/>
            <a:r>
              <a:rPr lang="en-US" altLang="en-US" dirty="0" smtClean="0">
                <a:latin typeface="Arial" charset="0"/>
                <a:cs typeface="Arial" charset="0"/>
              </a:rPr>
              <a:t>Build an excellent team around them</a:t>
            </a:r>
          </a:p>
          <a:p>
            <a:pPr marL="0" indent="0" eaLnBrk="1" hangingPunct="1">
              <a:buNone/>
            </a:pPr>
            <a:r>
              <a:rPr lang="en-US" altLang="en-US" dirty="0" smtClean="0">
                <a:latin typeface="Arial" charset="0"/>
                <a:cs typeface="Arial" charset="0"/>
              </a:rPr>
              <a:t>Bad</a:t>
            </a:r>
          </a:p>
          <a:p>
            <a:pPr eaLnBrk="1" hangingPunct="1"/>
            <a:r>
              <a:rPr lang="en-US" altLang="en-US" dirty="0" smtClean="0">
                <a:latin typeface="Arial" charset="0"/>
                <a:cs typeface="Arial" charset="0"/>
              </a:rPr>
              <a:t>Dictates how it’s supposed to be, if you don’t like it</a:t>
            </a:r>
          </a:p>
        </p:txBody>
      </p:sp>
      <p:pic>
        <p:nvPicPr>
          <p:cNvPr id="17412"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57800"/>
            <a:ext cx="1447800" cy="9144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1789106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eaLnBrk="1" hangingPunct="1"/>
            <a:r>
              <a:rPr lang="en-US" altLang="en-US" smtClean="0"/>
              <a:t>GEORGIA COMMENTS</a:t>
            </a:r>
          </a:p>
        </p:txBody>
      </p:sp>
      <p:sp>
        <p:nvSpPr>
          <p:cNvPr id="18435" name="Content Placeholder 2"/>
          <p:cNvSpPr>
            <a:spLocks noGrp="1"/>
          </p:cNvSpPr>
          <p:nvPr>
            <p:ph idx="1"/>
          </p:nvPr>
        </p:nvSpPr>
        <p:spPr/>
        <p:txBody>
          <a:bodyPr/>
          <a:lstStyle/>
          <a:p>
            <a:pPr eaLnBrk="1" hangingPunct="1"/>
            <a:endParaRPr lang="en-US" altLang="en-US" smtClean="0">
              <a:latin typeface="Arial" charset="0"/>
              <a:cs typeface="Arial" charset="0"/>
            </a:endParaRPr>
          </a:p>
        </p:txBody>
      </p:sp>
      <p:pic>
        <p:nvPicPr>
          <p:cNvPr id="18436"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800600"/>
            <a:ext cx="1600200" cy="15240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1915972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pPr eaLnBrk="1" hangingPunct="1"/>
            <a:r>
              <a:rPr lang="en-US" altLang="en-US" smtClean="0"/>
              <a:t>NORTH CAROLINA COMMENTS</a:t>
            </a:r>
          </a:p>
        </p:txBody>
      </p:sp>
      <p:sp>
        <p:nvSpPr>
          <p:cNvPr id="20483" name="Content Placeholder 2"/>
          <p:cNvSpPr>
            <a:spLocks noGrp="1"/>
          </p:cNvSpPr>
          <p:nvPr>
            <p:ph idx="1"/>
          </p:nvPr>
        </p:nvSpPr>
        <p:spPr/>
        <p:txBody>
          <a:bodyPr/>
          <a:lstStyle/>
          <a:p>
            <a:pPr marL="0" indent="0" eaLnBrk="1" hangingPunct="1">
              <a:buNone/>
            </a:pPr>
            <a:r>
              <a:rPr lang="en-US" altLang="en-US" dirty="0" smtClean="0">
                <a:latin typeface="Arial" charset="0"/>
                <a:cs typeface="Arial" charset="0"/>
              </a:rPr>
              <a:t>Leadership</a:t>
            </a:r>
          </a:p>
          <a:p>
            <a:pPr eaLnBrk="1" hangingPunct="1"/>
            <a:r>
              <a:rPr lang="en-US" altLang="en-US" dirty="0" smtClean="0">
                <a:latin typeface="Arial" charset="0"/>
                <a:cs typeface="Arial" charset="0"/>
              </a:rPr>
              <a:t>It’s good</a:t>
            </a:r>
          </a:p>
          <a:p>
            <a:pPr marL="0" indent="0" eaLnBrk="1" hangingPunct="1">
              <a:buNone/>
            </a:pPr>
            <a:r>
              <a:rPr lang="en-US" altLang="en-US" dirty="0" smtClean="0">
                <a:latin typeface="Arial" charset="0"/>
                <a:cs typeface="Arial" charset="0"/>
              </a:rPr>
              <a:t>Good</a:t>
            </a:r>
          </a:p>
          <a:p>
            <a:pPr eaLnBrk="1" hangingPunct="1"/>
            <a:r>
              <a:rPr lang="en-US" altLang="en-US" dirty="0" smtClean="0">
                <a:latin typeface="Arial" charset="0"/>
                <a:cs typeface="Arial" charset="0"/>
              </a:rPr>
              <a:t>Get people to be on the path and be on time</a:t>
            </a:r>
          </a:p>
          <a:p>
            <a:pPr marL="0" indent="0" eaLnBrk="1" hangingPunct="1">
              <a:buNone/>
            </a:pPr>
            <a:r>
              <a:rPr lang="en-US" altLang="en-US" dirty="0" smtClean="0">
                <a:latin typeface="Arial" charset="0"/>
                <a:cs typeface="Arial" charset="0"/>
              </a:rPr>
              <a:t>Bad</a:t>
            </a:r>
          </a:p>
          <a:p>
            <a:pPr eaLnBrk="1" hangingPunct="1"/>
            <a:r>
              <a:rPr lang="en-US" altLang="en-US" dirty="0" smtClean="0">
                <a:latin typeface="Arial" charset="0"/>
                <a:cs typeface="Arial" charset="0"/>
              </a:rPr>
              <a:t>Not showing up at the meetings</a:t>
            </a:r>
          </a:p>
          <a:p>
            <a:pPr eaLnBrk="1" hangingPunct="1"/>
            <a:endParaRPr lang="en-US" altLang="en-US" dirty="0" smtClean="0">
              <a:latin typeface="Arial" charset="0"/>
              <a:cs typeface="Arial" charset="0"/>
            </a:endParaRPr>
          </a:p>
          <a:p>
            <a:pPr eaLnBrk="1" hangingPunct="1"/>
            <a:endParaRPr lang="en-US" altLang="en-US" dirty="0" smtClean="0">
              <a:latin typeface="Arial" charset="0"/>
              <a:cs typeface="Arial" charset="0"/>
            </a:endParaRPr>
          </a:p>
        </p:txBody>
      </p:sp>
      <p:pic>
        <p:nvPicPr>
          <p:cNvPr id="20484" name="Content Placeholder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76800"/>
            <a:ext cx="1828800" cy="149225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2834851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SOUTH CAROLINA COMMENTS</a:t>
            </a:r>
          </a:p>
        </p:txBody>
      </p:sp>
      <p:sp>
        <p:nvSpPr>
          <p:cNvPr id="21507" name="Content Placeholder 2"/>
          <p:cNvSpPr>
            <a:spLocks noGrp="1"/>
          </p:cNvSpPr>
          <p:nvPr>
            <p:ph idx="1"/>
          </p:nvPr>
        </p:nvSpPr>
        <p:spPr/>
        <p:txBody>
          <a:bodyPr>
            <a:normAutofit fontScale="77500" lnSpcReduction="20000"/>
          </a:bodyPr>
          <a:lstStyle/>
          <a:p>
            <a:pPr marL="0" indent="0" eaLnBrk="1" hangingPunct="1">
              <a:buNone/>
            </a:pPr>
            <a:r>
              <a:rPr lang="en-US" altLang="en-US" dirty="0" smtClean="0">
                <a:latin typeface="Arial" charset="0"/>
                <a:cs typeface="Arial" charset="0"/>
              </a:rPr>
              <a:t>Leadership</a:t>
            </a:r>
          </a:p>
          <a:p>
            <a:pPr eaLnBrk="1" hangingPunct="1"/>
            <a:r>
              <a:rPr lang="en-US" altLang="en-US" dirty="0" smtClean="0">
                <a:latin typeface="Arial" charset="0"/>
                <a:cs typeface="Arial" charset="0"/>
              </a:rPr>
              <a:t>Power and encouraging others that helping and advocating not for yourself but advocating for other people.  You are leading the way and other people are following you.  You are setting the stage.  Being positive and remain </a:t>
            </a:r>
            <a:r>
              <a:rPr lang="en-US" altLang="en-US" dirty="0" err="1" smtClean="0">
                <a:latin typeface="Arial" charset="0"/>
                <a:cs typeface="Arial" charset="0"/>
              </a:rPr>
              <a:t>postive</a:t>
            </a:r>
            <a:r>
              <a:rPr lang="en-US" altLang="en-US" dirty="0" smtClean="0">
                <a:latin typeface="Arial" charset="0"/>
                <a:cs typeface="Arial" charset="0"/>
              </a:rPr>
              <a:t>.</a:t>
            </a:r>
          </a:p>
          <a:p>
            <a:pPr marL="0" indent="0" eaLnBrk="1" hangingPunct="1">
              <a:buNone/>
            </a:pPr>
            <a:r>
              <a:rPr lang="en-US" altLang="en-US" dirty="0" smtClean="0">
                <a:latin typeface="Arial" charset="0"/>
                <a:cs typeface="Arial" charset="0"/>
              </a:rPr>
              <a:t>Good</a:t>
            </a:r>
          </a:p>
          <a:p>
            <a:pPr eaLnBrk="1" hangingPunct="1"/>
            <a:r>
              <a:rPr lang="en-US" altLang="en-US" dirty="0" smtClean="0">
                <a:latin typeface="Arial" charset="0"/>
                <a:cs typeface="Arial" charset="0"/>
              </a:rPr>
              <a:t>Realized they have a team and responsible for running the team effectively, take criticism, respects others, organize and set up meetings, treat others like they want to be treated</a:t>
            </a:r>
          </a:p>
          <a:p>
            <a:pPr marL="0" indent="0" eaLnBrk="1" hangingPunct="1">
              <a:buNone/>
            </a:pPr>
            <a:r>
              <a:rPr lang="en-US" altLang="en-US" dirty="0" smtClean="0">
                <a:latin typeface="Arial" charset="0"/>
                <a:cs typeface="Arial" charset="0"/>
              </a:rPr>
              <a:t>Bad</a:t>
            </a:r>
          </a:p>
          <a:p>
            <a:pPr eaLnBrk="1" hangingPunct="1"/>
            <a:r>
              <a:rPr lang="en-US" altLang="en-US" dirty="0" smtClean="0">
                <a:latin typeface="Arial" charset="0"/>
                <a:cs typeface="Arial" charset="0"/>
              </a:rPr>
              <a:t>Disrespects other people, doesn’t consider the time as a whole</a:t>
            </a:r>
          </a:p>
          <a:p>
            <a:pPr eaLnBrk="1" hangingPunct="1"/>
            <a:r>
              <a:rPr lang="en-US" altLang="en-US" dirty="0" smtClean="0">
                <a:latin typeface="Arial" charset="0"/>
                <a:cs typeface="Arial" charset="0"/>
              </a:rPr>
              <a:t>Doesn’t give others a chance to speak</a:t>
            </a:r>
          </a:p>
        </p:txBody>
      </p:sp>
      <p:pic>
        <p:nvPicPr>
          <p:cNvPr id="31748" name="Picture 13"/>
          <p:cNvPicPr>
            <a:picLocks noChangeAspect="1" noChangeArrowheads="1"/>
          </p:cNvPicPr>
          <p:nvPr/>
        </p:nvPicPr>
        <p:blipFill>
          <a:blip r:embed="rId3"/>
          <a:srcRect/>
          <a:stretch>
            <a:fillRect/>
          </a:stretch>
        </p:blipFill>
        <p:spPr bwMode="auto">
          <a:xfrm>
            <a:off x="7467600" y="5180733"/>
            <a:ext cx="1219200" cy="1216891"/>
          </a:xfrm>
          <a:prstGeom prst="rect">
            <a:avLst/>
          </a:prstGeom>
          <a:noFill/>
          <a:ln w="57150">
            <a:solidFill>
              <a:schemeClr val="tx2">
                <a:lumMod val="75000"/>
              </a:schemeClr>
            </a:solidFill>
            <a:miter lim="800000"/>
            <a:headEnd/>
            <a:tailEnd/>
          </a:ln>
        </p:spPr>
      </p:pic>
    </p:spTree>
    <p:extLst>
      <p:ext uri="{BB962C8B-B14F-4D97-AF65-F5344CB8AC3E}">
        <p14:creationId xmlns:p14="http://schemas.microsoft.com/office/powerpoint/2010/main" val="3614209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15962"/>
          </a:xfrm>
        </p:spPr>
        <p:txBody>
          <a:bodyPr/>
          <a:lstStyle/>
          <a:p>
            <a:pPr eaLnBrk="1" hangingPunct="1"/>
            <a:r>
              <a:rPr lang="en-US" altLang="en-US" smtClean="0"/>
              <a:t>TENNESSEE COMMENTS</a:t>
            </a:r>
          </a:p>
        </p:txBody>
      </p:sp>
      <p:sp>
        <p:nvSpPr>
          <p:cNvPr id="22531" name="Content Placeholder 2"/>
          <p:cNvSpPr>
            <a:spLocks noGrp="1"/>
          </p:cNvSpPr>
          <p:nvPr>
            <p:ph idx="1"/>
          </p:nvPr>
        </p:nvSpPr>
        <p:spPr/>
        <p:txBody>
          <a:bodyPr/>
          <a:lstStyle/>
          <a:p>
            <a:pPr marL="0" indent="0" eaLnBrk="1" hangingPunct="1">
              <a:buNone/>
            </a:pPr>
            <a:r>
              <a:rPr lang="en-US" altLang="en-US" dirty="0" smtClean="0">
                <a:latin typeface="Arial" charset="0"/>
                <a:cs typeface="Arial" charset="0"/>
              </a:rPr>
              <a:t>Leadership</a:t>
            </a:r>
          </a:p>
          <a:p>
            <a:pPr eaLnBrk="1" hangingPunct="1"/>
            <a:endParaRPr lang="en-US" altLang="en-US" dirty="0" smtClean="0">
              <a:latin typeface="Arial" charset="0"/>
              <a:cs typeface="Arial" charset="0"/>
            </a:endParaRPr>
          </a:p>
          <a:p>
            <a:pPr marL="0" indent="0" eaLnBrk="1" hangingPunct="1">
              <a:buNone/>
            </a:pPr>
            <a:r>
              <a:rPr lang="en-US" altLang="en-US" dirty="0" smtClean="0">
                <a:latin typeface="Arial" charset="0"/>
                <a:cs typeface="Arial" charset="0"/>
              </a:rPr>
              <a:t>Good</a:t>
            </a:r>
          </a:p>
          <a:p>
            <a:pPr eaLnBrk="1" hangingPunct="1"/>
            <a:r>
              <a:rPr lang="en-US" altLang="en-US" dirty="0" smtClean="0">
                <a:latin typeface="Arial" charset="0"/>
                <a:cs typeface="Arial" charset="0"/>
              </a:rPr>
              <a:t>Respect and positive thinking, If you see a quiet person, to ask them to be part of the group</a:t>
            </a:r>
          </a:p>
          <a:p>
            <a:pPr marL="0" indent="0" eaLnBrk="1" hangingPunct="1">
              <a:buNone/>
            </a:pPr>
            <a:r>
              <a:rPr lang="en-US" altLang="en-US" dirty="0" smtClean="0">
                <a:latin typeface="Arial" charset="0"/>
                <a:cs typeface="Arial" charset="0"/>
              </a:rPr>
              <a:t>Bad</a:t>
            </a:r>
          </a:p>
          <a:p>
            <a:pPr eaLnBrk="1" hangingPunct="1"/>
            <a:r>
              <a:rPr lang="en-US" altLang="en-US" dirty="0" smtClean="0">
                <a:latin typeface="Arial" charset="0"/>
                <a:cs typeface="Arial" charset="0"/>
              </a:rPr>
              <a:t>If the leader does not respond or acknowledge others</a:t>
            </a:r>
          </a:p>
          <a:p>
            <a:pPr eaLnBrk="1" hangingPunct="1"/>
            <a:endParaRPr lang="en-US" altLang="en-US" dirty="0" smtClean="0">
              <a:latin typeface="Arial" charset="0"/>
              <a:cs typeface="Arial" charset="0"/>
            </a:endParaRPr>
          </a:p>
        </p:txBody>
      </p:sp>
      <p:pic>
        <p:nvPicPr>
          <p:cNvPr id="32772" name="Picture 14"/>
          <p:cNvPicPr>
            <a:picLocks noChangeAspect="1" noChangeArrowheads="1"/>
          </p:cNvPicPr>
          <p:nvPr/>
        </p:nvPicPr>
        <p:blipFill>
          <a:blip r:embed="rId3"/>
          <a:srcRect/>
          <a:stretch>
            <a:fillRect/>
          </a:stretch>
        </p:blipFill>
        <p:spPr bwMode="auto">
          <a:xfrm>
            <a:off x="7010400" y="5156200"/>
            <a:ext cx="1600200" cy="1422400"/>
          </a:xfrm>
          <a:prstGeom prst="rect">
            <a:avLst/>
          </a:prstGeom>
          <a:noFill/>
          <a:ln w="762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4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79475"/>
          </a:xfrm>
        </p:spPr>
        <p:txBody>
          <a:bodyPr/>
          <a:lstStyle/>
          <a:p>
            <a:pPr eaLnBrk="1" hangingPunct="1"/>
            <a:r>
              <a:rPr lang="en-US" altLang="en-US" smtClean="0"/>
              <a:t>OKLAHOMA COMMENTS</a:t>
            </a:r>
          </a:p>
        </p:txBody>
      </p:sp>
      <p:sp>
        <p:nvSpPr>
          <p:cNvPr id="19459" name="Content Placeholder 2"/>
          <p:cNvSpPr>
            <a:spLocks noGrp="1"/>
          </p:cNvSpPr>
          <p:nvPr>
            <p:ph idx="1"/>
          </p:nvPr>
        </p:nvSpPr>
        <p:spPr/>
        <p:txBody>
          <a:bodyPr/>
          <a:lstStyle/>
          <a:p>
            <a:pPr marL="0" indent="0" eaLnBrk="1" hangingPunct="1">
              <a:buNone/>
            </a:pPr>
            <a:r>
              <a:rPr lang="en-US" altLang="en-US" dirty="0" smtClean="0">
                <a:latin typeface="Arial" charset="0"/>
                <a:cs typeface="Arial" charset="0"/>
              </a:rPr>
              <a:t>Leadership</a:t>
            </a:r>
          </a:p>
          <a:p>
            <a:pPr eaLnBrk="1" hangingPunct="1"/>
            <a:r>
              <a:rPr lang="en-US" altLang="en-US" dirty="0" smtClean="0">
                <a:latin typeface="Arial" charset="0"/>
                <a:cs typeface="Arial" charset="0"/>
              </a:rPr>
              <a:t>Preparing, leaders feeding off of each other</a:t>
            </a:r>
          </a:p>
          <a:p>
            <a:pPr eaLnBrk="1" hangingPunct="1"/>
            <a:r>
              <a:rPr lang="en-US" altLang="en-US" dirty="0" smtClean="0">
                <a:latin typeface="Arial" charset="0"/>
                <a:cs typeface="Arial" charset="0"/>
              </a:rPr>
              <a:t>It takes time to become a leader and to build confidence</a:t>
            </a:r>
          </a:p>
          <a:p>
            <a:pPr marL="0" indent="0" eaLnBrk="1" hangingPunct="1">
              <a:buNone/>
            </a:pPr>
            <a:r>
              <a:rPr lang="en-US" altLang="en-US" dirty="0" smtClean="0">
                <a:latin typeface="Arial" charset="0"/>
                <a:cs typeface="Arial" charset="0"/>
              </a:rPr>
              <a:t>Good</a:t>
            </a:r>
          </a:p>
          <a:p>
            <a:pPr eaLnBrk="1" hangingPunct="1"/>
            <a:endParaRPr lang="en-US" altLang="en-US" dirty="0" smtClean="0">
              <a:latin typeface="Arial" charset="0"/>
              <a:cs typeface="Arial" charset="0"/>
            </a:endParaRPr>
          </a:p>
          <a:p>
            <a:pPr marL="0" indent="0" eaLnBrk="1" hangingPunct="1">
              <a:buNone/>
            </a:pPr>
            <a:r>
              <a:rPr lang="en-US" altLang="en-US" dirty="0" smtClean="0">
                <a:latin typeface="Arial" charset="0"/>
                <a:cs typeface="Arial" charset="0"/>
              </a:rPr>
              <a:t>Bad</a:t>
            </a:r>
          </a:p>
          <a:p>
            <a:pPr eaLnBrk="1" hangingPunct="1"/>
            <a:endParaRPr lang="en-US" altLang="en-US" dirty="0" smtClean="0">
              <a:latin typeface="Arial" charset="0"/>
              <a:cs typeface="Arial" charset="0"/>
            </a:endParaRPr>
          </a:p>
        </p:txBody>
      </p:sp>
      <p:pic>
        <p:nvPicPr>
          <p:cNvPr id="19460"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19650"/>
            <a:ext cx="1828800" cy="13716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245973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smtClean="0"/>
              <a:t>DATES TO REMEMBER</a:t>
            </a:r>
          </a:p>
        </p:txBody>
      </p:sp>
    </p:spTree>
    <p:extLst>
      <p:ext uri="{BB962C8B-B14F-4D97-AF65-F5344CB8AC3E}">
        <p14:creationId xmlns:p14="http://schemas.microsoft.com/office/powerpoint/2010/main" val="828137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CALLS</a:t>
            </a:r>
            <a:endParaRPr lang="en-US" dirty="0"/>
          </a:p>
        </p:txBody>
      </p:sp>
      <p:sp>
        <p:nvSpPr>
          <p:cNvPr id="5" name="Content Placeholder 4"/>
          <p:cNvSpPr>
            <a:spLocks noGrp="1"/>
          </p:cNvSpPr>
          <p:nvPr>
            <p:ph idx="1"/>
          </p:nvPr>
        </p:nvSpPr>
        <p:spPr/>
        <p:txBody>
          <a:bodyPr/>
          <a:lstStyle/>
          <a:p>
            <a:pPr marL="0" indent="0">
              <a:buNone/>
            </a:pPr>
            <a:r>
              <a:rPr lang="en-US" dirty="0" smtClean="0"/>
              <a:t>We still need to connect with:</a:t>
            </a:r>
          </a:p>
          <a:p>
            <a:r>
              <a:rPr lang="en-US" dirty="0" smtClean="0"/>
              <a:t>Georgia</a:t>
            </a:r>
          </a:p>
          <a:p>
            <a:endParaRPr lang="en-US" dirty="0" smtClean="0"/>
          </a:p>
          <a:p>
            <a:endParaRPr lang="en-US" dirty="0"/>
          </a:p>
          <a:p>
            <a:endParaRPr lang="en-US" dirty="0" smtClean="0"/>
          </a:p>
          <a:p>
            <a:endParaRPr lang="en-US" dirty="0"/>
          </a:p>
          <a:p>
            <a:r>
              <a:rPr lang="en-US" dirty="0" smtClean="0"/>
              <a:t>Arkansas</a:t>
            </a:r>
          </a:p>
          <a:p>
            <a:endParaRPr lang="en-US" dirty="0"/>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2362200"/>
            <a:ext cx="1600200" cy="1524000"/>
          </a:xfrm>
          <a:prstGeom prst="rect">
            <a:avLst/>
          </a:prstGeom>
          <a:solidFill>
            <a:schemeClr val="bg1"/>
          </a:solidFill>
          <a:ln w="76200">
            <a:solidFill>
              <a:schemeClr val="accent1"/>
            </a:solidFill>
            <a:miter lim="800000"/>
            <a:headEnd/>
            <a:tailEnd/>
          </a:ln>
        </p:spPr>
      </p:pic>
      <p:pic>
        <p:nvPicPr>
          <p:cNvPr id="7"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4495800"/>
            <a:ext cx="1670050" cy="15240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2670968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DATES TO REMEMBER</a:t>
            </a:r>
          </a:p>
        </p:txBody>
      </p:sp>
      <p:sp>
        <p:nvSpPr>
          <p:cNvPr id="25603" name="Content Placeholder 2"/>
          <p:cNvSpPr>
            <a:spLocks noGrp="1"/>
          </p:cNvSpPr>
          <p:nvPr>
            <p:ph idx="1"/>
          </p:nvPr>
        </p:nvSpPr>
        <p:spPr/>
        <p:txBody>
          <a:bodyPr>
            <a:normAutofit fontScale="92500" lnSpcReduction="20000"/>
          </a:bodyPr>
          <a:lstStyle/>
          <a:p>
            <a:pPr marL="457200" lvl="1" indent="0">
              <a:buNone/>
            </a:pPr>
            <a:r>
              <a:rPr lang="en-US" sz="3100" b="1" dirty="0"/>
              <a:t>March </a:t>
            </a:r>
            <a:r>
              <a:rPr lang="en-US" sz="3100" b="1" dirty="0" smtClean="0"/>
              <a:t>19-21 </a:t>
            </a:r>
            <a:r>
              <a:rPr lang="en-US" sz="3100" dirty="0"/>
              <a:t>Face to Face meeting Myrtle Beach, </a:t>
            </a:r>
            <a:r>
              <a:rPr lang="en-US" sz="3100" dirty="0" smtClean="0"/>
              <a:t>South Carolina</a:t>
            </a:r>
            <a:endParaRPr lang="en-US" sz="3100" dirty="0"/>
          </a:p>
          <a:p>
            <a:pPr marL="457200" lvl="1" indent="0">
              <a:buNone/>
            </a:pPr>
            <a:r>
              <a:rPr lang="en-US" sz="3100" b="1" dirty="0"/>
              <a:t>April 5 </a:t>
            </a:r>
            <a:r>
              <a:rPr lang="en-US" sz="3100" dirty="0"/>
              <a:t>Submit 2nd Quarter Invoice, 1</a:t>
            </a:r>
            <a:r>
              <a:rPr lang="en-US" sz="3100" baseline="30000" dirty="0"/>
              <a:t>st</a:t>
            </a:r>
            <a:r>
              <a:rPr lang="en-US" sz="3100" dirty="0"/>
              <a:t> </a:t>
            </a:r>
            <a:r>
              <a:rPr lang="en-US" sz="3100" dirty="0" smtClean="0"/>
              <a:t>Vlog </a:t>
            </a:r>
            <a:r>
              <a:rPr lang="en-US" sz="3100" dirty="0"/>
              <a:t>due if not submitted in January and quarterly report on progress on Plan</a:t>
            </a:r>
          </a:p>
          <a:p>
            <a:pPr marL="457200" lvl="1" indent="0">
              <a:buNone/>
            </a:pPr>
            <a:r>
              <a:rPr lang="en-US" sz="3100" b="1" dirty="0"/>
              <a:t>July 5 </a:t>
            </a:r>
            <a:r>
              <a:rPr lang="en-US" sz="3100" dirty="0"/>
              <a:t>Submit 3nd Quarter Invoice, 2</a:t>
            </a:r>
            <a:r>
              <a:rPr lang="en-US" sz="3100" baseline="30000" dirty="0"/>
              <a:t>nd</a:t>
            </a:r>
            <a:r>
              <a:rPr lang="en-US" sz="3100" dirty="0"/>
              <a:t>  </a:t>
            </a:r>
            <a:r>
              <a:rPr lang="en-US" sz="3100" dirty="0" smtClean="0"/>
              <a:t>Vlog </a:t>
            </a:r>
            <a:r>
              <a:rPr lang="en-US" sz="3100" dirty="0"/>
              <a:t>due and quarterly report on progress on Plan</a:t>
            </a:r>
          </a:p>
          <a:p>
            <a:pPr marL="457200" lvl="1" indent="0">
              <a:buNone/>
            </a:pPr>
            <a:r>
              <a:rPr lang="en-US" sz="3100" b="1" dirty="0"/>
              <a:t>September 17 </a:t>
            </a:r>
            <a:r>
              <a:rPr lang="en-US" sz="3100" dirty="0"/>
              <a:t>Advisory Meeting-GoToMeeting</a:t>
            </a:r>
          </a:p>
          <a:p>
            <a:pPr marL="457200" lvl="1" indent="0">
              <a:buNone/>
            </a:pPr>
            <a:r>
              <a:rPr lang="en-US" sz="3100" b="1" dirty="0"/>
              <a:t>September 19 </a:t>
            </a:r>
            <a:r>
              <a:rPr lang="en-US" sz="3100" dirty="0"/>
              <a:t>Submit 4</a:t>
            </a:r>
            <a:r>
              <a:rPr lang="en-US" sz="3100" baseline="30000" dirty="0"/>
              <a:t>th</a:t>
            </a:r>
            <a:r>
              <a:rPr lang="en-US" sz="3100" dirty="0"/>
              <a:t> Quarter Invoice quarterly report on Plan</a:t>
            </a:r>
          </a:p>
        </p:txBody>
      </p:sp>
      <p:pic>
        <p:nvPicPr>
          <p:cNvPr id="25604" name="Picture 4" descr="C:\Users\Juliana\AppData\Local\Microsoft\Windows\Temporary Internet Files\Content.IE5\M52PNR5B\MC9002120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343400"/>
            <a:ext cx="914400" cy="7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8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77962"/>
          </a:xfrm>
        </p:spPr>
        <p:txBody>
          <a:bodyPr/>
          <a:lstStyle/>
          <a:p>
            <a:r>
              <a:rPr lang="en-US" altLang="en-US" dirty="0" smtClean="0"/>
              <a:t>Next OCSS Webinars</a:t>
            </a:r>
            <a:br>
              <a:rPr lang="en-US" altLang="en-US" dirty="0" smtClean="0"/>
            </a:br>
            <a:r>
              <a:rPr lang="en-US" altLang="en-US" dirty="0" smtClean="0"/>
              <a:t>3:30 p.m. EST</a:t>
            </a:r>
            <a:br>
              <a:rPr lang="en-US" altLang="en-US" dirty="0" smtClean="0"/>
            </a:br>
            <a:r>
              <a:rPr lang="en-US" altLang="en-US" dirty="0" smtClean="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8709459"/>
              </p:ext>
            </p:extLst>
          </p:nvPr>
        </p:nvGraphicFramePr>
        <p:xfrm>
          <a:off x="457200" y="2057400"/>
          <a:ext cx="8229601" cy="3412748"/>
        </p:xfrm>
        <a:graphic>
          <a:graphicData uri="http://schemas.openxmlformats.org/drawingml/2006/table">
            <a:tbl>
              <a:tblPr firstRow="1" firstCol="1" bandRow="1">
                <a:tableStyleId>{72833802-FEF1-4C79-8D5D-14CF1EAF98D9}</a:tableStyleId>
              </a:tblPr>
              <a:tblGrid>
                <a:gridCol w="2628476"/>
                <a:gridCol w="5601125"/>
              </a:tblGrid>
              <a:tr h="430213">
                <a:tc>
                  <a:txBody>
                    <a:bodyPr/>
                    <a:lstStyle/>
                    <a:p>
                      <a:pPr marL="0" marR="0">
                        <a:lnSpc>
                          <a:spcPct val="115000"/>
                        </a:lnSpc>
                        <a:spcBef>
                          <a:spcPts val="0"/>
                        </a:spcBef>
                        <a:spcAft>
                          <a:spcPts val="1000"/>
                        </a:spcAft>
                      </a:pPr>
                      <a:r>
                        <a:rPr lang="en-US" sz="2400" dirty="0">
                          <a:effectLst/>
                          <a:latin typeface="+mj-lt"/>
                        </a:rPr>
                        <a:t>Webinar dates </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dirty="0">
                          <a:effectLst/>
                          <a:latin typeface="+mj-lt"/>
                        </a:rPr>
                        <a:t>Topic</a:t>
                      </a:r>
                      <a:endParaRPr lang="en-US" sz="2400"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April </a:t>
                      </a:r>
                      <a:r>
                        <a:rPr lang="en-US" sz="2400" baseline="0" dirty="0" smtClean="0">
                          <a:effectLst/>
                          <a:latin typeface="+mj-lt"/>
                          <a:ea typeface="Calibri"/>
                          <a:cs typeface="Times New Roman"/>
                        </a:rPr>
                        <a:t>23, 2015</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b="1" dirty="0" smtClean="0">
                          <a:latin typeface="+mj-lt"/>
                        </a:rPr>
                        <a:t>Strategies for Building an Effective Team</a:t>
                      </a:r>
                      <a:endParaRPr lang="en-US" sz="2400" b="1"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June 18, 2015</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b="1" dirty="0" smtClean="0">
                          <a:latin typeface="+mj-lt"/>
                        </a:rPr>
                        <a:t>Strategies for Membership Recruitment</a:t>
                      </a:r>
                      <a:endParaRPr lang="en-US" sz="2400" b="1"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July 16,</a:t>
                      </a:r>
                      <a:r>
                        <a:rPr lang="en-US" sz="2400" baseline="0" dirty="0" smtClean="0">
                          <a:effectLst/>
                          <a:latin typeface="+mj-lt"/>
                          <a:ea typeface="Calibri"/>
                          <a:cs typeface="Times New Roman"/>
                        </a:rPr>
                        <a:t> 2015</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b="1" dirty="0" smtClean="0">
                          <a:latin typeface="+mj-lt"/>
                        </a:rPr>
                        <a:t>Steps in Organizing Around an Issue</a:t>
                      </a:r>
                      <a:endParaRPr lang="en-US" sz="2400" b="1"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August</a:t>
                      </a:r>
                      <a:r>
                        <a:rPr lang="en-US" sz="2400" baseline="0" dirty="0" smtClean="0">
                          <a:effectLst/>
                          <a:latin typeface="+mj-lt"/>
                          <a:ea typeface="Calibri"/>
                          <a:cs typeface="Times New Roman"/>
                        </a:rPr>
                        <a:t> 20, 2015</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dirty="0" smtClean="0">
                          <a:latin typeface="+mj-lt"/>
                        </a:rPr>
                        <a:t>Partnerships Outside of the Disability Community</a:t>
                      </a:r>
                    </a:p>
                  </a:txBody>
                  <a:tcPr marL="69221" marR="69221" marT="9526" marB="0"/>
                </a:tc>
              </a:tr>
            </a:tbl>
          </a:graphicData>
        </a:graphic>
      </p:graphicFrame>
      <p:pic>
        <p:nvPicPr>
          <p:cNvPr id="5" name="Picture 2" descr="http://blog.hublished.com/wp-content/uploads/2013/02/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04500"/>
            <a:ext cx="2133600" cy="5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6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normAutofit/>
          </a:bodyPr>
          <a:lstStyle/>
          <a:p>
            <a:pPr eaLnBrk="1" hangingPunct="1"/>
            <a:r>
              <a:rPr lang="en-US" altLang="en-US" smtClean="0"/>
              <a:t>WELCOME</a:t>
            </a:r>
          </a:p>
        </p:txBody>
      </p:sp>
      <p:sp>
        <p:nvSpPr>
          <p:cNvPr id="3" name="Content Placeholder 2"/>
          <p:cNvSpPr>
            <a:spLocks noGrp="1"/>
          </p:cNvSpPr>
          <p:nvPr>
            <p:ph idx="1"/>
          </p:nvPr>
        </p:nvSpPr>
        <p:spPr>
          <a:xfrm>
            <a:off x="457200" y="1295400"/>
            <a:ext cx="5638800" cy="4830763"/>
          </a:xfrm>
        </p:spPr>
        <p:txBody>
          <a:bodyPr>
            <a:normAutofit fontScale="92500" lnSpcReduction="10000"/>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Please mute your device once you join the call</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Remember to raise your hands for questions or write a message in text box</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We will give everyone a chance to ask questions at the end of the presentation</a:t>
            </a:r>
          </a:p>
        </p:txBody>
      </p:sp>
      <p:pic>
        <p:nvPicPr>
          <p:cNvPr id="5124" name="Picture 6" descr="C:\Users\ADM01\AppData\Local\Microsoft\Windows\Temporary Internet Files\Content.IE5\FUE1ZU4H\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4562475"/>
            <a:ext cx="142398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asqfortworth.org/1416/Education/images/GotToMeeting_RaiseHand.jpg"/>
          <p:cNvPicPr>
            <a:picLocks noChangeAspect="1" noChangeArrowheads="1"/>
          </p:cNvPicPr>
          <p:nvPr/>
        </p:nvPicPr>
        <p:blipFill>
          <a:blip r:embed="rId4">
            <a:extLst>
              <a:ext uri="{28A0092B-C50C-407E-A947-70E740481C1C}">
                <a14:useLocalDpi xmlns:a14="http://schemas.microsoft.com/office/drawing/2010/main" val="0"/>
              </a:ext>
            </a:extLst>
          </a:blip>
          <a:srcRect l="5969" r="11453"/>
          <a:stretch>
            <a:fillRect/>
          </a:stretch>
        </p:blipFill>
        <p:spPr bwMode="auto">
          <a:xfrm>
            <a:off x="6230938" y="1295400"/>
            <a:ext cx="2657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77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r>
              <a:rPr lang="en-US" altLang="en-US" smtClean="0"/>
              <a:t>THANK YOU!</a:t>
            </a:r>
          </a:p>
        </p:txBody>
      </p:sp>
      <p:sp>
        <p:nvSpPr>
          <p:cNvPr id="28675" name="TextBox 6"/>
          <p:cNvSpPr txBox="1">
            <a:spLocks noChangeArrowheads="1"/>
          </p:cNvSpPr>
          <p:nvPr/>
        </p:nvSpPr>
        <p:spPr bwMode="auto">
          <a:xfrm>
            <a:off x="1143000" y="54102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defRPr>
            </a:lvl1pPr>
            <a:lvl2pPr marL="742950" indent="-285750">
              <a:spcBef>
                <a:spcPct val="20000"/>
              </a:spcBef>
              <a:buFont typeface="Arial" charset="0"/>
              <a:buChar char="–"/>
              <a:defRPr sz="2600">
                <a:solidFill>
                  <a:schemeClr val="tx1"/>
                </a:solidFill>
                <a:latin typeface="Arial" charset="0"/>
              </a:defRPr>
            </a:lvl2pPr>
            <a:lvl3pPr marL="1143000" indent="-228600">
              <a:spcBef>
                <a:spcPct val="20000"/>
              </a:spcBef>
              <a:buFont typeface="Arial" charset="0"/>
              <a:buChar char="•"/>
              <a:defRPr sz="2600">
                <a:solidFill>
                  <a:schemeClr val="tx1"/>
                </a:solidFill>
                <a:latin typeface="Arial" charset="0"/>
              </a:defRPr>
            </a:lvl3pPr>
            <a:lvl4pPr marL="1600200" indent="-228600">
              <a:spcBef>
                <a:spcPct val="20000"/>
              </a:spcBef>
              <a:buFont typeface="Arial" charset="0"/>
              <a:buChar char="–"/>
              <a:defRPr sz="2600">
                <a:solidFill>
                  <a:schemeClr val="tx1"/>
                </a:solidFill>
                <a:latin typeface="Arial" charset="0"/>
              </a:defRPr>
            </a:lvl4pPr>
            <a:lvl5pPr marL="2057400" indent="-228600">
              <a:spcBef>
                <a:spcPct val="20000"/>
              </a:spcBef>
              <a:buFont typeface="Arial" charset="0"/>
              <a:buChar char="»"/>
              <a:defRPr sz="2600">
                <a:solidFill>
                  <a:schemeClr val="tx1"/>
                </a:solidFill>
                <a:latin typeface="Arial" charset="0"/>
              </a:defRPr>
            </a:lvl5pPr>
            <a:lvl6pPr marL="2514600" indent="-228600" eaLnBrk="0" fontAlgn="base" hangingPunct="0">
              <a:spcBef>
                <a:spcPct val="20000"/>
              </a:spcBef>
              <a:spcAft>
                <a:spcPct val="0"/>
              </a:spcAft>
              <a:buFont typeface="Arial" charset="0"/>
              <a:buChar char="»"/>
              <a:defRPr sz="2600">
                <a:solidFill>
                  <a:schemeClr val="tx1"/>
                </a:solidFill>
                <a:latin typeface="Arial" charset="0"/>
              </a:defRPr>
            </a:lvl6pPr>
            <a:lvl7pPr marL="2971800" indent="-228600" eaLnBrk="0" fontAlgn="base" hangingPunct="0">
              <a:spcBef>
                <a:spcPct val="20000"/>
              </a:spcBef>
              <a:spcAft>
                <a:spcPct val="0"/>
              </a:spcAft>
              <a:buFont typeface="Arial" charset="0"/>
              <a:buChar char="»"/>
              <a:defRPr sz="2600">
                <a:solidFill>
                  <a:schemeClr val="tx1"/>
                </a:solidFill>
                <a:latin typeface="Arial" charset="0"/>
              </a:defRPr>
            </a:lvl7pPr>
            <a:lvl8pPr marL="3429000" indent="-228600" eaLnBrk="0" fontAlgn="base" hangingPunct="0">
              <a:spcBef>
                <a:spcPct val="20000"/>
              </a:spcBef>
              <a:spcAft>
                <a:spcPct val="0"/>
              </a:spcAft>
              <a:buFont typeface="Arial" charset="0"/>
              <a:buChar char="»"/>
              <a:defRPr sz="2600">
                <a:solidFill>
                  <a:schemeClr val="tx1"/>
                </a:solidFill>
                <a:latin typeface="Arial" charset="0"/>
              </a:defRPr>
            </a:lvl8pPr>
            <a:lvl9pPr marL="3886200" indent="-228600" eaLnBrk="0" fontAlgn="base" hangingPunct="0">
              <a:spcBef>
                <a:spcPct val="20000"/>
              </a:spcBef>
              <a:spcAft>
                <a:spcPct val="0"/>
              </a:spcAft>
              <a:buFont typeface="Arial" charset="0"/>
              <a:buChar char="»"/>
              <a:defRPr sz="2600">
                <a:solidFill>
                  <a:schemeClr val="tx1"/>
                </a:solidFill>
                <a:latin typeface="Arial" charset="0"/>
              </a:defRPr>
            </a:lvl9pPr>
          </a:lstStyle>
          <a:p>
            <a:pPr>
              <a:spcBef>
                <a:spcPct val="0"/>
              </a:spcBef>
              <a:buFontTx/>
              <a:buNone/>
            </a:pPr>
            <a:r>
              <a:rPr lang="en-US" altLang="en-US" sz="1800">
                <a:latin typeface="Tahoma" pitchFamily="34" charset="0"/>
              </a:rPr>
              <a:t>Regional Self Advocacy Technical Assistance Center Funded by the Administration on Developmental Disabilities</a:t>
            </a:r>
          </a:p>
        </p:txBody>
      </p:sp>
      <p:pic>
        <p:nvPicPr>
          <p:cNvPr id="286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295400"/>
            <a:ext cx="3251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https://fbcdn-sphotos-b-a.akamaihd.net/hphotos-ak-xfp1/t1.0-9/10172646_10203123000668401_7790735948381572159_n.jpg"/>
          <p:cNvPicPr>
            <a:picLocks noChangeAspect="1" noChangeArrowheads="1"/>
          </p:cNvPicPr>
          <p:nvPr/>
        </p:nvPicPr>
        <p:blipFill>
          <a:blip r:embed="rId3">
            <a:extLst>
              <a:ext uri="{28A0092B-C50C-407E-A947-70E740481C1C}">
                <a14:useLocalDpi xmlns:a14="http://schemas.microsoft.com/office/drawing/2010/main" val="0"/>
              </a:ext>
            </a:extLst>
          </a:blip>
          <a:srcRect l="55000" t="22240" b="15417"/>
          <a:stretch>
            <a:fillRect/>
          </a:stretch>
        </p:blipFill>
        <p:spPr bwMode="auto">
          <a:xfrm>
            <a:off x="1638300" y="2968625"/>
            <a:ext cx="1431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t="11700"/>
          <a:stretch>
            <a:fillRect/>
          </a:stretch>
        </p:blipFill>
        <p:spPr bwMode="auto">
          <a:xfrm>
            <a:off x="6477000" y="3008313"/>
            <a:ext cx="1333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3008313"/>
            <a:ext cx="1636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8736" t="14027"/>
          <a:stretch/>
        </p:blipFill>
        <p:spPr>
          <a:xfrm>
            <a:off x="3262586" y="3008313"/>
            <a:ext cx="1569858" cy="2232211"/>
          </a:xfrm>
          <a:prstGeom prst="rect">
            <a:avLst/>
          </a:prstGeom>
        </p:spPr>
      </p:pic>
    </p:spTree>
    <p:extLst>
      <p:ext uri="{BB962C8B-B14F-4D97-AF65-F5344CB8AC3E}">
        <p14:creationId xmlns:p14="http://schemas.microsoft.com/office/powerpoint/2010/main" val="3666661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smtClean="0"/>
              <a:t>WELCOME</a:t>
            </a:r>
          </a:p>
        </p:txBody>
      </p:sp>
      <p:sp>
        <p:nvSpPr>
          <p:cNvPr id="3" name="Content Placeholder 2"/>
          <p:cNvSpPr>
            <a:spLocks noGrp="1"/>
          </p:cNvSpPr>
          <p:nvPr>
            <p:ph idx="1"/>
          </p:nvPr>
        </p:nvSpPr>
        <p:spPr>
          <a:xfrm>
            <a:off x="457200" y="1219200"/>
            <a:ext cx="8001000" cy="4906963"/>
          </a:xfrm>
        </p:spPr>
        <p:txBody>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If you are using more than one device for this webinar, please do not place next to each other, to reduce echoing or feedback.</a:t>
            </a:r>
          </a:p>
          <a:p>
            <a:pPr eaLnBrk="1" hangingPunct="1">
              <a:buFont typeface="Arial" pitchFamily="34" charset="0"/>
              <a:buChar char="•"/>
              <a:defRPr/>
            </a:pPr>
            <a:r>
              <a:rPr lang="en-US" dirty="0" smtClean="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smtClean="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0"/>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9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THE PURPOSE OF THIS WEBINAR</a:t>
            </a:r>
          </a:p>
        </p:txBody>
      </p:sp>
      <p:sp>
        <p:nvSpPr>
          <p:cNvPr id="7171" name="Content Placeholder 2"/>
          <p:cNvSpPr>
            <a:spLocks noGrp="1"/>
          </p:cNvSpPr>
          <p:nvPr>
            <p:ph idx="1"/>
          </p:nvPr>
        </p:nvSpPr>
        <p:spPr/>
        <p:txBody>
          <a:bodyPr/>
          <a:lstStyle/>
          <a:p>
            <a:pPr marL="0" indent="0">
              <a:buNone/>
            </a:pPr>
            <a:r>
              <a:rPr lang="en-US" dirty="0"/>
              <a:t>Oklahoma will discuss their leadership program. </a:t>
            </a:r>
            <a:endParaRPr lang="en-US" dirty="0" smtClean="0"/>
          </a:p>
          <a:p>
            <a:r>
              <a:rPr lang="en-US" dirty="0" smtClean="0"/>
              <a:t>You </a:t>
            </a:r>
            <a:r>
              <a:rPr lang="en-US" dirty="0"/>
              <a:t>will learn how to support </a:t>
            </a:r>
            <a:r>
              <a:rPr lang="en-US" dirty="0" smtClean="0"/>
              <a:t>presenters</a:t>
            </a:r>
          </a:p>
          <a:p>
            <a:r>
              <a:rPr lang="en-US" dirty="0" smtClean="0"/>
              <a:t>You will learn how to support </a:t>
            </a:r>
            <a:r>
              <a:rPr lang="en-US" dirty="0"/>
              <a:t>your </a:t>
            </a:r>
            <a:r>
              <a:rPr lang="en-US" dirty="0" smtClean="0"/>
              <a:t>audience</a:t>
            </a:r>
            <a:r>
              <a:rPr lang="en-US" dirty="0"/>
              <a:t> </a:t>
            </a:r>
            <a:br>
              <a:rPr lang="en-US" dirty="0"/>
            </a:br>
            <a:endParaRPr lang="en-US" altLang="en-US" dirty="0" smtClean="0">
              <a:latin typeface="Arial" charset="0"/>
              <a:cs typeface="Arial" charset="0"/>
            </a:endParaRPr>
          </a:p>
        </p:txBody>
      </p:sp>
      <p:pic>
        <p:nvPicPr>
          <p:cNvPr id="27650" name="Picture 2" descr="http://www.tkographix.com/_Images/blog/leade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7054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1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020762"/>
          </a:xfrm>
        </p:spPr>
        <p:txBody>
          <a:bodyPr/>
          <a:lstStyle/>
          <a:p>
            <a:pPr eaLnBrk="1" hangingPunct="1"/>
            <a:r>
              <a:rPr lang="en-US" altLang="en-US" smtClean="0"/>
              <a:t>PRESENTERS</a:t>
            </a:r>
          </a:p>
        </p:txBody>
      </p:sp>
      <p:sp>
        <p:nvSpPr>
          <p:cNvPr id="8195" name="Content Placeholder 2"/>
          <p:cNvSpPr>
            <a:spLocks noGrp="1"/>
          </p:cNvSpPr>
          <p:nvPr>
            <p:ph idx="1"/>
          </p:nvPr>
        </p:nvSpPr>
        <p:spPr>
          <a:xfrm>
            <a:off x="457200" y="1371600"/>
            <a:ext cx="8229600" cy="4754563"/>
          </a:xfrm>
        </p:spPr>
        <p:txBody>
          <a:bodyPr/>
          <a:lstStyle/>
          <a:p>
            <a:pPr marL="0" indent="0" eaLnBrk="1" hangingPunct="1">
              <a:buFont typeface="Arial" charset="0"/>
              <a:buNone/>
              <a:defRPr/>
            </a:pPr>
            <a:r>
              <a:rPr lang="en-US" altLang="en-US" dirty="0" smtClean="0">
                <a:latin typeface="Arial" charset="0"/>
                <a:cs typeface="Arial" charset="0"/>
              </a:rPr>
              <a:t>Nancy Ward</a:t>
            </a:r>
          </a:p>
          <a:p>
            <a:pPr marL="0" indent="0" eaLnBrk="1" hangingPunct="1">
              <a:buFont typeface="Arial" charset="0"/>
              <a:buNone/>
              <a:defRPr/>
            </a:pPr>
            <a:r>
              <a:rPr lang="en-US" altLang="en-US" dirty="0" smtClean="0">
                <a:latin typeface="Arial" charset="0"/>
                <a:cs typeface="Arial" charset="0"/>
              </a:rPr>
              <a:t>Dee Banta</a:t>
            </a:r>
          </a:p>
          <a:p>
            <a:pPr marL="0" indent="0" eaLnBrk="1" hangingPunct="1">
              <a:buFont typeface="Arial" charset="0"/>
              <a:buNone/>
              <a:defRPr/>
            </a:pPr>
            <a:r>
              <a:rPr lang="en-US" altLang="en-US" dirty="0" smtClean="0">
                <a:latin typeface="Arial" charset="0"/>
                <a:cs typeface="Arial" charset="0"/>
              </a:rPr>
              <a:t>From </a:t>
            </a:r>
          </a:p>
          <a:p>
            <a:pPr marL="0" indent="0" eaLnBrk="1" hangingPunct="1">
              <a:buFont typeface="Arial" charset="0"/>
              <a:buNone/>
              <a:defRPr/>
            </a:pPr>
            <a:r>
              <a:rPr lang="en-US" altLang="en-US" dirty="0" smtClean="0">
                <a:latin typeface="Arial" charset="0"/>
                <a:cs typeface="Arial" charset="0"/>
              </a:rPr>
              <a:t>Oklahoma People First</a:t>
            </a:r>
          </a:p>
          <a:p>
            <a:pPr eaLnBrk="1" hangingPunct="1">
              <a:defRPr/>
            </a:pPr>
            <a:endParaRPr lang="en-US" altLang="en-US" dirty="0" smtClean="0">
              <a:latin typeface="Arial" charset="0"/>
              <a:cs typeface="Arial" charset="0"/>
            </a:endParaRPr>
          </a:p>
          <a:p>
            <a:pPr eaLnBrk="1" hangingPunct="1">
              <a:defRPr/>
            </a:pPr>
            <a:endParaRPr lang="en-US" altLang="en-US" dirty="0">
              <a:latin typeface="Arial" charset="0"/>
              <a:cs typeface="Arial" charset="0"/>
            </a:endParaRPr>
          </a:p>
          <a:p>
            <a:pPr eaLnBrk="1" hangingPunct="1">
              <a:defRPr/>
            </a:pPr>
            <a:endParaRPr lang="en-US" altLang="en-US" dirty="0" smtClean="0">
              <a:latin typeface="Arial" charset="0"/>
              <a:cs typeface="Arial" charset="0"/>
            </a:endParaRPr>
          </a:p>
          <a:p>
            <a:pPr marL="0" indent="0" eaLnBrk="1" hangingPunct="1">
              <a:buFont typeface="Arial" charset="0"/>
              <a:buNone/>
              <a:defRPr/>
            </a:pPr>
            <a:r>
              <a:rPr lang="en-US" altLang="en-US" dirty="0" smtClean="0">
                <a:latin typeface="Arial" charset="0"/>
                <a:cs typeface="Arial" charset="0"/>
              </a:rPr>
              <a:t>OCSS staff</a:t>
            </a:r>
          </a:p>
        </p:txBody>
      </p:sp>
      <p:pic>
        <p:nvPicPr>
          <p:cNvPr id="819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t="11700"/>
          <a:stretch>
            <a:fillRect/>
          </a:stretch>
        </p:blipFill>
        <p:spPr bwMode="auto">
          <a:xfrm>
            <a:off x="7665306" y="4533338"/>
            <a:ext cx="944023" cy="155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306" y="4556310"/>
            <a:ext cx="1114658"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10" descr="https://fbcdn-sphotos-b-a.akamaihd.net/hphotos-ak-xfp1/t1.0-9/10172646_10203123000668401_7790735948381572159_n.jpg"/>
          <p:cNvPicPr>
            <a:picLocks noChangeAspect="1" noChangeArrowheads="1"/>
          </p:cNvPicPr>
          <p:nvPr/>
        </p:nvPicPr>
        <p:blipFill>
          <a:blip r:embed="rId4" cstate="print">
            <a:extLst>
              <a:ext uri="{28A0092B-C50C-407E-A947-70E740481C1C}">
                <a14:useLocalDpi xmlns:a14="http://schemas.microsoft.com/office/drawing/2010/main" val="0"/>
              </a:ext>
            </a:extLst>
          </a:blip>
          <a:srcRect l="55000" t="22240" b="15417"/>
          <a:stretch>
            <a:fillRect/>
          </a:stretch>
        </p:blipFill>
        <p:spPr bwMode="auto">
          <a:xfrm flipH="1">
            <a:off x="5462170" y="4560233"/>
            <a:ext cx="8592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9034" y="1639727"/>
            <a:ext cx="1866272" cy="24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8736" t="14027"/>
          <a:stretch/>
        </p:blipFill>
        <p:spPr>
          <a:xfrm>
            <a:off x="4267200" y="4556310"/>
            <a:ext cx="1020565" cy="1451161"/>
          </a:xfrm>
          <a:prstGeom prst="rect">
            <a:avLst/>
          </a:prstGeom>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4551"/>
          <a:stretch/>
        </p:blipFill>
        <p:spPr bwMode="auto">
          <a:xfrm>
            <a:off x="6553200" y="1639727"/>
            <a:ext cx="2018657" cy="256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211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POLL QUESTION #1</a:t>
            </a:r>
          </a:p>
        </p:txBody>
      </p:sp>
      <p:sp>
        <p:nvSpPr>
          <p:cNvPr id="9219" name="Content Placeholder 2"/>
          <p:cNvSpPr>
            <a:spLocks noGrp="1"/>
          </p:cNvSpPr>
          <p:nvPr>
            <p:ph idx="1"/>
          </p:nvPr>
        </p:nvSpPr>
        <p:spPr/>
        <p:txBody>
          <a:bodyPr/>
          <a:lstStyle/>
          <a:p>
            <a:pPr marL="0" indent="0">
              <a:buFont typeface="Arial" charset="0"/>
              <a:buNone/>
            </a:pPr>
            <a:r>
              <a:rPr lang="en-US" altLang="en-US" dirty="0" smtClean="0">
                <a:latin typeface="Arial" charset="0"/>
                <a:cs typeface="Arial" charset="0"/>
              </a:rPr>
              <a:t>Do you consider yourself a leader?</a:t>
            </a:r>
          </a:p>
        </p:txBody>
      </p:sp>
      <p:pic>
        <p:nvPicPr>
          <p:cNvPr id="9220" name="Picture 2" descr="C:\Users\Juliana\AppData\Local\Microsoft\Windows\Temporary Internet Files\Content.IE5\18CRGSBE\MP9002894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3429000"/>
            <a:ext cx="3657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075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057401"/>
            <a:ext cx="7772400" cy="2349500"/>
          </a:xfrm>
        </p:spPr>
        <p:txBody>
          <a:bodyPr/>
          <a:lstStyle/>
          <a:p>
            <a:r>
              <a:rPr lang="en-US" sz="4000" dirty="0" smtClean="0"/>
              <a:t>Oklahoma SALT</a:t>
            </a:r>
          </a:p>
          <a:p>
            <a:r>
              <a:rPr lang="en-US" sz="4000" dirty="0" smtClean="0"/>
              <a:t>Self Advocacy Leadership Training</a:t>
            </a:r>
            <a:endParaRPr lang="en-US" sz="4000" dirty="0"/>
          </a:p>
        </p:txBody>
      </p:sp>
    </p:spTree>
    <p:extLst>
      <p:ext uri="{BB962C8B-B14F-4D97-AF65-F5344CB8AC3E}">
        <p14:creationId xmlns:p14="http://schemas.microsoft.com/office/powerpoint/2010/main" val="125137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SALT WAS DEVELOPED</a:t>
            </a:r>
            <a:endParaRPr lang="en-US" dirty="0"/>
          </a:p>
        </p:txBody>
      </p:sp>
      <p:sp>
        <p:nvSpPr>
          <p:cNvPr id="3" name="Content Placeholder 2"/>
          <p:cNvSpPr>
            <a:spLocks noGrp="1"/>
          </p:cNvSpPr>
          <p:nvPr>
            <p:ph idx="1"/>
          </p:nvPr>
        </p:nvSpPr>
        <p:spPr/>
        <p:txBody>
          <a:bodyPr/>
          <a:lstStyle/>
          <a:p>
            <a:r>
              <a:rPr lang="en-US" dirty="0" smtClean="0"/>
              <a:t>Self advocates wanted to train others to become leaders</a:t>
            </a:r>
          </a:p>
          <a:p>
            <a:r>
              <a:rPr lang="en-US" dirty="0" smtClean="0"/>
              <a:t>Had a hard time connecting with self advocates using social media and decided to meet face to face</a:t>
            </a:r>
          </a:p>
          <a:p>
            <a:r>
              <a:rPr lang="en-US" dirty="0" smtClean="0"/>
              <a:t>15 Oklahoma PF trainers are from all parts of the state</a:t>
            </a:r>
          </a:p>
        </p:txBody>
      </p:sp>
      <p:pic>
        <p:nvPicPr>
          <p:cNvPr id="1026" name="Picture 2" descr="http://www.mcgill.ca/lldrl/files/lldrl/images/team_development_righ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95800"/>
            <a:ext cx="200931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3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JANUARY_15_2015_Advisory_meeting (1)</Template>
  <TotalTime>24283</TotalTime>
  <Words>779</Words>
  <Application>Microsoft Office PowerPoint</Application>
  <PresentationFormat>On-screen Show (4:3)</PresentationFormat>
  <Paragraphs>173</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OCSS Blogging webinar march 2014</vt:lpstr>
      <vt:lpstr>PowerPoint Presentation</vt:lpstr>
      <vt:lpstr>PowerPoint Presentation</vt:lpstr>
      <vt:lpstr>WELCOME</vt:lpstr>
      <vt:lpstr>WELCOME</vt:lpstr>
      <vt:lpstr>THE PURPOSE OF THIS WEBINAR</vt:lpstr>
      <vt:lpstr>PRESENTERS</vt:lpstr>
      <vt:lpstr>POLL QUESTION #1</vt:lpstr>
      <vt:lpstr>PowerPoint Presentation</vt:lpstr>
      <vt:lpstr>HOW SALT WAS DEVELOPED</vt:lpstr>
      <vt:lpstr>LOGISTICS</vt:lpstr>
      <vt:lpstr>TRAINER’S RESPONSIBLE</vt:lpstr>
      <vt:lpstr>TRAINER’S RESPONSIBILITY</vt:lpstr>
      <vt:lpstr>TRAINER’S RESPONSIBILITY</vt:lpstr>
      <vt:lpstr>SALT MODULES</vt:lpstr>
      <vt:lpstr>WHAT’S HELPFUL TO THE TRAINERS</vt:lpstr>
      <vt:lpstr>PowerPoint Presentation</vt:lpstr>
      <vt:lpstr>STATE QUESTIONS</vt:lpstr>
      <vt:lpstr>ALABAMA COMMENTS</vt:lpstr>
      <vt:lpstr>ARKANSAS COMMENTS</vt:lpstr>
      <vt:lpstr>FLORIDA COMMENTS</vt:lpstr>
      <vt:lpstr>GEORGIA COMMENTS</vt:lpstr>
      <vt:lpstr>NORTH CAROLINA COMMENTS</vt:lpstr>
      <vt:lpstr>SOUTH CAROLINA COMMENTS</vt:lpstr>
      <vt:lpstr>TENNESSEE COMMENTS</vt:lpstr>
      <vt:lpstr>OKLAHOMA COMMENTS</vt:lpstr>
      <vt:lpstr>PowerPoint Presentation</vt:lpstr>
      <vt:lpstr>STATE CALLS</vt:lpstr>
      <vt:lpstr>DATES TO REMEMBER</vt:lpstr>
      <vt:lpstr>Next OCSS Webinars 3:30 p.m. EST 2:30 p.m. CST</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Huerena</dc:creator>
  <cp:lastModifiedBy>Juliana Huerena</cp:lastModifiedBy>
  <cp:revision>31</cp:revision>
  <dcterms:created xsi:type="dcterms:W3CDTF">2015-02-12T23:13:37Z</dcterms:created>
  <dcterms:modified xsi:type="dcterms:W3CDTF">2015-03-12T23:36:16Z</dcterms:modified>
</cp:coreProperties>
</file>