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94" r:id="rId2"/>
    <p:sldId id="346" r:id="rId3"/>
    <p:sldId id="383" r:id="rId4"/>
    <p:sldId id="384" r:id="rId5"/>
    <p:sldId id="402" r:id="rId6"/>
    <p:sldId id="413" r:id="rId7"/>
    <p:sldId id="414" r:id="rId8"/>
    <p:sldId id="415" r:id="rId9"/>
    <p:sldId id="385" r:id="rId10"/>
    <p:sldId id="388" r:id="rId11"/>
    <p:sldId id="389" r:id="rId12"/>
    <p:sldId id="387" r:id="rId13"/>
    <p:sldId id="390" r:id="rId14"/>
    <p:sldId id="391" r:id="rId15"/>
    <p:sldId id="392" r:id="rId16"/>
    <p:sldId id="394" r:id="rId17"/>
    <p:sldId id="416" r:id="rId18"/>
    <p:sldId id="395" r:id="rId19"/>
    <p:sldId id="418" r:id="rId20"/>
    <p:sldId id="421" r:id="rId21"/>
    <p:sldId id="420" r:id="rId22"/>
    <p:sldId id="357" r:id="rId23"/>
    <p:sldId id="358" r:id="rId24"/>
    <p:sldId id="419" r:id="rId25"/>
    <p:sldId id="366" r:id="rId26"/>
    <p:sldId id="417" r:id="rId27"/>
    <p:sldId id="28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567" autoAdjust="0"/>
  </p:normalViewPr>
  <p:slideViewPr>
    <p:cSldViewPr>
      <p:cViewPr varScale="1">
        <p:scale>
          <a:sx n="47" d="100"/>
          <a:sy n="47" d="100"/>
        </p:scale>
        <p:origin x="1363" y="43"/>
      </p:cViewPr>
      <p:guideLst>
        <p:guide orient="horz" pos="2160"/>
        <p:guide pos="2880"/>
      </p:guideLst>
    </p:cSldViewPr>
  </p:slideViewPr>
  <p:outlineViewPr>
    <p:cViewPr>
      <p:scale>
        <a:sx n="33" d="100"/>
        <a:sy n="33" d="100"/>
      </p:scale>
      <p:origin x="0" y="11538"/>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65" d="100"/>
          <a:sy n="65" d="100"/>
        </p:scale>
        <p:origin x="-2484"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0C4E915-897E-43C4-A4CF-6D31D18D087D}" type="datetimeFigureOut">
              <a:rPr lang="en-US" smtClean="0"/>
              <a:t>12/23/2016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6B48184-13DF-42BA-9BB3-78FC77200CFF}" type="slidenum">
              <a:rPr lang="en-US" smtClean="0"/>
              <a:t>‹#›</a:t>
            </a:fld>
            <a:endParaRPr lang="en-US" dirty="0"/>
          </a:p>
        </p:txBody>
      </p:sp>
    </p:spTree>
    <p:extLst>
      <p:ext uri="{BB962C8B-B14F-4D97-AF65-F5344CB8AC3E}">
        <p14:creationId xmlns:p14="http://schemas.microsoft.com/office/powerpoint/2010/main" val="313385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3953ED6-5F1E-4A3C-8B2D-19AF76A70B1E}" type="datetimeFigureOut">
              <a:rPr lang="en-US" smtClean="0"/>
              <a:t>12/23/2016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0BC54E-03D6-4FCE-982D-EEF7D4030637}" type="slidenum">
              <a:rPr lang="en-US" smtClean="0"/>
              <a:t>‹#›</a:t>
            </a:fld>
            <a:endParaRPr lang="en-US" dirty="0"/>
          </a:p>
        </p:txBody>
      </p:sp>
    </p:spTree>
    <p:extLst>
      <p:ext uri="{BB962C8B-B14F-4D97-AF65-F5344CB8AC3E}">
        <p14:creationId xmlns:p14="http://schemas.microsoft.com/office/powerpoint/2010/main" val="95646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1</a:t>
            </a:fld>
            <a:endParaRPr lang="en-US" dirty="0"/>
          </a:p>
        </p:txBody>
      </p:sp>
    </p:spTree>
    <p:extLst>
      <p:ext uri="{BB962C8B-B14F-4D97-AF65-F5344CB8AC3E}">
        <p14:creationId xmlns:p14="http://schemas.microsoft.com/office/powerpoint/2010/main" val="241114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14</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15</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16</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18</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19</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21</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26</a:t>
            </a:fld>
            <a:endParaRPr lang="en-US" dirty="0"/>
          </a:p>
        </p:txBody>
      </p:sp>
    </p:spTree>
    <p:extLst>
      <p:ext uri="{BB962C8B-B14F-4D97-AF65-F5344CB8AC3E}">
        <p14:creationId xmlns:p14="http://schemas.microsoft.com/office/powerpoint/2010/main" val="305887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27</a:t>
            </a:fld>
            <a:endParaRPr lang="en-US" dirty="0"/>
          </a:p>
        </p:txBody>
      </p:sp>
    </p:spTree>
    <p:extLst>
      <p:ext uri="{BB962C8B-B14F-4D97-AF65-F5344CB8AC3E}">
        <p14:creationId xmlns:p14="http://schemas.microsoft.com/office/powerpoint/2010/main" val="372366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Nancy</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AD89B80-FEAD-40D7-8717-B142499E6011}" type="slidenum">
              <a:rPr lang="en-US" altLang="en-US" smtClean="0">
                <a:latin typeface="Arial" charset="0"/>
              </a:rPr>
              <a:pPr/>
              <a:t>3</a:t>
            </a:fld>
            <a:endParaRPr lang="en-US" altLang="en-US">
              <a:latin typeface="Arial" charset="0"/>
            </a:endParaRPr>
          </a:p>
        </p:txBody>
      </p:sp>
    </p:spTree>
    <p:extLst>
      <p:ext uri="{BB962C8B-B14F-4D97-AF65-F5344CB8AC3E}">
        <p14:creationId xmlns:p14="http://schemas.microsoft.com/office/powerpoint/2010/main" val="265790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Nancy</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C07ACEF-FCCF-44D4-8D5B-91307882739A}" type="slidenum">
              <a:rPr lang="en-US" altLang="en-US" smtClean="0">
                <a:latin typeface="Arial" charset="0"/>
              </a:rPr>
              <a:pPr/>
              <a:t>4</a:t>
            </a:fld>
            <a:endParaRPr lang="en-US" altLang="en-US">
              <a:latin typeface="Arial" charset="0"/>
            </a:endParaRPr>
          </a:p>
        </p:txBody>
      </p:sp>
    </p:spTree>
    <p:extLst>
      <p:ext uri="{BB962C8B-B14F-4D97-AF65-F5344CB8AC3E}">
        <p14:creationId xmlns:p14="http://schemas.microsoft.com/office/powerpoint/2010/main" val="4204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charset="0"/>
              </a:rPr>
              <a:t>Chaquet</a:t>
            </a:r>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6</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9</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10</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11</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12</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13</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45CAF-63F5-4589-AC2C-3F672AA644DD}"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F3E55-FA16-4015-B24B-56F498EC5353}"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3B273-F27F-4565-B041-3BC44E35A922}"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98B000-8611-4188-B78E-062A5EF2BA8E}"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DE3BC-873F-42A5-9092-C3FF78AF282D}"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26D83B-55AB-4038-B538-F2049154E316}"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D68A7B-061F-4713-8F24-26EB062F162E}" type="datetime1">
              <a:rPr lang="en-US" smtClean="0"/>
              <a:t>12/23/2016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392F31-8ACA-4E4A-8055-773FD9C28D53}" type="datetime1">
              <a:rPr lang="en-US" smtClean="0"/>
              <a:t>12/23/2016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6AC26-AD09-44F6-AD65-5209AE12661D}" type="datetime1">
              <a:rPr lang="en-US" smtClean="0"/>
              <a:t>12/23/2016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69DE4-A70C-4416-B6EF-26FD18C0EAD0}"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DF92C-4D56-41E6-B5BA-201CB12A025D}"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5D6D0"/>
            </a:gs>
            <a:gs pos="64999">
              <a:srgbClr val="F0EBD5"/>
            </a:gs>
            <a:gs pos="100000">
              <a:srgbClr val="00206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solidFill>
          <a:ln w="76200">
            <a:solidFill>
              <a:schemeClr val="accent1"/>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B15C7-89DC-4648-AC13-A324C59E4E49}" type="datetime1">
              <a:rPr lang="en-US" smtClean="0"/>
              <a:t>12/23/2016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C2C02-2ACC-4BAC-8DA3-CB0D4F824C0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4114800"/>
            <a:ext cx="6400800" cy="1752600"/>
          </a:xfrm>
        </p:spPr>
        <p:txBody>
          <a:bodyPr>
            <a:normAutofit/>
          </a:bodyPr>
          <a:lstStyle/>
          <a:p>
            <a:r>
              <a:rPr lang="en-US" dirty="0"/>
              <a:t>Advisory Committee Meeting</a:t>
            </a:r>
          </a:p>
          <a:p>
            <a:r>
              <a:rPr lang="en-US" dirty="0"/>
              <a:t>May 20,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
            <a:ext cx="7772401" cy="362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29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2641007"/>
              </p:ext>
            </p:extLst>
          </p:nvPr>
        </p:nvGraphicFramePr>
        <p:xfrm>
          <a:off x="514349" y="265485"/>
          <a:ext cx="8028216" cy="4495799"/>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400" kern="1200" dirty="0">
                          <a:solidFill>
                            <a:schemeClr val="dk1"/>
                          </a:solidFill>
                          <a:effectLst/>
                          <a:latin typeface="+mj-lt"/>
                          <a:ea typeface="+mn-ea"/>
                          <a:cs typeface="+mn-cs"/>
                        </a:rPr>
                        <a:t>Support self</a:t>
                      </a:r>
                      <a:r>
                        <a:rPr lang="en-US" sz="2400" kern="1200" baseline="0" dirty="0">
                          <a:solidFill>
                            <a:schemeClr val="dk1"/>
                          </a:solidFill>
                          <a:effectLst/>
                          <a:latin typeface="+mj-lt"/>
                          <a:ea typeface="+mn-ea"/>
                          <a:cs typeface="+mn-cs"/>
                        </a:rPr>
                        <a:t> advocates from their state to participate in R</a:t>
                      </a:r>
                      <a:r>
                        <a:rPr lang="en-US" sz="2400" kern="1200" dirty="0">
                          <a:solidFill>
                            <a:schemeClr val="dk1"/>
                          </a:solidFill>
                          <a:effectLst/>
                          <a:latin typeface="+mj-lt"/>
                          <a:ea typeface="+mn-ea"/>
                          <a:cs typeface="+mn-cs"/>
                        </a:rPr>
                        <a:t>egional Self Advocacy Leadership Training Institute for Youth and New Leaders </a:t>
                      </a:r>
                      <a:endParaRPr lang="en-US" sz="2400"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9502143"/>
              </p:ext>
            </p:extLst>
          </p:nvPr>
        </p:nvGraphicFramePr>
        <p:xfrm>
          <a:off x="514349" y="265485"/>
          <a:ext cx="8028216" cy="4951930"/>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 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400" kern="1200" dirty="0">
                          <a:solidFill>
                            <a:schemeClr val="dk1"/>
                          </a:solidFill>
                          <a:effectLst/>
                          <a:latin typeface="+mj-lt"/>
                          <a:ea typeface="+mn-ea"/>
                          <a:cs typeface="+mn-cs"/>
                        </a:rPr>
                        <a:t>Support the development of expertise of self advocates in the production of  vlogs, blogs, and webinars that tell their personal stories about the power of self advocacy and address their issues </a:t>
                      </a:r>
                      <a:endParaRPr lang="en-US" sz="2400"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14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1871306"/>
              </p:ext>
            </p:extLst>
          </p:nvPr>
        </p:nvGraphicFramePr>
        <p:xfrm>
          <a:off x="514349" y="265485"/>
          <a:ext cx="8028216" cy="4671514"/>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a:t>
                      </a:r>
                      <a:r>
                        <a:rPr lang="en-US" sz="2400" baseline="0" dirty="0">
                          <a:effectLst/>
                          <a:latin typeface="+mj-lt"/>
                          <a:ea typeface="Batang" panose="02030600000101010101" pitchFamily="18" charset="-127"/>
                          <a:cs typeface="Times New Roman"/>
                        </a:rPr>
                        <a:t> </a:t>
                      </a:r>
                      <a:r>
                        <a:rPr lang="en-US" sz="2400" dirty="0">
                          <a:effectLst/>
                          <a:latin typeface="+mj-lt"/>
                          <a:ea typeface="Batang" panose="02030600000101010101" pitchFamily="18" charset="-127"/>
                          <a:cs typeface="Times New Roman"/>
                        </a:rPr>
                        <a:t>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000" b="1" kern="1200" baseline="0" dirty="0">
                          <a:solidFill>
                            <a:schemeClr val="dk1"/>
                          </a:solidFill>
                          <a:effectLst/>
                          <a:latin typeface="+mj-lt"/>
                          <a:ea typeface="+mn-ea"/>
                          <a:cs typeface="+mn-cs"/>
                        </a:rPr>
                        <a:t>Support s</a:t>
                      </a:r>
                      <a:r>
                        <a:rPr lang="en-US" sz="2000" b="1" kern="1200" dirty="0">
                          <a:solidFill>
                            <a:schemeClr val="dk1"/>
                          </a:solidFill>
                          <a:effectLst/>
                          <a:latin typeface="+mj-lt"/>
                          <a:ea typeface="+mn-ea"/>
                          <a:cs typeface="+mn-cs"/>
                        </a:rPr>
                        <a:t>elf advocates and their supporters to participate on</a:t>
                      </a:r>
                      <a:r>
                        <a:rPr lang="en-US" sz="2000" b="1" kern="1200" baseline="0" dirty="0">
                          <a:solidFill>
                            <a:schemeClr val="dk1"/>
                          </a:solidFill>
                          <a:effectLst/>
                          <a:latin typeface="+mj-lt"/>
                          <a:ea typeface="+mn-ea"/>
                          <a:cs typeface="+mn-cs"/>
                        </a:rPr>
                        <a:t> Advisory Board of the Regional Center and to participate in </a:t>
                      </a:r>
                      <a:r>
                        <a:rPr lang="en-US" sz="2000" b="1" kern="1200" dirty="0">
                          <a:solidFill>
                            <a:schemeClr val="dk1"/>
                          </a:solidFill>
                          <a:effectLst/>
                          <a:latin typeface="+mj-lt"/>
                          <a:ea typeface="+mn-ea"/>
                          <a:cs typeface="+mn-cs"/>
                        </a:rPr>
                        <a:t>regional meetings and regional and national conferences with their peers as leaders, participants  and instructors</a:t>
                      </a:r>
                      <a:endParaRPr lang="en-US" sz="2000" b="1"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15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9419123"/>
              </p:ext>
            </p:extLst>
          </p:nvPr>
        </p:nvGraphicFramePr>
        <p:xfrm>
          <a:off x="514349" y="265485"/>
          <a:ext cx="8028216" cy="4495799"/>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400" kern="1200" dirty="0">
                          <a:solidFill>
                            <a:schemeClr val="dk1"/>
                          </a:solidFill>
                          <a:effectLst/>
                          <a:latin typeface="+mj-lt"/>
                          <a:ea typeface="+mn-ea"/>
                          <a:cs typeface="+mn-cs"/>
                        </a:rPr>
                        <a:t>Support</a:t>
                      </a:r>
                      <a:r>
                        <a:rPr lang="en-US" sz="2400" kern="1200" baseline="0" dirty="0">
                          <a:solidFill>
                            <a:schemeClr val="dk1"/>
                          </a:solidFill>
                          <a:effectLst/>
                          <a:latin typeface="+mj-lt"/>
                          <a:ea typeface="+mn-ea"/>
                          <a:cs typeface="+mn-cs"/>
                        </a:rPr>
                        <a:t> with funding the Collaboration of OCSS states to </a:t>
                      </a:r>
                      <a:r>
                        <a:rPr lang="en-US" sz="2400" kern="1200" dirty="0">
                          <a:solidFill>
                            <a:schemeClr val="dk1"/>
                          </a:solidFill>
                          <a:effectLst/>
                          <a:latin typeface="+mj-lt"/>
                          <a:ea typeface="+mn-ea"/>
                          <a:cs typeface="+mn-cs"/>
                        </a:rPr>
                        <a:t>sponsor the 2018 national self advocacy conference:</a:t>
                      </a:r>
                      <a:r>
                        <a:rPr lang="en-US" sz="2400" kern="1200" baseline="0" dirty="0">
                          <a:solidFill>
                            <a:schemeClr val="dk1"/>
                          </a:solidFill>
                          <a:effectLst/>
                          <a:latin typeface="+mj-lt"/>
                          <a:ea typeface="+mn-ea"/>
                          <a:cs typeface="+mn-cs"/>
                        </a:rPr>
                        <a:t> $10,000 per state</a:t>
                      </a:r>
                      <a:endParaRPr lang="en-US" sz="2400"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139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0777826"/>
              </p:ext>
            </p:extLst>
          </p:nvPr>
        </p:nvGraphicFramePr>
        <p:xfrm>
          <a:off x="457201" y="265485"/>
          <a:ext cx="8085365" cy="4495799"/>
        </p:xfrm>
        <a:graphic>
          <a:graphicData uri="http://schemas.openxmlformats.org/drawingml/2006/table">
            <a:tbl>
              <a:tblPr firstRow="1" bandRow="1">
                <a:tableStyleId>{5C22544A-7EE6-4342-B048-85BDC9FD1C3A}</a:tableStyleId>
              </a:tblPr>
              <a:tblGrid>
                <a:gridCol w="4071257">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Protection</a:t>
                      </a:r>
                      <a:r>
                        <a:rPr lang="en-US" sz="2400" baseline="0" dirty="0">
                          <a:latin typeface="+mj-lt"/>
                        </a:rPr>
                        <a:t> and Advocacy</a:t>
                      </a:r>
                    </a:p>
                    <a:p>
                      <a:r>
                        <a:rPr lang="en-US" sz="2400" baseline="0" dirty="0">
                          <a:latin typeface="+mj-lt"/>
                        </a:rPr>
                        <a:t>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kern="1200" dirty="0">
                          <a:solidFill>
                            <a:schemeClr val="dk1"/>
                          </a:solidFill>
                          <a:effectLst/>
                          <a:latin typeface="+mj-lt"/>
                          <a:ea typeface="Batang" panose="02030600000101010101" pitchFamily="18" charset="-127"/>
                          <a:cs typeface="Times New Roman"/>
                        </a:rPr>
                        <a:t>Add</a:t>
                      </a:r>
                      <a:r>
                        <a:rPr lang="en-US" sz="2400" kern="1200" baseline="0" dirty="0">
                          <a:solidFill>
                            <a:schemeClr val="dk1"/>
                          </a:solidFill>
                          <a:effectLst/>
                          <a:latin typeface="+mj-lt"/>
                          <a:ea typeface="Batang" panose="02030600000101010101" pitchFamily="18" charset="-127"/>
                          <a:cs typeface="Times New Roman"/>
                        </a:rPr>
                        <a:t> support of regional peer to peer self advocacy (OCSS/SABE) as priority for P and A</a:t>
                      </a:r>
                      <a:endParaRPr lang="en-US" sz="2400" kern="1200" dirty="0">
                        <a:solidFill>
                          <a:schemeClr val="dk1"/>
                        </a:solidFill>
                        <a:effectLst/>
                        <a:latin typeface="+mj-lt"/>
                        <a:ea typeface="Batang" panose="02030600000101010101" pitchFamily="18" charset="-127"/>
                        <a:cs typeface="Times New Roman"/>
                      </a:endParaRPr>
                    </a:p>
                  </a:txBody>
                  <a:tcPr marL="68580" marR="68580" marT="0" marB="0"/>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kern="1200" dirty="0">
                          <a:solidFill>
                            <a:schemeClr val="dk1"/>
                          </a:solidFill>
                          <a:effectLst/>
                          <a:latin typeface="+mj-lt"/>
                          <a:ea typeface="+mn-ea"/>
                          <a:cs typeface="+mn-cs"/>
                        </a:rPr>
                        <a:t>Work on Project Vote with their state self advocacy groups</a:t>
                      </a:r>
                      <a:endParaRPr lang="en-US" sz="2400" dirty="0">
                        <a:effectLst/>
                        <a:latin typeface="+mj-lt"/>
                        <a:ea typeface="Calibri"/>
                        <a:cs typeface="Times New Roman"/>
                      </a:endParaRP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on Employment initiatives with state self advocacy groups</a:t>
                      </a:r>
                    </a:p>
                    <a:p>
                      <a:pPr marL="0" marR="0" algn="l">
                        <a:lnSpc>
                          <a:spcPct val="115000"/>
                        </a:lnSpc>
                        <a:spcBef>
                          <a:spcPts val="0"/>
                        </a:spcBef>
                        <a:spcAft>
                          <a:spcPts val="1000"/>
                        </a:spcAft>
                      </a:pPr>
                      <a:r>
                        <a:rPr lang="en-US" sz="1600" dirty="0">
                          <a:effectLst/>
                          <a:latin typeface="Calibri"/>
                          <a:ea typeface="Calibri"/>
                          <a:cs typeface="Times New Roman"/>
                        </a:rPr>
                        <a:t> </a:t>
                      </a: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65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7007831"/>
              </p:ext>
            </p:extLst>
          </p:nvPr>
        </p:nvGraphicFramePr>
        <p:xfrm>
          <a:off x="682653" y="0"/>
          <a:ext cx="7791456" cy="5107052"/>
        </p:xfrm>
        <a:graphic>
          <a:graphicData uri="http://schemas.openxmlformats.org/drawingml/2006/table">
            <a:tbl>
              <a:tblPr firstRow="1" bandRow="1">
                <a:tableStyleId>{5C22544A-7EE6-4342-B048-85BDC9FD1C3A}</a:tableStyleId>
              </a:tblPr>
              <a:tblGrid>
                <a:gridCol w="3895728">
                  <a:extLst>
                    <a:ext uri="{9D8B030D-6E8A-4147-A177-3AD203B41FA5}">
                      <a16:colId xmlns:a16="http://schemas.microsoft.com/office/drawing/2014/main" val="20000"/>
                    </a:ext>
                  </a:extLst>
                </a:gridCol>
                <a:gridCol w="3895728">
                  <a:extLst>
                    <a:ext uri="{9D8B030D-6E8A-4147-A177-3AD203B41FA5}">
                      <a16:colId xmlns:a16="http://schemas.microsoft.com/office/drawing/2014/main" val="20001"/>
                    </a:ext>
                  </a:extLst>
                </a:gridCol>
              </a:tblGrid>
              <a:tr h="708223">
                <a:tc>
                  <a:txBody>
                    <a:bodyPr/>
                    <a:lstStyle/>
                    <a:p>
                      <a:r>
                        <a:rPr lang="en-US" sz="2400" dirty="0">
                          <a:latin typeface="+mj-lt"/>
                        </a:rPr>
                        <a:t>Protection</a:t>
                      </a:r>
                      <a:r>
                        <a:rPr lang="en-US" sz="2400" baseline="0" dirty="0">
                          <a:latin typeface="+mj-lt"/>
                        </a:rPr>
                        <a:t> and Advocacy</a:t>
                      </a:r>
                    </a:p>
                    <a:p>
                      <a:r>
                        <a:rPr lang="en-US" sz="2400" baseline="0" dirty="0">
                          <a:latin typeface="+mj-lt"/>
                        </a:rPr>
                        <a:t>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4284092">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a:t>
                      </a:r>
                      <a:r>
                        <a:rPr lang="en-US" sz="2400" baseline="0" dirty="0">
                          <a:effectLst/>
                          <a:latin typeface="+mj-lt"/>
                          <a:ea typeface="Batang" panose="02030600000101010101" pitchFamily="18" charset="-127"/>
                          <a:cs typeface="Times New Roman"/>
                        </a:rPr>
                        <a:t> support of regional peer to peer self advocacy as priority for P and A</a:t>
                      </a:r>
                      <a:endParaRPr lang="en-US" sz="2400" dirty="0">
                        <a:effectLst/>
                        <a:latin typeface="+mj-lt"/>
                        <a:ea typeface="Batang" panose="02030600000101010101" pitchFamily="18" charset="-127"/>
                        <a:cs typeface="Times New Roman"/>
                      </a:endParaRPr>
                    </a:p>
                  </a:txBody>
                  <a:tcPr marL="68580" marR="68580" marT="0" marB="0"/>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with SA groups on closing institutions</a:t>
                      </a: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with State Groups on legislative initiatives</a:t>
                      </a: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Provide technical</a:t>
                      </a:r>
                      <a:r>
                        <a:rPr lang="en-US" sz="2400" baseline="0" dirty="0">
                          <a:effectLst/>
                          <a:latin typeface="+mj-lt"/>
                          <a:ea typeface="Calibri"/>
                          <a:cs typeface="Times New Roman"/>
                        </a:rPr>
                        <a:t> support with technology, listserv and media relations </a:t>
                      </a:r>
                    </a:p>
                    <a:p>
                      <a:pPr marL="0" marR="0" algn="l">
                        <a:lnSpc>
                          <a:spcPct val="115000"/>
                        </a:lnSpc>
                        <a:spcBef>
                          <a:spcPts val="0"/>
                        </a:spcBef>
                        <a:spcAft>
                          <a:spcPts val="1000"/>
                        </a:spcAft>
                      </a:pPr>
                      <a:r>
                        <a:rPr lang="en-US" sz="1600" dirty="0">
                          <a:effectLst/>
                          <a:latin typeface="Calibri"/>
                          <a:ea typeface="Calibri"/>
                          <a:cs typeface="Times New Roman"/>
                        </a:rPr>
                        <a:t> </a:t>
                      </a: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764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6715915"/>
              </p:ext>
            </p:extLst>
          </p:nvPr>
        </p:nvGraphicFramePr>
        <p:xfrm>
          <a:off x="514349" y="265485"/>
          <a:ext cx="8028216" cy="4767780"/>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dirty="0">
                          <a:latin typeface="+mj-lt"/>
                        </a:rPr>
                        <a:t>UCEDD</a:t>
                      </a:r>
                      <a:endParaRPr lang="en-US" sz="2400" baseline="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regional</a:t>
                      </a:r>
                      <a:r>
                        <a:rPr lang="en-US" sz="2400" baseline="0" dirty="0">
                          <a:effectLst/>
                          <a:latin typeface="+mj-lt"/>
                          <a:ea typeface="Batang" panose="02030600000101010101" pitchFamily="18" charset="-127"/>
                          <a:cs typeface="Times New Roman"/>
                        </a:rPr>
                        <a:t> peer to peer</a:t>
                      </a:r>
                      <a:r>
                        <a:rPr lang="en-US" sz="2400" dirty="0">
                          <a:effectLst/>
                          <a:latin typeface="+mj-lt"/>
                          <a:ea typeface="Batang" panose="02030600000101010101" pitchFamily="18" charset="-127"/>
                          <a:cs typeface="Times New Roman"/>
                        </a:rPr>
                        <a:t> activities as priorities in their strategic</a:t>
                      </a:r>
                      <a:r>
                        <a:rPr lang="en-US" sz="2400" baseline="0" dirty="0">
                          <a:effectLst/>
                          <a:latin typeface="+mj-lt"/>
                          <a:ea typeface="Batang" panose="02030600000101010101" pitchFamily="18" charset="-127"/>
                          <a:cs typeface="Times New Roman"/>
                        </a:rPr>
                        <a:t> </a:t>
                      </a:r>
                      <a:r>
                        <a:rPr lang="en-US" sz="2400" dirty="0">
                          <a:effectLst/>
                          <a:latin typeface="+mj-lt"/>
                          <a:ea typeface="Batang" panose="02030600000101010101" pitchFamily="18" charset="-127"/>
                          <a:cs typeface="Times New Roman"/>
                        </a:rPr>
                        <a:t>planning</a:t>
                      </a:r>
                    </a:p>
                  </a:txBody>
                  <a:tcPr marL="68580" marR="68580" marT="0" marB="0"/>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1800" b="1" dirty="0">
                          <a:effectLst/>
                          <a:latin typeface="+mj-lt"/>
                          <a:ea typeface="Calibri"/>
                          <a:cs typeface="Times New Roman"/>
                        </a:rPr>
                        <a:t>Provide support</a:t>
                      </a:r>
                      <a:r>
                        <a:rPr lang="en-US" sz="1800" b="1" baseline="0" dirty="0">
                          <a:effectLst/>
                          <a:latin typeface="+mj-lt"/>
                          <a:ea typeface="Calibri"/>
                          <a:cs typeface="Times New Roman"/>
                        </a:rPr>
                        <a:t> to self advocates and their organization in learning to use social media technology and securing access to technology resources</a:t>
                      </a:r>
                    </a:p>
                    <a:p>
                      <a:pPr marL="342900" marR="0" indent="-342900" algn="l">
                        <a:lnSpc>
                          <a:spcPct val="115000"/>
                        </a:lnSpc>
                        <a:spcBef>
                          <a:spcPts val="0"/>
                        </a:spcBef>
                        <a:spcAft>
                          <a:spcPts val="1000"/>
                        </a:spcAft>
                        <a:buFont typeface="Arial" panose="020B0604020202020204" pitchFamily="34" charset="0"/>
                        <a:buChar char="•"/>
                      </a:pPr>
                      <a:r>
                        <a:rPr lang="en-US" sz="1800" b="1" baseline="0" dirty="0">
                          <a:effectLst/>
                          <a:latin typeface="+mj-lt"/>
                          <a:ea typeface="Calibri"/>
                          <a:cs typeface="Times New Roman"/>
                        </a:rPr>
                        <a:t>Provide a resource to serve on a committee to write a grant for a Youth Leadership Academy and submit to </a:t>
                      </a:r>
                      <a:r>
                        <a:rPr lang="en-US" sz="1800" b="1" kern="1200" dirty="0">
                          <a:solidFill>
                            <a:schemeClr val="dk1"/>
                          </a:solidFill>
                          <a:effectLst/>
                          <a:latin typeface="+mj-lt"/>
                          <a:ea typeface="+mn-ea"/>
                          <a:cs typeface="+mn-cs"/>
                        </a:rPr>
                        <a:t>Mitsubishi </a:t>
                      </a:r>
                      <a:r>
                        <a:rPr lang="en-US" sz="1600" dirty="0">
                          <a:effectLst/>
                          <a:latin typeface="Calibri"/>
                          <a:ea typeface="Calibri"/>
                          <a:cs typeface="Times New Roman"/>
                        </a:rPr>
                        <a:t> </a:t>
                      </a:r>
                    </a:p>
                    <a:p>
                      <a:pPr marL="0" marR="0" indent="0" algn="l">
                        <a:lnSpc>
                          <a:spcPct val="115000"/>
                        </a:lnSpc>
                        <a:spcBef>
                          <a:spcPts val="0"/>
                        </a:spcBef>
                        <a:spcAft>
                          <a:spcPts val="1000"/>
                        </a:spcAft>
                        <a:buFont typeface="Arial" panose="020B0604020202020204" pitchFamily="34" charset="0"/>
                        <a:buNone/>
                      </a:pP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487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Advocacy Organizations</a:t>
            </a:r>
            <a:br>
              <a:rPr lang="en-US" dirty="0"/>
            </a:br>
            <a:endParaRPr lang="en-US" dirty="0"/>
          </a:p>
        </p:txBody>
      </p:sp>
      <p:sp>
        <p:nvSpPr>
          <p:cNvPr id="3" name="Content Placeholder 2"/>
          <p:cNvSpPr>
            <a:spLocks noGrp="1"/>
          </p:cNvSpPr>
          <p:nvPr>
            <p:ph idx="1"/>
          </p:nvPr>
        </p:nvSpPr>
        <p:spPr/>
        <p:txBody>
          <a:bodyPr/>
          <a:lstStyle/>
          <a:p>
            <a:r>
              <a:rPr lang="en-US" dirty="0"/>
              <a:t>We need answers from  you also!!</a:t>
            </a:r>
          </a:p>
        </p:txBody>
      </p:sp>
      <p:sp>
        <p:nvSpPr>
          <p:cNvPr id="4" name="Slide Number Placeholder 3"/>
          <p:cNvSpPr>
            <a:spLocks noGrp="1"/>
          </p:cNvSpPr>
          <p:nvPr>
            <p:ph type="sldNum" sz="quarter" idx="12"/>
          </p:nvPr>
        </p:nvSpPr>
        <p:spPr/>
        <p:txBody>
          <a:bodyPr/>
          <a:lstStyle/>
          <a:p>
            <a:fld id="{0C9C2C02-2ACC-4BAC-8DA3-CB0D4F824C07}" type="slidenum">
              <a:rPr lang="en-US" smtClean="0"/>
              <a:t>17</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480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93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7871131"/>
              </p:ext>
            </p:extLst>
          </p:nvPr>
        </p:nvGraphicFramePr>
        <p:xfrm>
          <a:off x="514349" y="265485"/>
          <a:ext cx="8028216" cy="4495799"/>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1800" b="1" baseline="0" dirty="0">
                          <a:effectLst/>
                          <a:latin typeface="+mj-lt"/>
                          <a:ea typeface="Calibri"/>
                          <a:cs typeface="Times New Roman"/>
                        </a:rPr>
                        <a:t>Appoint 2 self advocates to continue work on Advisory Committee/Board of the center</a:t>
                      </a:r>
                    </a:p>
                    <a:p>
                      <a:pPr marL="342900" marR="0" indent="-342900" algn="l">
                        <a:lnSpc>
                          <a:spcPct val="115000"/>
                        </a:lnSpc>
                        <a:spcBef>
                          <a:spcPts val="0"/>
                        </a:spcBef>
                        <a:spcAft>
                          <a:spcPts val="1000"/>
                        </a:spcAft>
                        <a:buFont typeface="Arial" panose="020B0604020202020204" pitchFamily="34" charset="0"/>
                        <a:buChar char="•"/>
                      </a:pPr>
                      <a:r>
                        <a:rPr lang="en-US" sz="1800" b="1" baseline="0" dirty="0">
                          <a:effectLst/>
                          <a:latin typeface="+mj-lt"/>
                          <a:ea typeface="Calibri"/>
                          <a:cs typeface="Times New Roman"/>
                        </a:rPr>
                        <a:t>Provide a staff person to coordinate activities of the center</a:t>
                      </a:r>
                    </a:p>
                    <a:p>
                      <a:pPr marL="342900" marR="0" indent="-342900" algn="l">
                        <a:lnSpc>
                          <a:spcPct val="115000"/>
                        </a:lnSpc>
                        <a:spcBef>
                          <a:spcPts val="0"/>
                        </a:spcBef>
                        <a:spcAft>
                          <a:spcPts val="1000"/>
                        </a:spcAft>
                        <a:buFont typeface="Arial" panose="020B0604020202020204" pitchFamily="34" charset="0"/>
                        <a:buChar char="•"/>
                      </a:pPr>
                      <a:r>
                        <a:rPr lang="en-US" sz="1800" b="1" baseline="0" dirty="0">
                          <a:effectLst/>
                          <a:latin typeface="+mj-lt"/>
                          <a:ea typeface="Calibri"/>
                          <a:cs typeface="Times New Roman"/>
                        </a:rPr>
                        <a:t>State group manage finances for the center</a:t>
                      </a:r>
                    </a:p>
                    <a:p>
                      <a:pPr marL="0" marR="0" indent="0" algn="l">
                        <a:lnSpc>
                          <a:spcPct val="115000"/>
                        </a:lnSpc>
                        <a:spcBef>
                          <a:spcPts val="0"/>
                        </a:spcBef>
                        <a:spcAft>
                          <a:spcPts val="1000"/>
                        </a:spcAft>
                        <a:buFont typeface="Arial" panose="020B0604020202020204" pitchFamily="34" charset="0"/>
                        <a:buNone/>
                      </a:pPr>
                      <a:endParaRPr lang="en-US" sz="1100" dirty="0">
                        <a:effectLst/>
                        <a:latin typeface="Calibri"/>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195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9200" y="43434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0666992"/>
              </p:ext>
            </p:extLst>
          </p:nvPr>
        </p:nvGraphicFramePr>
        <p:xfrm>
          <a:off x="514349" y="265485"/>
          <a:ext cx="8028216" cy="4495799"/>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1166314">
                <a:tc>
                  <a:txBody>
                    <a:bodyPr/>
                    <a:lstStyle/>
                    <a:p>
                      <a:pPr algn="l"/>
                      <a:r>
                        <a:rPr lang="en-US" sz="2400" baseline="0" dirty="0">
                          <a:latin typeface="+mj-lt"/>
                        </a:rPr>
                        <a:t>State Self Advocacy Organizations</a:t>
                      </a:r>
                    </a:p>
                  </a:txBody>
                  <a:tcPr/>
                </a:tc>
                <a:tc>
                  <a:txBody>
                    <a:bodyPr/>
                    <a:lstStyle/>
                    <a:p>
                      <a:pPr algn="l"/>
                      <a:r>
                        <a:rPr lang="en-US" sz="2400" dirty="0">
                          <a:latin typeface="+mj-lt"/>
                        </a:rPr>
                        <a:t>What Activities</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tc>
                <a:tc>
                  <a:txBody>
                    <a:bodyPr/>
                    <a:lstStyle/>
                    <a:p>
                      <a:pPr marL="285750" marR="0" indent="-285750" algn="l">
                        <a:lnSpc>
                          <a:spcPct val="115000"/>
                        </a:lnSpc>
                        <a:spcBef>
                          <a:spcPts val="0"/>
                        </a:spcBef>
                        <a:spcAft>
                          <a:spcPts val="1000"/>
                        </a:spcAft>
                        <a:buFont typeface="Arial" panose="020B0604020202020204" pitchFamily="34" charset="0"/>
                        <a:buChar char="•"/>
                      </a:pPr>
                      <a:r>
                        <a:rPr lang="en-US" sz="2000" b="1" kern="1200" dirty="0">
                          <a:solidFill>
                            <a:schemeClr val="dk1"/>
                          </a:solidFill>
                          <a:effectLst/>
                          <a:latin typeface="+mj-lt"/>
                          <a:ea typeface="+mn-ea"/>
                          <a:cs typeface="+mn-cs"/>
                        </a:rPr>
                        <a:t>Agree</a:t>
                      </a:r>
                      <a:r>
                        <a:rPr lang="en-US" sz="2000" b="1" kern="1200" baseline="0" dirty="0">
                          <a:solidFill>
                            <a:schemeClr val="dk1"/>
                          </a:solidFill>
                          <a:effectLst/>
                          <a:latin typeface="+mj-lt"/>
                          <a:ea typeface="+mn-ea"/>
                          <a:cs typeface="+mn-cs"/>
                        </a:rPr>
                        <a:t> to collaborate and or host with  </a:t>
                      </a:r>
                      <a:r>
                        <a:rPr lang="en-US" sz="2000" b="1" kern="1200" dirty="0">
                          <a:solidFill>
                            <a:schemeClr val="dk1"/>
                          </a:solidFill>
                          <a:effectLst/>
                          <a:latin typeface="+mj-lt"/>
                          <a:ea typeface="+mn-ea"/>
                          <a:cs typeface="+mn-cs"/>
                        </a:rPr>
                        <a:t>the Regional center the 2018 national self advocacy conference</a:t>
                      </a:r>
                      <a:endParaRPr lang="en-US" sz="2000" b="1"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21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4330700" y="7620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00" name="Picture 8" descr="http://www.imagesbuddy.com/images/104/2013/08/hello-and-welcome.jpg"/>
          <p:cNvPicPr>
            <a:picLocks noChangeAspect="1" noChangeArrowheads="1"/>
          </p:cNvPicPr>
          <p:nvPr/>
        </p:nvPicPr>
        <p:blipFill>
          <a:blip r:embed="rId2">
            <a:extLst>
              <a:ext uri="{28A0092B-C50C-407E-A947-70E740481C1C}">
                <a14:useLocalDpi xmlns:a14="http://schemas.microsoft.com/office/drawing/2010/main" val="0"/>
              </a:ext>
            </a:extLst>
          </a:blip>
          <a:srcRect t="12332" b="13136"/>
          <a:stretch>
            <a:fillRect/>
          </a:stretch>
        </p:blipFill>
        <p:spPr bwMode="auto">
          <a:xfrm>
            <a:off x="4394200" y="762000"/>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36" t="14027"/>
          <a:stretch/>
        </p:blipFill>
        <p:spPr>
          <a:xfrm>
            <a:off x="1358900" y="1900237"/>
            <a:ext cx="2514600" cy="3575558"/>
          </a:xfrm>
          <a:prstGeom prst="rect">
            <a:avLst/>
          </a:prstGeom>
          <a:ln w="76200">
            <a:solidFill>
              <a:srgbClr val="002060"/>
            </a:solidFill>
          </a:ln>
        </p:spPr>
      </p:pic>
      <p:sp>
        <p:nvSpPr>
          <p:cNvPr id="2" name="Slide Number Placeholder 1"/>
          <p:cNvSpPr>
            <a:spLocks noGrp="1"/>
          </p:cNvSpPr>
          <p:nvPr>
            <p:ph type="sldNum" sz="quarter" idx="12"/>
          </p:nvPr>
        </p:nvSpPr>
        <p:spPr/>
        <p:txBody>
          <a:bodyPr/>
          <a:lstStyle/>
          <a:p>
            <a:fld id="{0C9C2C02-2ACC-4BAC-8DA3-CB0D4F824C07}" type="slidenum">
              <a:rPr lang="en-US" smtClean="0"/>
              <a:t>2</a:t>
            </a:fld>
            <a:endParaRPr lang="en-US" dirty="0"/>
          </a:p>
        </p:txBody>
      </p:sp>
    </p:spTree>
    <p:extLst>
      <p:ext uri="{BB962C8B-B14F-4D97-AF65-F5344CB8AC3E}">
        <p14:creationId xmlns:p14="http://schemas.microsoft.com/office/powerpoint/2010/main" val="241677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Worksheets</a:t>
            </a:r>
            <a:br>
              <a:rPr lang="en-US" dirty="0"/>
            </a:br>
            <a:endParaRPr lang="en-US" dirty="0"/>
          </a:p>
        </p:txBody>
      </p:sp>
      <p:sp>
        <p:nvSpPr>
          <p:cNvPr id="3" name="Content Placeholder 2"/>
          <p:cNvSpPr>
            <a:spLocks noGrp="1"/>
          </p:cNvSpPr>
          <p:nvPr>
            <p:ph idx="1"/>
          </p:nvPr>
        </p:nvSpPr>
        <p:spPr/>
        <p:txBody>
          <a:bodyPr/>
          <a:lstStyle/>
          <a:p>
            <a:r>
              <a:rPr lang="en-US" dirty="0"/>
              <a:t>You will complete a worksheet for each of your meetings</a:t>
            </a:r>
          </a:p>
        </p:txBody>
      </p:sp>
      <p:sp>
        <p:nvSpPr>
          <p:cNvPr id="4" name="Slide Number Placeholder 3"/>
          <p:cNvSpPr>
            <a:spLocks noGrp="1"/>
          </p:cNvSpPr>
          <p:nvPr>
            <p:ph type="sldNum" sz="quarter" idx="12"/>
          </p:nvPr>
        </p:nvSpPr>
        <p:spPr/>
        <p:txBody>
          <a:bodyPr/>
          <a:lstStyle/>
          <a:p>
            <a:fld id="{0C9C2C02-2ACC-4BAC-8DA3-CB0D4F824C07}" type="slidenum">
              <a:rPr lang="en-US" smtClean="0"/>
              <a:t>20</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480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55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C2C02-2ACC-4BAC-8DA3-CB0D4F824C07}" type="slidenum">
              <a:rPr lang="en-US" smtClean="0"/>
              <a:t>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4909989"/>
              </p:ext>
            </p:extLst>
          </p:nvPr>
        </p:nvGraphicFramePr>
        <p:xfrm>
          <a:off x="514349" y="265485"/>
          <a:ext cx="8028216" cy="5394960"/>
        </p:xfrm>
        <a:graphic>
          <a:graphicData uri="http://schemas.openxmlformats.org/drawingml/2006/table">
            <a:tbl>
              <a:tblPr firstRow="1" bandRow="1">
                <a:tableStyleId>{5C22544A-7EE6-4342-B048-85BDC9FD1C3A}</a:tableStyleId>
              </a:tblPr>
              <a:tblGrid>
                <a:gridCol w="2676072">
                  <a:extLst>
                    <a:ext uri="{9D8B030D-6E8A-4147-A177-3AD203B41FA5}">
                      <a16:colId xmlns:a16="http://schemas.microsoft.com/office/drawing/2014/main" val="20000"/>
                    </a:ext>
                  </a:extLst>
                </a:gridCol>
                <a:gridCol w="2676072">
                  <a:extLst>
                    <a:ext uri="{9D8B030D-6E8A-4147-A177-3AD203B41FA5}">
                      <a16:colId xmlns:a16="http://schemas.microsoft.com/office/drawing/2014/main" val="20001"/>
                    </a:ext>
                  </a:extLst>
                </a:gridCol>
                <a:gridCol w="2676072">
                  <a:extLst>
                    <a:ext uri="{9D8B030D-6E8A-4147-A177-3AD203B41FA5}">
                      <a16:colId xmlns:a16="http://schemas.microsoft.com/office/drawing/2014/main" val="20002"/>
                    </a:ext>
                  </a:extLst>
                </a:gridCol>
              </a:tblGrid>
              <a:tr h="11663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tc>
                  <a:txBody>
                    <a:bodyPr/>
                    <a:lstStyle/>
                    <a:p>
                      <a:r>
                        <a:rPr lang="en-US" sz="2400" dirty="0">
                          <a:latin typeface="+mj-lt"/>
                        </a:rPr>
                        <a:t>Date of Meeting:</a:t>
                      </a:r>
                    </a:p>
                    <a:p>
                      <a:r>
                        <a:rPr lang="en-US" sz="2400" dirty="0">
                          <a:latin typeface="+mj-lt"/>
                        </a:rPr>
                        <a:t>_________</a:t>
                      </a:r>
                    </a:p>
                  </a:txBody>
                  <a:tcPr/>
                </a:tc>
                <a:extLst>
                  <a:ext uri="{0D108BD9-81ED-4DB2-BD59-A6C34878D82A}">
                    <a16:rowId xmlns:a16="http://schemas.microsoft.com/office/drawing/2014/main" val="10000"/>
                  </a:ext>
                </a:extLst>
              </a:tr>
              <a:tr h="3329485">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400" kern="1200" dirty="0">
                          <a:solidFill>
                            <a:schemeClr val="dk1"/>
                          </a:solidFill>
                          <a:effectLst/>
                          <a:latin typeface="+mj-lt"/>
                          <a:ea typeface="+mn-ea"/>
                          <a:cs typeface="+mn-cs"/>
                        </a:rPr>
                        <a:t>Support</a:t>
                      </a:r>
                      <a:r>
                        <a:rPr lang="en-US" sz="2400" kern="1200" baseline="0" dirty="0">
                          <a:solidFill>
                            <a:schemeClr val="dk1"/>
                          </a:solidFill>
                          <a:effectLst/>
                          <a:latin typeface="+mj-lt"/>
                          <a:ea typeface="+mn-ea"/>
                          <a:cs typeface="+mn-cs"/>
                        </a:rPr>
                        <a:t> with funding the Collaboration of OCSS states to </a:t>
                      </a:r>
                      <a:r>
                        <a:rPr lang="en-US" sz="2400" kern="1200" dirty="0">
                          <a:solidFill>
                            <a:schemeClr val="dk1"/>
                          </a:solidFill>
                          <a:effectLst/>
                          <a:latin typeface="+mj-lt"/>
                          <a:ea typeface="+mn-ea"/>
                          <a:cs typeface="+mn-cs"/>
                        </a:rPr>
                        <a:t>sponsor the 2018 national self advocacy conference:</a:t>
                      </a:r>
                      <a:r>
                        <a:rPr lang="en-US" sz="2400" kern="1200" baseline="0" dirty="0">
                          <a:solidFill>
                            <a:schemeClr val="dk1"/>
                          </a:solidFill>
                          <a:effectLst/>
                          <a:latin typeface="+mj-lt"/>
                          <a:ea typeface="+mn-ea"/>
                          <a:cs typeface="+mn-cs"/>
                        </a:rPr>
                        <a:t> $10,000 per state</a:t>
                      </a:r>
                      <a:endParaRPr lang="en-US" sz="2400" dirty="0">
                        <a:effectLst/>
                        <a:latin typeface="+mj-lt"/>
                        <a:ea typeface="Calibri"/>
                        <a:cs typeface="Times New Roman"/>
                      </a:endParaRPr>
                    </a:p>
                  </a:txBody>
                  <a:tcPr marL="114300" marR="114300" marT="0" marB="0"/>
                </a:tc>
                <a:tc>
                  <a:txBody>
                    <a:bodyPr/>
                    <a:lstStyle/>
                    <a:p>
                      <a:pPr marL="342900" marR="0" lvl="0" indent="-342900" algn="l">
                        <a:lnSpc>
                          <a:spcPct val="115000"/>
                        </a:lnSpc>
                        <a:spcBef>
                          <a:spcPts val="0"/>
                        </a:spcBef>
                        <a:spcAft>
                          <a:spcPts val="1000"/>
                        </a:spcAft>
                        <a:buFont typeface="Symbol"/>
                        <a:buChar char=""/>
                      </a:pPr>
                      <a:endParaRPr lang="en-US" sz="2400" dirty="0">
                        <a:effectLst/>
                        <a:latin typeface="+mj-lt"/>
                        <a:ea typeface="Calibri"/>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724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dirty="0"/>
              <a:t>DATES TO REMEMBER</a:t>
            </a:r>
          </a:p>
        </p:txBody>
      </p:sp>
      <p:sp>
        <p:nvSpPr>
          <p:cNvPr id="2" name="Slide Number Placeholder 1"/>
          <p:cNvSpPr>
            <a:spLocks noGrp="1"/>
          </p:cNvSpPr>
          <p:nvPr>
            <p:ph type="sldNum" sz="quarter" idx="12"/>
          </p:nvPr>
        </p:nvSpPr>
        <p:spPr/>
        <p:txBody>
          <a:bodyPr/>
          <a:lstStyle/>
          <a:p>
            <a:fld id="{0C9C2C02-2ACC-4BAC-8DA3-CB0D4F824C07}" type="slidenum">
              <a:rPr lang="en-US" smtClean="0"/>
              <a:t>22</a:t>
            </a:fld>
            <a:endParaRPr lang="en-US" dirty="0"/>
          </a:p>
        </p:txBody>
      </p:sp>
    </p:spTree>
    <p:extLst>
      <p:ext uri="{BB962C8B-B14F-4D97-AF65-F5344CB8AC3E}">
        <p14:creationId xmlns:p14="http://schemas.microsoft.com/office/powerpoint/2010/main" val="268684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normAutofit/>
          </a:bodyPr>
          <a:lstStyle/>
          <a:p>
            <a:pPr marL="457200" lvl="1" indent="0">
              <a:buNone/>
            </a:pPr>
            <a:r>
              <a:rPr lang="en-US" sz="3600" b="1" dirty="0"/>
              <a:t>Due Now </a:t>
            </a:r>
          </a:p>
          <a:p>
            <a:pPr lvl="1"/>
            <a:r>
              <a:rPr lang="en-US" sz="3100" dirty="0"/>
              <a:t>Submit 2nd Quarter Invoice and progress report, if you have competed the requirements (some states still have outstanding Vlogs and quarterly reports from 1</a:t>
            </a:r>
            <a:r>
              <a:rPr lang="en-US" sz="3100" baseline="30000" dirty="0"/>
              <a:t>st</a:t>
            </a:r>
            <a:r>
              <a:rPr lang="en-US" sz="3100" dirty="0"/>
              <a:t> quarter)</a:t>
            </a:r>
          </a:p>
          <a:p>
            <a:pPr lvl="1"/>
            <a:r>
              <a:rPr lang="en-US" sz="3100" dirty="0"/>
              <a:t>Registration Forms for Orlando Meeting</a:t>
            </a:r>
          </a:p>
          <a:p>
            <a:pPr lvl="1"/>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8600"/>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172200" y="6490247"/>
            <a:ext cx="2133600" cy="365125"/>
          </a:xfrm>
        </p:spPr>
        <p:txBody>
          <a:bodyPr/>
          <a:lstStyle/>
          <a:p>
            <a:fld id="{0C9C2C02-2ACC-4BAC-8DA3-CB0D4F824C07}" type="slidenum">
              <a:rPr lang="en-US" smtClean="0"/>
              <a:t>23</a:t>
            </a:fld>
            <a:endParaRPr lang="en-US" dirty="0"/>
          </a:p>
        </p:txBody>
      </p:sp>
    </p:spTree>
    <p:extLst>
      <p:ext uri="{BB962C8B-B14F-4D97-AF65-F5344CB8AC3E}">
        <p14:creationId xmlns:p14="http://schemas.microsoft.com/office/powerpoint/2010/main" val="157624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normAutofit/>
          </a:bodyPr>
          <a:lstStyle/>
          <a:p>
            <a:pPr marL="457200" lvl="1" indent="0">
              <a:buNone/>
            </a:pPr>
            <a:r>
              <a:rPr lang="en-US" sz="3600" b="1" dirty="0"/>
              <a:t>Due Now </a:t>
            </a:r>
          </a:p>
          <a:p>
            <a:pPr lvl="1"/>
            <a:r>
              <a:rPr lang="en-US" sz="3100" dirty="0"/>
              <a:t>Submit 2nd Quarter Invoice and progress report, if you have competed the requirements (some states still have outstanding Vlogs and quarterly reports from 1</a:t>
            </a:r>
            <a:r>
              <a:rPr lang="en-US" sz="3100" baseline="30000" dirty="0"/>
              <a:t>st</a:t>
            </a:r>
            <a:r>
              <a:rPr lang="en-US" sz="3100" dirty="0"/>
              <a:t> quarter)</a:t>
            </a:r>
          </a:p>
          <a:p>
            <a:pPr lvl="1"/>
            <a:r>
              <a:rPr lang="en-US" sz="3100" dirty="0"/>
              <a:t>Registration Forms for Orlando Meeting</a:t>
            </a:r>
          </a:p>
          <a:p>
            <a:pPr lvl="1"/>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8600"/>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172200" y="6490247"/>
            <a:ext cx="2133600" cy="365125"/>
          </a:xfrm>
        </p:spPr>
        <p:txBody>
          <a:bodyPr/>
          <a:lstStyle/>
          <a:p>
            <a:fld id="{0C9C2C02-2ACC-4BAC-8DA3-CB0D4F824C07}" type="slidenum">
              <a:rPr lang="en-US" smtClean="0"/>
              <a:t>24</a:t>
            </a:fld>
            <a:endParaRPr lang="en-US" dirty="0"/>
          </a:p>
        </p:txBody>
      </p:sp>
    </p:spTree>
    <p:extLst>
      <p:ext uri="{BB962C8B-B14F-4D97-AF65-F5344CB8AC3E}">
        <p14:creationId xmlns:p14="http://schemas.microsoft.com/office/powerpoint/2010/main" val="141186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Next Face to Face Meeting</a:t>
            </a:r>
          </a:p>
        </p:txBody>
      </p:sp>
      <p:sp>
        <p:nvSpPr>
          <p:cNvPr id="3" name="Content Placeholder 2"/>
          <p:cNvSpPr>
            <a:spLocks noGrp="1"/>
          </p:cNvSpPr>
          <p:nvPr>
            <p:ph idx="1"/>
          </p:nvPr>
        </p:nvSpPr>
        <p:spPr>
          <a:xfrm>
            <a:off x="457200" y="1524000"/>
            <a:ext cx="8229600" cy="4602163"/>
          </a:xfrm>
        </p:spPr>
        <p:txBody>
          <a:bodyPr>
            <a:normAutofit fontScale="85000" lnSpcReduction="10000"/>
          </a:bodyPr>
          <a:lstStyle/>
          <a:p>
            <a:r>
              <a:rPr lang="en-US" dirty="0"/>
              <a:t>Meeting prior to SABE Board Meeting </a:t>
            </a:r>
          </a:p>
          <a:p>
            <a:pPr lvl="1"/>
            <a:r>
              <a:rPr lang="en-US" dirty="0"/>
              <a:t>July 5-6, 2016 Embassy Suite Orlando Airport</a:t>
            </a:r>
          </a:p>
          <a:p>
            <a:pPr lvl="1"/>
            <a:r>
              <a:rPr lang="en-US" dirty="0"/>
              <a:t>July 7, 2016 Vote Project Meeting with Tom Hicks, Commissioner of Elections Assistance Commission</a:t>
            </a:r>
          </a:p>
          <a:p>
            <a:pPr lvl="1"/>
            <a:r>
              <a:rPr lang="en-US" dirty="0"/>
              <a:t>Our meeting will be considered a regional meeting for Region 6 and 9 of SABE. Each state may bring up to 5 participants. We will only pay for 2 rooms per state for a maximum of 2 nights</a:t>
            </a:r>
          </a:p>
          <a:p>
            <a:pPr lvl="1"/>
            <a:r>
              <a:rPr lang="en-US" dirty="0"/>
              <a:t>Meetings will begin at 3:00 on July 5.</a:t>
            </a:r>
          </a:p>
          <a:p>
            <a:pPr lvl="1"/>
            <a:r>
              <a:rPr lang="en-US" dirty="0"/>
              <a:t>Focus will be on Finalizing our Sustainability Plan</a:t>
            </a:r>
          </a:p>
          <a:p>
            <a:pPr lvl="2"/>
            <a:r>
              <a:rPr lang="en-US" b="1" dirty="0"/>
              <a:t>We will need the answers to the questions presented during this meeting</a:t>
            </a:r>
          </a:p>
        </p:txBody>
      </p:sp>
      <p:sp>
        <p:nvSpPr>
          <p:cNvPr id="4" name="Slide Number Placeholder 3"/>
          <p:cNvSpPr>
            <a:spLocks noGrp="1"/>
          </p:cNvSpPr>
          <p:nvPr>
            <p:ph type="sldNum" sz="quarter" idx="12"/>
          </p:nvPr>
        </p:nvSpPr>
        <p:spPr/>
        <p:txBody>
          <a:bodyPr/>
          <a:lstStyle/>
          <a:p>
            <a:fld id="{0C9C2C02-2ACC-4BAC-8DA3-CB0D4F824C07}" type="slidenum">
              <a:rPr lang="en-US" smtClean="0"/>
              <a:t>25</a:t>
            </a:fld>
            <a:endParaRPr lang="en-US" dirty="0"/>
          </a:p>
        </p:txBody>
      </p:sp>
    </p:spTree>
    <p:extLst>
      <p:ext uri="{BB962C8B-B14F-4D97-AF65-F5344CB8AC3E}">
        <p14:creationId xmlns:p14="http://schemas.microsoft.com/office/powerpoint/2010/main" val="363028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04801"/>
            <a:ext cx="7620000" cy="1079775"/>
          </a:xfrm>
        </p:spPr>
        <p:txBody>
          <a:bodyPr>
            <a:noAutofit/>
          </a:bodyPr>
          <a:lstStyle/>
          <a:p>
            <a:r>
              <a:rPr lang="en-US" altLang="en-US" sz="2800" dirty="0"/>
              <a:t>Next OCSS Webinars and Advisory Committee Meeting</a:t>
            </a:r>
            <a:br>
              <a:rPr lang="en-US" altLang="en-US" sz="2800" dirty="0"/>
            </a:br>
            <a:r>
              <a:rPr lang="en-US" altLang="en-US" sz="2800" dirty="0"/>
              <a:t>3:30 p.m. EST</a:t>
            </a:r>
            <a:br>
              <a:rPr lang="en-US" altLang="en-US" sz="2800" dirty="0"/>
            </a:br>
            <a:r>
              <a:rPr lang="en-US" altLang="en-US" sz="2800" dirty="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1122668"/>
              </p:ext>
            </p:extLst>
          </p:nvPr>
        </p:nvGraphicFramePr>
        <p:xfrm>
          <a:off x="1120333" y="1981201"/>
          <a:ext cx="6499667" cy="4510043"/>
        </p:xfrm>
        <a:graphic>
          <a:graphicData uri="http://schemas.openxmlformats.org/drawingml/2006/table">
            <a:tbl>
              <a:tblPr firstRow="1" firstCol="1" bandRow="1">
                <a:tableStyleId>{72833802-FEF1-4C79-8D5D-14CF1EAF98D9}</a:tableStyleId>
              </a:tblPr>
              <a:tblGrid>
                <a:gridCol w="2407285">
                  <a:extLst>
                    <a:ext uri="{9D8B030D-6E8A-4147-A177-3AD203B41FA5}">
                      <a16:colId xmlns:a16="http://schemas.microsoft.com/office/drawing/2014/main" val="20000"/>
                    </a:ext>
                  </a:extLst>
                </a:gridCol>
                <a:gridCol w="4092382">
                  <a:extLst>
                    <a:ext uri="{9D8B030D-6E8A-4147-A177-3AD203B41FA5}">
                      <a16:colId xmlns:a16="http://schemas.microsoft.com/office/drawing/2014/main" val="20001"/>
                    </a:ext>
                  </a:extLst>
                </a:gridCol>
              </a:tblGrid>
              <a:tr h="403099">
                <a:tc>
                  <a:txBody>
                    <a:bodyPr/>
                    <a:lstStyle/>
                    <a:p>
                      <a:pPr marL="0" marR="0">
                        <a:lnSpc>
                          <a:spcPct val="115000"/>
                        </a:lnSpc>
                        <a:spcBef>
                          <a:spcPts val="0"/>
                        </a:spcBef>
                        <a:spcAft>
                          <a:spcPts val="1000"/>
                        </a:spcAft>
                      </a:pPr>
                      <a:r>
                        <a:rPr lang="en-US" sz="1800" dirty="0">
                          <a:effectLst/>
                          <a:latin typeface="+mj-lt"/>
                        </a:rPr>
                        <a:t>Webinar dates </a:t>
                      </a:r>
                      <a:endParaRPr lang="en-US" sz="18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1800" dirty="0">
                          <a:effectLst/>
                          <a:latin typeface="+mj-lt"/>
                        </a:rPr>
                        <a:t>Topic</a:t>
                      </a:r>
                      <a:endParaRPr lang="en-US" sz="1800" dirty="0">
                        <a:effectLst/>
                        <a:latin typeface="+mj-lt"/>
                        <a:ea typeface="Calibri"/>
                        <a:cs typeface="Times New Roman"/>
                      </a:endParaRPr>
                    </a:p>
                  </a:txBody>
                  <a:tcPr marL="69221" marR="69221" marT="9526" marB="0"/>
                </a:tc>
                <a:extLst>
                  <a:ext uri="{0D108BD9-81ED-4DB2-BD59-A6C34878D82A}">
                    <a16:rowId xmlns:a16="http://schemas.microsoft.com/office/drawing/2014/main" val="10000"/>
                  </a:ext>
                </a:extLst>
              </a:tr>
              <a:tr h="916285">
                <a:tc>
                  <a:txBody>
                    <a:bodyPr/>
                    <a:lstStyle/>
                    <a:p>
                      <a:pPr marL="0" marR="0">
                        <a:lnSpc>
                          <a:spcPct val="115000"/>
                        </a:lnSpc>
                        <a:spcBef>
                          <a:spcPts val="0"/>
                        </a:spcBef>
                        <a:spcAft>
                          <a:spcPts val="1000"/>
                        </a:spcAft>
                      </a:pPr>
                      <a:r>
                        <a:rPr lang="en-US" sz="1800" dirty="0">
                          <a:effectLst/>
                          <a:latin typeface="+mj-lt"/>
                          <a:ea typeface="Calibri"/>
                          <a:cs typeface="Times New Roman"/>
                        </a:rPr>
                        <a:t>June</a:t>
                      </a:r>
                      <a:r>
                        <a:rPr lang="en-US" sz="1800" baseline="0" dirty="0">
                          <a:effectLst/>
                          <a:latin typeface="+mj-lt"/>
                          <a:ea typeface="Calibri"/>
                          <a:cs typeface="Times New Roman"/>
                        </a:rPr>
                        <a:t> 22, 2016*</a:t>
                      </a:r>
                      <a:endParaRPr lang="en-US" sz="18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latin typeface="+mj-lt"/>
                          <a:ea typeface="+mn-ea"/>
                          <a:cs typeface="+mn-cs"/>
                        </a:rPr>
                        <a:t>SALT Leadership</a:t>
                      </a:r>
                      <a:r>
                        <a:rPr lang="en-US" sz="1800" b="1" kern="1200" baseline="0" dirty="0">
                          <a:solidFill>
                            <a:schemeClr val="tx1"/>
                          </a:solidFill>
                          <a:latin typeface="+mj-lt"/>
                          <a:ea typeface="+mn-ea"/>
                          <a:cs typeface="+mn-cs"/>
                        </a:rPr>
                        <a:t> Training </a:t>
                      </a:r>
                    </a:p>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baseline="0" dirty="0">
                          <a:solidFill>
                            <a:schemeClr val="tx1"/>
                          </a:solidFill>
                          <a:latin typeface="+mj-lt"/>
                          <a:ea typeface="+mn-ea"/>
                          <a:cs typeface="+mn-cs"/>
                        </a:rPr>
                        <a:t>Part 1</a:t>
                      </a:r>
                      <a:endParaRPr lang="en-US" sz="18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2"/>
                  </a:ext>
                </a:extLst>
              </a:tr>
              <a:tr h="916285">
                <a:tc>
                  <a:txBody>
                    <a:bodyPr/>
                    <a:lstStyle/>
                    <a:p>
                      <a:pPr marL="0" marR="0">
                        <a:lnSpc>
                          <a:spcPct val="115000"/>
                        </a:lnSpc>
                        <a:spcBef>
                          <a:spcPts val="0"/>
                        </a:spcBef>
                        <a:spcAft>
                          <a:spcPts val="1000"/>
                        </a:spcAft>
                      </a:pPr>
                      <a:r>
                        <a:rPr lang="en-US" sz="1800" dirty="0">
                          <a:effectLst/>
                          <a:latin typeface="+mj-lt"/>
                          <a:ea typeface="Calibri"/>
                          <a:cs typeface="Times New Roman"/>
                        </a:rPr>
                        <a:t>July 20, 2016*</a:t>
                      </a: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latin typeface="+mj-lt"/>
                          <a:ea typeface="+mn-ea"/>
                          <a:cs typeface="+mn-cs"/>
                        </a:rPr>
                        <a:t>SALT</a:t>
                      </a:r>
                      <a:r>
                        <a:rPr lang="en-US" sz="1800" b="1" kern="1200" baseline="0" dirty="0">
                          <a:solidFill>
                            <a:schemeClr val="tx1"/>
                          </a:solidFill>
                          <a:latin typeface="+mj-lt"/>
                          <a:ea typeface="+mn-ea"/>
                          <a:cs typeface="+mn-cs"/>
                        </a:rPr>
                        <a:t> Leadership Training </a:t>
                      </a:r>
                    </a:p>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baseline="0" dirty="0">
                          <a:solidFill>
                            <a:schemeClr val="tx1"/>
                          </a:solidFill>
                          <a:latin typeface="+mj-lt"/>
                          <a:ea typeface="+mn-ea"/>
                          <a:cs typeface="+mn-cs"/>
                        </a:rPr>
                        <a:t>Part 2</a:t>
                      </a:r>
                      <a:endParaRPr lang="en-US" sz="18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4"/>
                  </a:ext>
                </a:extLst>
              </a:tr>
              <a:tr h="1191444">
                <a:tc>
                  <a:txBody>
                    <a:bodyPr/>
                    <a:lstStyle/>
                    <a:p>
                      <a:pPr marL="0" marR="0">
                        <a:lnSpc>
                          <a:spcPct val="115000"/>
                        </a:lnSpc>
                        <a:spcBef>
                          <a:spcPts val="0"/>
                        </a:spcBef>
                        <a:spcAft>
                          <a:spcPts val="1000"/>
                        </a:spcAft>
                      </a:pPr>
                      <a:r>
                        <a:rPr lang="en-US" sz="1800" dirty="0">
                          <a:effectLst/>
                          <a:latin typeface="+mj-lt"/>
                          <a:ea typeface="Calibri"/>
                          <a:cs typeface="Times New Roman"/>
                        </a:rPr>
                        <a:t>September-</a:t>
                      </a:r>
                      <a:r>
                        <a:rPr lang="en-US" sz="1800" baseline="0" dirty="0">
                          <a:effectLst/>
                          <a:latin typeface="+mj-lt"/>
                          <a:ea typeface="Calibri"/>
                          <a:cs typeface="Times New Roman"/>
                        </a:rPr>
                        <a:t> Date to be announced</a:t>
                      </a:r>
                      <a:endParaRPr lang="en-US" sz="18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latin typeface="+mj-lt"/>
                          <a:ea typeface="+mn-ea"/>
                          <a:cs typeface="+mn-cs"/>
                        </a:rPr>
                        <a:t>Cultural</a:t>
                      </a:r>
                      <a:r>
                        <a:rPr lang="en-US" sz="1800" b="1" kern="1200" baseline="0" dirty="0">
                          <a:solidFill>
                            <a:schemeClr val="tx1"/>
                          </a:solidFill>
                          <a:latin typeface="+mj-lt"/>
                          <a:ea typeface="+mn-ea"/>
                          <a:cs typeface="+mn-cs"/>
                        </a:rPr>
                        <a:t> Competency</a:t>
                      </a:r>
                    </a:p>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baseline="0" dirty="0">
                          <a:solidFill>
                            <a:schemeClr val="tx1"/>
                          </a:solidFill>
                          <a:latin typeface="+mj-lt"/>
                          <a:ea typeface="+mn-ea"/>
                          <a:cs typeface="+mn-cs"/>
                        </a:rPr>
                        <a:t>What does it mean??</a:t>
                      </a:r>
                      <a:endParaRPr lang="en-US" sz="18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3"/>
                  </a:ext>
                </a:extLst>
              </a:tr>
              <a:tr h="916285">
                <a:tc>
                  <a:txBody>
                    <a:bodyPr/>
                    <a:lstStyle/>
                    <a:p>
                      <a:pPr marL="0" marR="0">
                        <a:lnSpc>
                          <a:spcPct val="115000"/>
                        </a:lnSpc>
                        <a:spcBef>
                          <a:spcPts val="0"/>
                        </a:spcBef>
                        <a:spcAft>
                          <a:spcPts val="1000"/>
                        </a:spcAft>
                      </a:pPr>
                      <a:r>
                        <a:rPr lang="en-US" sz="1800" dirty="0">
                          <a:effectLst/>
                          <a:latin typeface="+mj-lt"/>
                          <a:ea typeface="Calibri"/>
                          <a:cs typeface="Times New Roman"/>
                        </a:rPr>
                        <a:t>September 14, 2016*</a:t>
                      </a: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dirty="0">
                          <a:solidFill>
                            <a:schemeClr val="tx1"/>
                          </a:solidFill>
                          <a:latin typeface="+mj-lt"/>
                          <a:ea typeface="+mn-ea"/>
                          <a:cs typeface="+mn-cs"/>
                        </a:rPr>
                        <a:t>Advisory Committee</a:t>
                      </a:r>
                      <a:r>
                        <a:rPr lang="en-US" sz="1800" b="1" kern="1200" baseline="0" dirty="0">
                          <a:solidFill>
                            <a:schemeClr val="tx1"/>
                          </a:solidFill>
                          <a:latin typeface="+mj-lt"/>
                          <a:ea typeface="+mn-ea"/>
                          <a:cs typeface="+mn-cs"/>
                        </a:rPr>
                        <a:t> Call</a:t>
                      </a:r>
                    </a:p>
                    <a:p>
                      <a:pPr marL="0" marR="0" lvl="1" indent="0" algn="l" defTabSz="914400" rtl="0" eaLnBrk="1" fontAlgn="auto" latinLnBrk="0" hangingPunct="1">
                        <a:lnSpc>
                          <a:spcPct val="115000"/>
                        </a:lnSpc>
                        <a:spcBef>
                          <a:spcPts val="0"/>
                        </a:spcBef>
                        <a:spcAft>
                          <a:spcPts val="1000"/>
                        </a:spcAft>
                        <a:buClrTx/>
                        <a:buSzTx/>
                        <a:buFontTx/>
                        <a:buNone/>
                        <a:tabLst/>
                        <a:defRPr/>
                      </a:pPr>
                      <a:r>
                        <a:rPr lang="en-US" sz="1800" b="1" kern="1200" baseline="0" dirty="0">
                          <a:solidFill>
                            <a:schemeClr val="tx1"/>
                          </a:solidFill>
                          <a:latin typeface="+mj-lt"/>
                          <a:ea typeface="+mn-ea"/>
                          <a:cs typeface="+mn-cs"/>
                        </a:rPr>
                        <a:t>* Still tentative. Also all meetings have been changed to Wednesdays</a:t>
                      </a:r>
                      <a:endParaRPr lang="en-US" sz="18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C9C2C02-2ACC-4BAC-8DA3-CB0D4F824C07}" type="slidenum">
              <a:rPr lang="en-US" smtClean="0"/>
              <a:t>26</a:t>
            </a:fld>
            <a:endParaRPr lang="en-US" dirty="0"/>
          </a:p>
        </p:txBody>
      </p:sp>
      <p:pic>
        <p:nvPicPr>
          <p:cNvPr id="1026" name="Picture 2" descr="https://salesability.co/wp-content/uploads/2015/04/gotomeet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25912"/>
            <a:ext cx="2452682" cy="717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andrepublicinsight.com/Media/Default/images/GoToWebinar%20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034945"/>
            <a:ext cx="2407534" cy="5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03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a:t>OCSS Hard at Work!</a:t>
            </a:r>
          </a:p>
        </p:txBody>
      </p:sp>
      <p:sp>
        <p:nvSpPr>
          <p:cNvPr id="7" name="TextBox 6"/>
          <p:cNvSpPr txBox="1"/>
          <p:nvPr/>
        </p:nvSpPr>
        <p:spPr>
          <a:xfrm>
            <a:off x="685800" y="1295400"/>
            <a:ext cx="7924800" cy="646331"/>
          </a:xfrm>
          <a:prstGeom prst="rect">
            <a:avLst/>
          </a:prstGeom>
          <a:noFill/>
        </p:spPr>
        <p:txBody>
          <a:bodyPr wrap="square" rtlCol="0">
            <a:spAutoFit/>
          </a:bodyPr>
          <a:lstStyle/>
          <a:p>
            <a:r>
              <a:rPr lang="en-US" dirty="0">
                <a:latin typeface="Arial Black" panose="020B0A04020102020204" pitchFamily="34" charset="0"/>
              </a:rPr>
              <a:t>OCSS funded as a Project of National Significance by the Administration on Intellectual and Developmental Disabilities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4202" y="2743200"/>
            <a:ext cx="4063998" cy="2285999"/>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352800"/>
            <a:ext cx="3703365" cy="2590800"/>
          </a:xfrm>
          <a:prstGeom prst="rect">
            <a:avLst/>
          </a:prstGeom>
          <a:ln w="76200">
            <a:solidFill>
              <a:srgbClr val="002060"/>
            </a:solidFill>
          </a:ln>
        </p:spPr>
      </p:pic>
      <p:sp>
        <p:nvSpPr>
          <p:cNvPr id="3" name="Slide Number Placeholder 2"/>
          <p:cNvSpPr>
            <a:spLocks noGrp="1"/>
          </p:cNvSpPr>
          <p:nvPr>
            <p:ph type="sldNum" sz="quarter" idx="12"/>
          </p:nvPr>
        </p:nvSpPr>
        <p:spPr/>
        <p:txBody>
          <a:bodyPr/>
          <a:lstStyle/>
          <a:p>
            <a:fld id="{0C9C2C02-2ACC-4BAC-8DA3-CB0D4F824C07}" type="slidenum">
              <a:rPr lang="en-US" smtClean="0"/>
              <a:t>27</a:t>
            </a:fld>
            <a:endParaRPr lang="en-US" dirty="0"/>
          </a:p>
        </p:txBody>
      </p:sp>
    </p:spTree>
    <p:extLst>
      <p:ext uri="{BB962C8B-B14F-4D97-AF65-F5344CB8AC3E}">
        <p14:creationId xmlns:p14="http://schemas.microsoft.com/office/powerpoint/2010/main" val="283113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normAutofit fontScale="90000"/>
          </a:bodyPr>
          <a:lstStyle/>
          <a:p>
            <a:pPr eaLnBrk="1" hangingPunct="1"/>
            <a:r>
              <a:rPr lang="en-US" altLang="en-US"/>
              <a:t>WELCOME</a:t>
            </a:r>
          </a:p>
        </p:txBody>
      </p:sp>
      <p:sp>
        <p:nvSpPr>
          <p:cNvPr id="3" name="Content Placeholder 2"/>
          <p:cNvSpPr>
            <a:spLocks noGrp="1"/>
          </p:cNvSpPr>
          <p:nvPr>
            <p:ph idx="1"/>
          </p:nvPr>
        </p:nvSpPr>
        <p:spPr>
          <a:xfrm>
            <a:off x="457199" y="1295400"/>
            <a:ext cx="4752975" cy="4830763"/>
          </a:xfrm>
        </p:spPr>
        <p:txBody>
          <a:bodyPr>
            <a:normAutofit fontScale="85000" lnSpcReduction="20000"/>
          </a:bodyPr>
          <a:lstStyle/>
          <a:p>
            <a:pPr marL="0" indent="0" eaLnBrk="1" hangingPunct="1">
              <a:buFont typeface="Arial" pitchFamily="34" charset="0"/>
              <a:buNone/>
              <a:defRPr/>
            </a:pPr>
            <a:r>
              <a:rPr lang="en-US" dirty="0"/>
              <a:t>Reminders: </a:t>
            </a:r>
          </a:p>
          <a:p>
            <a:pPr eaLnBrk="1" hangingPunct="1">
              <a:buFont typeface="Arial" pitchFamily="34" charset="0"/>
              <a:buChar char="•"/>
              <a:defRPr/>
            </a:pPr>
            <a:r>
              <a:rPr lang="en-US" dirty="0"/>
              <a:t>Please mute your device once you join the call</a:t>
            </a:r>
          </a:p>
          <a:p>
            <a:pPr eaLnBrk="1" hangingPunct="1">
              <a:buFont typeface="Arial" pitchFamily="34" charset="0"/>
              <a:buChar char="•"/>
              <a:defRPr/>
            </a:pPr>
            <a:endParaRPr lang="en-US" dirty="0"/>
          </a:p>
          <a:p>
            <a:pPr eaLnBrk="1" hangingPunct="1">
              <a:buFont typeface="Arial" pitchFamily="34" charset="0"/>
              <a:buChar char="•"/>
              <a:defRPr/>
            </a:pPr>
            <a:r>
              <a:rPr lang="en-US" dirty="0"/>
              <a:t>If you have a question, write a message in the chat box</a:t>
            </a:r>
          </a:p>
          <a:p>
            <a:pPr eaLnBrk="1" hangingPunct="1">
              <a:buFont typeface="Arial" pitchFamily="34" charset="0"/>
              <a:buChar char="•"/>
              <a:defRPr/>
            </a:pPr>
            <a:endParaRPr lang="en-US" dirty="0"/>
          </a:p>
          <a:p>
            <a:pPr eaLnBrk="1" hangingPunct="1">
              <a:buFont typeface="Arial" pitchFamily="34" charset="0"/>
              <a:buChar char="•"/>
              <a:defRPr/>
            </a:pPr>
            <a:r>
              <a:rPr lang="en-US" dirty="0"/>
              <a:t>We will give everyone a chance to ask questions throughout the meeting and at the end of the presentation</a:t>
            </a:r>
          </a:p>
        </p:txBody>
      </p:sp>
      <p:pic>
        <p:nvPicPr>
          <p:cNvPr id="2054" name="Picture 6" descr="https://d2r1vs3d9006ap.cloudfront.net/s3_images/1220112/20633-1u8smop_inline.png?1434138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450" y="1828801"/>
            <a:ext cx="383955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C6ED129-B95E-4C82-86C9-E2CF9DEE1ADD}" type="slidenum">
              <a:rPr lang="en-US" smtClean="0"/>
              <a:t>3</a:t>
            </a:fld>
            <a:endParaRPr lang="en-US"/>
          </a:p>
        </p:txBody>
      </p:sp>
    </p:spTree>
    <p:extLst>
      <p:ext uri="{BB962C8B-B14F-4D97-AF65-F5344CB8AC3E}">
        <p14:creationId xmlns:p14="http://schemas.microsoft.com/office/powerpoint/2010/main" val="273531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a:t>WELCOME</a:t>
            </a:r>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eaLnBrk="1" hangingPunct="1">
              <a:buFont typeface="Arial" pitchFamily="34" charset="0"/>
              <a:buNone/>
              <a:defRPr/>
            </a:pPr>
            <a:r>
              <a:rPr lang="en-US" dirty="0"/>
              <a:t>Reminders: </a:t>
            </a:r>
          </a:p>
          <a:p>
            <a:pPr eaLnBrk="1" hangingPunct="1">
              <a:buFont typeface="Arial" pitchFamily="34" charset="0"/>
              <a:buChar char="•"/>
              <a:defRPr/>
            </a:pPr>
            <a:r>
              <a:rPr lang="en-US" dirty="0"/>
              <a:t>If you are using more than one device for this meeting, please do not place next to each other, to reduce echoing or feedback</a:t>
            </a:r>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r>
              <a:rPr lang="en-US" dirty="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68842"/>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6ED129-B95E-4C82-86C9-E2CF9DEE1ADD}" type="slidenum">
              <a:rPr lang="en-US" smtClean="0"/>
              <a:t>4</a:t>
            </a:fld>
            <a:endParaRPr lang="en-US"/>
          </a:p>
        </p:txBody>
      </p:sp>
    </p:spTree>
    <p:extLst>
      <p:ext uri="{BB962C8B-B14F-4D97-AF65-F5344CB8AC3E}">
        <p14:creationId xmlns:p14="http://schemas.microsoft.com/office/powerpoint/2010/main" val="355897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en-US" dirty="0"/>
              <a:t>Meeting with our partners</a:t>
            </a:r>
          </a:p>
          <a:p>
            <a:pPr>
              <a:buFont typeface="Wingdings" panose="05000000000000000000" pitchFamily="2" charset="2"/>
              <a:buChar char="ü"/>
            </a:pPr>
            <a:r>
              <a:rPr lang="en-US" dirty="0"/>
              <a:t>State Questions</a:t>
            </a:r>
          </a:p>
          <a:p>
            <a:pPr marL="342900" lvl="1" indent="-342900">
              <a:buFont typeface="Wingdings" panose="05000000000000000000" pitchFamily="2" charset="2"/>
              <a:buChar char="ü"/>
            </a:pPr>
            <a:r>
              <a:rPr lang="en-US" dirty="0"/>
              <a:t>Mitsubishi Youth Leadership Academy: Need volunteers to work on grant</a:t>
            </a:r>
          </a:p>
          <a:p>
            <a:pPr>
              <a:buFont typeface="Wingdings" panose="05000000000000000000" pitchFamily="2" charset="2"/>
              <a:buChar char="ü"/>
            </a:pPr>
            <a:r>
              <a:rPr lang="en-US" dirty="0"/>
              <a:t>Regional Meeting and Next Face to Face Meeting</a:t>
            </a:r>
          </a:p>
          <a:p>
            <a:pPr>
              <a:buFont typeface="Wingdings" panose="05000000000000000000" pitchFamily="2" charset="2"/>
              <a:buChar char="ü"/>
            </a:pPr>
            <a:r>
              <a:rPr lang="en-US" dirty="0"/>
              <a:t>Important Dates and Activities</a:t>
            </a:r>
          </a:p>
          <a:p>
            <a:pPr>
              <a:buFont typeface="Wingdings" panose="05000000000000000000" pitchFamily="2" charset="2"/>
              <a:buChar char="ü"/>
            </a:pPr>
            <a:endParaRPr lang="en-US" dirty="0"/>
          </a:p>
        </p:txBody>
      </p:sp>
      <p:pic>
        <p:nvPicPr>
          <p:cNvPr id="1026" name="Picture 2" descr="C:\Users\ADM01\AppData\Local\Microsoft\Windows\Temporary Internet Files\Content.IE5\Y60YF16C\agen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155905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62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l" eaLnBrk="1" hangingPunct="1"/>
            <a:r>
              <a:rPr lang="en-US" altLang="en-US" sz="4000" dirty="0"/>
              <a:t>Meeting with your partners</a:t>
            </a:r>
          </a:p>
        </p:txBody>
      </p:sp>
      <p:sp>
        <p:nvSpPr>
          <p:cNvPr id="2" name="Content Placeholder 1"/>
          <p:cNvSpPr>
            <a:spLocks noGrp="1"/>
          </p:cNvSpPr>
          <p:nvPr>
            <p:ph idx="1"/>
          </p:nvPr>
        </p:nvSpPr>
        <p:spPr>
          <a:xfrm>
            <a:off x="457200" y="1295400"/>
            <a:ext cx="8229600" cy="4830763"/>
          </a:xfrm>
        </p:spPr>
        <p:txBody>
          <a:bodyPr>
            <a:normAutofit/>
          </a:bodyPr>
          <a:lstStyle/>
          <a:p>
            <a:pPr marL="0" lvl="1" indent="0">
              <a:buNone/>
            </a:pPr>
            <a:r>
              <a:rPr lang="en-US" dirty="0"/>
              <a:t>Each State is being asked to meet with your DD Partners to discuss the following ways they can support our Regional Peer to Peer Technical Assistance efforts </a:t>
            </a:r>
          </a:p>
          <a:p>
            <a:pPr marL="0" lvl="1" indent="0">
              <a:buNone/>
            </a:pPr>
            <a:endParaRPr lang="en-US" dirty="0"/>
          </a:p>
          <a:p>
            <a:pPr marL="0" lvl="1" indent="0">
              <a:buNone/>
            </a:pPr>
            <a:endParaRPr lang="en-US"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48697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333" y="4523756"/>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86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with your Partners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What do we want to accomplish???</a:t>
            </a:r>
          </a:p>
          <a:p>
            <a:r>
              <a:rPr lang="en-US" dirty="0"/>
              <a:t>We want to continue with our efforts to :</a:t>
            </a:r>
          </a:p>
          <a:p>
            <a:r>
              <a:rPr lang="en-US" dirty="0"/>
              <a:t>Market/showcase our stories </a:t>
            </a:r>
          </a:p>
          <a:p>
            <a:r>
              <a:rPr lang="en-US" dirty="0"/>
              <a:t>Maintain our  peer to peer technical assistance to share our strategies and successes in </a:t>
            </a:r>
          </a:p>
          <a:p>
            <a:pPr marL="457200" lvl="1" indent="-457200" algn="just">
              <a:buFont typeface="Wingdings" panose="05000000000000000000" pitchFamily="2" charset="2"/>
              <a:buChar char="ü"/>
            </a:pPr>
            <a:r>
              <a:rPr lang="en-US" dirty="0"/>
              <a:t>connecting with youth</a:t>
            </a:r>
          </a:p>
          <a:p>
            <a:pPr marL="457200" lvl="1" indent="-457200" algn="just">
              <a:buFont typeface="Wingdings" panose="05000000000000000000" pitchFamily="2" charset="2"/>
              <a:buChar char="ü"/>
            </a:pPr>
            <a:r>
              <a:rPr lang="en-US" dirty="0"/>
              <a:t>recruiting new members</a:t>
            </a:r>
          </a:p>
          <a:p>
            <a:pPr marL="457200" lvl="1" indent="-457200" algn="just">
              <a:buFont typeface="Wingdings" panose="05000000000000000000" pitchFamily="2" charset="2"/>
              <a:buChar char="ü"/>
            </a:pPr>
            <a:r>
              <a:rPr lang="en-US" dirty="0"/>
              <a:t>building partnerships </a:t>
            </a:r>
          </a:p>
          <a:p>
            <a:pPr marL="457200" lvl="1" indent="-457200" algn="just">
              <a:buFont typeface="Wingdings" panose="05000000000000000000" pitchFamily="2" charset="2"/>
              <a:buChar char="ü"/>
            </a:pPr>
            <a:r>
              <a:rPr lang="en-US" dirty="0"/>
              <a:t>obtaining funding</a:t>
            </a:r>
          </a:p>
          <a:p>
            <a:pPr marL="457200" lvl="1" indent="-457200" algn="just">
              <a:buFont typeface="Wingdings" panose="05000000000000000000" pitchFamily="2" charset="2"/>
              <a:buChar char="ü"/>
            </a:pPr>
            <a:r>
              <a:rPr lang="en-US" dirty="0"/>
              <a:t>employment first</a:t>
            </a:r>
          </a:p>
          <a:p>
            <a:pPr marL="457200" lvl="1" indent="-457200" algn="just">
              <a:buFont typeface="Wingdings" panose="05000000000000000000" pitchFamily="2" charset="2"/>
              <a:buChar char="ü"/>
            </a:pPr>
            <a:r>
              <a:rPr lang="en-US" dirty="0"/>
              <a:t>organizing around our issues: voting, transportation, services</a:t>
            </a:r>
          </a:p>
          <a:p>
            <a:pPr marL="457200" lvl="1" indent="-457200" algn="just">
              <a:buFont typeface="Wingdings" panose="05000000000000000000" pitchFamily="2" charset="2"/>
              <a:buChar char="ü"/>
            </a:pPr>
            <a:r>
              <a:rPr lang="en-US" dirty="0"/>
              <a:t>building our organizations </a:t>
            </a:r>
            <a:r>
              <a:rPr lang="en-US" dirty="0" err="1"/>
              <a:t>etc</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0C9C2C02-2ACC-4BAC-8DA3-CB0D4F824C07}" type="slidenum">
              <a:rPr lang="en-US" smtClean="0"/>
              <a:t>7</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5814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47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ask each Partner?</a:t>
            </a:r>
            <a:br>
              <a:rPr lang="en-US" dirty="0"/>
            </a:br>
            <a:endParaRPr lang="en-US" dirty="0"/>
          </a:p>
        </p:txBody>
      </p:sp>
      <p:sp>
        <p:nvSpPr>
          <p:cNvPr id="3" name="Content Placeholder 2"/>
          <p:cNvSpPr>
            <a:spLocks noGrp="1"/>
          </p:cNvSpPr>
          <p:nvPr>
            <p:ph idx="1"/>
          </p:nvPr>
        </p:nvSpPr>
        <p:spPr/>
        <p:txBody>
          <a:bodyPr/>
          <a:lstStyle/>
          <a:p>
            <a:r>
              <a:rPr lang="en-US" dirty="0"/>
              <a:t>What do we ask each Partner?</a:t>
            </a:r>
          </a:p>
        </p:txBody>
      </p:sp>
      <p:sp>
        <p:nvSpPr>
          <p:cNvPr id="4" name="Slide Number Placeholder 3"/>
          <p:cNvSpPr>
            <a:spLocks noGrp="1"/>
          </p:cNvSpPr>
          <p:nvPr>
            <p:ph type="sldNum" sz="quarter" idx="12"/>
          </p:nvPr>
        </p:nvSpPr>
        <p:spPr/>
        <p:txBody>
          <a:bodyPr/>
          <a:lstStyle/>
          <a:p>
            <a:fld id="{0C9C2C02-2ACC-4BAC-8DA3-CB0D4F824C07}" type="slidenum">
              <a:rPr lang="en-US" smtClean="0"/>
              <a:t>8</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5814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64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3340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31147"/>
              </p:ext>
            </p:extLst>
          </p:nvPr>
        </p:nvGraphicFramePr>
        <p:xfrm>
          <a:off x="533400" y="534470"/>
          <a:ext cx="8028216" cy="4647130"/>
        </p:xfrm>
        <a:graphic>
          <a:graphicData uri="http://schemas.openxmlformats.org/drawingml/2006/table">
            <a:tbl>
              <a:tblPr firstRow="1" bandRow="1">
                <a:tableStyleId>{5C22544A-7EE6-4342-B048-85BDC9FD1C3A}</a:tableStyleId>
              </a:tblPr>
              <a:tblGrid>
                <a:gridCol w="4014108">
                  <a:extLst>
                    <a:ext uri="{9D8B030D-6E8A-4147-A177-3AD203B41FA5}">
                      <a16:colId xmlns:a16="http://schemas.microsoft.com/office/drawing/2014/main" val="20000"/>
                    </a:ext>
                  </a:extLst>
                </a:gridCol>
                <a:gridCol w="4014108">
                  <a:extLst>
                    <a:ext uri="{9D8B030D-6E8A-4147-A177-3AD203B41FA5}">
                      <a16:colId xmlns:a16="http://schemas.microsoft.com/office/drawing/2014/main" val="20001"/>
                    </a:ext>
                  </a:extLst>
                </a:gridCol>
              </a:tblGrid>
              <a:tr h="86151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100886">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five year plan</a:t>
                      </a:r>
                    </a:p>
                  </a:txBody>
                  <a:tcPr marL="68580" marR="68580" marT="0" marB="0"/>
                </a:tc>
                <a:tc>
                  <a:txBody>
                    <a:bodyPr/>
                    <a:lstStyle/>
                    <a:p>
                      <a:pPr marL="342900" marR="0" lvl="0" indent="-342900" algn="l">
                        <a:lnSpc>
                          <a:spcPct val="115000"/>
                        </a:lnSpc>
                        <a:spcBef>
                          <a:spcPts val="0"/>
                        </a:spcBef>
                        <a:spcAft>
                          <a:spcPts val="1000"/>
                        </a:spcAft>
                        <a:buFont typeface="Symbol"/>
                        <a:buChar char=""/>
                      </a:pPr>
                      <a:r>
                        <a:rPr lang="en-US" sz="2400" dirty="0">
                          <a:effectLst/>
                          <a:latin typeface="+mj-lt"/>
                          <a:ea typeface="Calibri"/>
                          <a:cs typeface="Times New Roman"/>
                        </a:rPr>
                        <a:t>Support with funding of the coordination of  a regional peer to peer technical assistance center through SABE or another OCSS participating state: Amount per state $10,000.00</a:t>
                      </a: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996607"/>
      </p:ext>
    </p:extLst>
  </p:cSld>
  <p:clrMapOvr>
    <a:masterClrMapping/>
  </p:clrMapOvr>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SABE_DPS_April_2014_Presentation_with_Graphics</Template>
  <TotalTime>5639</TotalTime>
  <Words>1081</Words>
  <Application>Microsoft Office PowerPoint</Application>
  <PresentationFormat>On-screen Show (4:3)</PresentationFormat>
  <Paragraphs>180</Paragraphs>
  <Slides>27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Arial</vt:lpstr>
      <vt:lpstr>Arial Black</vt:lpstr>
      <vt:lpstr>Batang</vt:lpstr>
      <vt:lpstr>Calibri</vt:lpstr>
      <vt:lpstr>Symbol</vt:lpstr>
      <vt:lpstr>Times New Roman</vt:lpstr>
      <vt:lpstr>Wingdings</vt:lpstr>
      <vt:lpstr>OCSS Blogging webinar march 2014</vt:lpstr>
      <vt:lpstr>PowerPoint Presentation</vt:lpstr>
      <vt:lpstr>PowerPoint Presentation</vt:lpstr>
      <vt:lpstr>WELCOME</vt:lpstr>
      <vt:lpstr>WELCOME</vt:lpstr>
      <vt:lpstr>Agenda</vt:lpstr>
      <vt:lpstr>Meeting with your partners</vt:lpstr>
      <vt:lpstr>Meeting with your Partners</vt:lpstr>
      <vt:lpstr>What do we ask each Partner?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Advocacy Organizations </vt:lpstr>
      <vt:lpstr>PowerPoint Presentation</vt:lpstr>
      <vt:lpstr>PowerPoint Presentation</vt:lpstr>
      <vt:lpstr>Worksheets </vt:lpstr>
      <vt:lpstr>PowerPoint Presentation</vt:lpstr>
      <vt:lpstr>PowerPoint Presentation</vt:lpstr>
      <vt:lpstr>PowerPoint Presentation</vt:lpstr>
      <vt:lpstr>PowerPoint Presentation</vt:lpstr>
      <vt:lpstr>Next Face to Face Meeting</vt:lpstr>
      <vt:lpstr>Next OCSS Webinars and Advisory Committee Meeting 3:30 p.m. EST 2:30 p.m. CST</vt:lpstr>
      <vt:lpstr>OCSS Hard at 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STATE PLAN</dc:title>
  <dc:creator>Juliana Huerena</dc:creator>
  <cp:lastModifiedBy>Juliana Huerena</cp:lastModifiedBy>
  <cp:revision>155</cp:revision>
  <cp:lastPrinted>2015-11-03T18:21:59Z</cp:lastPrinted>
  <dcterms:created xsi:type="dcterms:W3CDTF">2014-04-17T16:47:19Z</dcterms:created>
  <dcterms:modified xsi:type="dcterms:W3CDTF">2016-12-23T22:28:33Z</dcterms:modified>
</cp:coreProperties>
</file>