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358" r:id="rId3"/>
    <p:sldId id="361" r:id="rId4"/>
    <p:sldId id="282" r:id="rId5"/>
    <p:sldId id="257" r:id="rId6"/>
    <p:sldId id="359" r:id="rId7"/>
    <p:sldId id="268" r:id="rId8"/>
    <p:sldId id="314" r:id="rId9"/>
    <p:sldId id="334" r:id="rId10"/>
    <p:sldId id="335" r:id="rId11"/>
    <p:sldId id="336" r:id="rId12"/>
    <p:sldId id="337" r:id="rId13"/>
    <p:sldId id="318" r:id="rId14"/>
    <p:sldId id="356" r:id="rId15"/>
    <p:sldId id="338" r:id="rId16"/>
    <p:sldId id="341" r:id="rId17"/>
    <p:sldId id="323" r:id="rId18"/>
    <p:sldId id="315" r:id="rId19"/>
    <p:sldId id="289" r:id="rId20"/>
    <p:sldId id="290" r:id="rId21"/>
    <p:sldId id="291" r:id="rId22"/>
    <p:sldId id="292" r:id="rId23"/>
    <p:sldId id="342" r:id="rId24"/>
    <p:sldId id="316" r:id="rId25"/>
    <p:sldId id="295" r:id="rId26"/>
    <p:sldId id="296" r:id="rId27"/>
    <p:sldId id="297" r:id="rId28"/>
    <p:sldId id="298" r:id="rId29"/>
    <p:sldId id="343" r:id="rId30"/>
    <p:sldId id="317" r:id="rId31"/>
    <p:sldId id="299" r:id="rId32"/>
    <p:sldId id="300" r:id="rId33"/>
    <p:sldId id="301" r:id="rId34"/>
    <p:sldId id="302" r:id="rId35"/>
    <p:sldId id="344" r:id="rId36"/>
    <p:sldId id="307" r:id="rId37"/>
    <p:sldId id="308" r:id="rId38"/>
    <p:sldId id="309" r:id="rId39"/>
    <p:sldId id="310" r:id="rId40"/>
    <p:sldId id="311" r:id="rId41"/>
    <p:sldId id="345" r:id="rId42"/>
    <p:sldId id="312" r:id="rId43"/>
    <p:sldId id="303" r:id="rId44"/>
    <p:sldId id="304" r:id="rId45"/>
    <p:sldId id="305" r:id="rId46"/>
    <p:sldId id="306" r:id="rId47"/>
    <p:sldId id="346" r:id="rId48"/>
    <p:sldId id="328" r:id="rId49"/>
    <p:sldId id="324" r:id="rId50"/>
    <p:sldId id="325" r:id="rId51"/>
    <p:sldId id="326" r:id="rId52"/>
    <p:sldId id="327" r:id="rId53"/>
    <p:sldId id="347" r:id="rId54"/>
    <p:sldId id="333" r:id="rId55"/>
    <p:sldId id="329" r:id="rId56"/>
    <p:sldId id="330" r:id="rId57"/>
    <p:sldId id="331" r:id="rId58"/>
    <p:sldId id="332" r:id="rId59"/>
    <p:sldId id="348" r:id="rId60"/>
    <p:sldId id="340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7" r:id="rId69"/>
    <p:sldId id="36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57D6C9-78D5-4C77-A5D9-995B73D507D4}">
          <p14:sldIdLst>
            <p14:sldId id="256"/>
            <p14:sldId id="358"/>
            <p14:sldId id="361"/>
            <p14:sldId id="282"/>
            <p14:sldId id="257"/>
            <p14:sldId id="359"/>
            <p14:sldId id="268"/>
          </p14:sldIdLst>
        </p14:section>
        <p14:section name="Untitled Section" id="{39B17BC2-68F4-414D-B28D-3B3AC13EF4AE}">
          <p14:sldIdLst>
            <p14:sldId id="314"/>
            <p14:sldId id="334"/>
            <p14:sldId id="335"/>
            <p14:sldId id="336"/>
            <p14:sldId id="337"/>
            <p14:sldId id="318"/>
            <p14:sldId id="356"/>
            <p14:sldId id="338"/>
            <p14:sldId id="341"/>
            <p14:sldId id="323"/>
            <p14:sldId id="315"/>
            <p14:sldId id="289"/>
            <p14:sldId id="290"/>
            <p14:sldId id="291"/>
            <p14:sldId id="292"/>
            <p14:sldId id="342"/>
            <p14:sldId id="316"/>
            <p14:sldId id="295"/>
            <p14:sldId id="296"/>
            <p14:sldId id="297"/>
            <p14:sldId id="298"/>
            <p14:sldId id="343"/>
            <p14:sldId id="317"/>
            <p14:sldId id="299"/>
            <p14:sldId id="300"/>
            <p14:sldId id="301"/>
            <p14:sldId id="302"/>
            <p14:sldId id="344"/>
            <p14:sldId id="307"/>
            <p14:sldId id="308"/>
            <p14:sldId id="309"/>
            <p14:sldId id="310"/>
            <p14:sldId id="311"/>
            <p14:sldId id="345"/>
            <p14:sldId id="312"/>
            <p14:sldId id="303"/>
            <p14:sldId id="304"/>
            <p14:sldId id="305"/>
            <p14:sldId id="306"/>
            <p14:sldId id="346"/>
            <p14:sldId id="328"/>
            <p14:sldId id="324"/>
            <p14:sldId id="325"/>
            <p14:sldId id="326"/>
            <p14:sldId id="327"/>
            <p14:sldId id="347"/>
            <p14:sldId id="333"/>
            <p14:sldId id="329"/>
            <p14:sldId id="330"/>
            <p14:sldId id="331"/>
            <p14:sldId id="332"/>
            <p14:sldId id="348"/>
            <p14:sldId id="340"/>
            <p14:sldId id="349"/>
            <p14:sldId id="350"/>
            <p14:sldId id="351"/>
            <p14:sldId id="352"/>
            <p14:sldId id="353"/>
            <p14:sldId id="354"/>
            <p14:sldId id="355"/>
            <p14:sldId id="357"/>
            <p14:sldId id="3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76" autoAdjust="0"/>
  </p:normalViewPr>
  <p:slideViewPr>
    <p:cSldViewPr>
      <p:cViewPr>
        <p:scale>
          <a:sx n="70" d="100"/>
          <a:sy n="70" d="100"/>
        </p:scale>
        <p:origin x="-706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3DDD-4527-40C9-B073-55A65CFBDDEC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AF5C0-BFD0-4B56-8602-99BDF4FABB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this slide to Welcome everyone to our Webinar on Funding Strategies for Self Advocacy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77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First of Alabama receives grants for the majority of its funding</a:t>
            </a:r>
          </a:p>
          <a:p>
            <a:r>
              <a:rPr lang="en-US" dirty="0" smtClean="0"/>
              <a:t>Funded currently by the Department of Mental Health with state funds for outreach and organizing. Previously funded by a Medicaid System Change Grant</a:t>
            </a:r>
          </a:p>
          <a:p>
            <a:r>
              <a:rPr lang="en-US" dirty="0" smtClean="0"/>
              <a:t>Local groups supported by volunteer advisors from agencies </a:t>
            </a:r>
          </a:p>
          <a:p>
            <a:r>
              <a:rPr lang="en-US" dirty="0" smtClean="0"/>
              <a:t>Local groups charge membership fees and have fund raisers</a:t>
            </a:r>
          </a:p>
          <a:p>
            <a:r>
              <a:rPr lang="en-US" dirty="0" smtClean="0"/>
              <a:t>The Developmental Disabilities Council for special projects, state and national conference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</a:t>
            </a:r>
            <a:r>
              <a:rPr lang="en-US" baseline="0" dirty="0" smtClean="0"/>
              <a:t> or Arizona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5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1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Bernard</a:t>
            </a:r>
            <a:r>
              <a:rPr lang="en-US" baseline="0" dirty="0" smtClean="0"/>
              <a:t> or Cherie or someone from Georgia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32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and I will do this one as North Carolina will not be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02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 or 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6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0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,</a:t>
            </a:r>
            <a:r>
              <a:rPr lang="en-US" baseline="0" dirty="0" smtClean="0"/>
              <a:t> Connie or </a:t>
            </a:r>
            <a:r>
              <a:rPr lang="en-US" dirty="0" smtClean="0"/>
              <a:t>Ebony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40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 Gage and Gatha Logan and 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4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do this</a:t>
            </a:r>
            <a:r>
              <a:rPr lang="en-US" baseline="0" dirty="0" smtClean="0"/>
              <a:t> series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9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7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read the number not the percentage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25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2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7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Chaqueta</a:t>
            </a:r>
          </a:p>
          <a:p>
            <a:r>
              <a:rPr lang="en-US" dirty="0" smtClean="0"/>
              <a:t>Please</a:t>
            </a:r>
            <a:r>
              <a:rPr lang="en-US" baseline="0" dirty="0" smtClean="0"/>
              <a:t> remind folks that we included slides for states that sent information to us ahead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Chaqueta</a:t>
            </a:r>
          </a:p>
          <a:p>
            <a:r>
              <a:rPr lang="en-US" dirty="0" smtClean="0"/>
              <a:t>Juliana:</a:t>
            </a:r>
          </a:p>
          <a:p>
            <a:r>
              <a:rPr lang="en-US" dirty="0" smtClean="0"/>
              <a:t>Need pictures of Chaqueta and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a better picture please insert</a:t>
            </a:r>
            <a:r>
              <a:rPr lang="en-US" baseline="0" dirty="0" smtClean="0"/>
              <a:t>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for some</a:t>
            </a:r>
            <a:r>
              <a:rPr lang="en-US" baseline="0" dirty="0" smtClean="0"/>
              <a:t> reason the presenter for Alabama is not present, I will handle these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Eric or someone from</a:t>
            </a:r>
            <a:r>
              <a:rPr lang="en-US" baseline="0" dirty="0" smtClean="0"/>
              <a:t> Arkansas to review these slides. </a:t>
            </a:r>
          </a:p>
          <a:p>
            <a:r>
              <a:rPr lang="en-US" baseline="0" dirty="0" smtClean="0"/>
              <a:t>This will be the same script for each state. </a:t>
            </a:r>
          </a:p>
          <a:p>
            <a:r>
              <a:rPr lang="en-US" baseline="0" dirty="0" smtClean="0"/>
              <a:t>If no one is present you review and I will comment if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F5C0-BFD0-4B56-8602-99BDF4FABB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2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EDB20-A7CE-4F36-92FB-B14B18D8032A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F7E4-FF47-4924-903B-6B8962569A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2954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5200" dirty="0" smtClean="0"/>
              <a:t>Funding Strategies for Self Advocacy Organizations</a:t>
            </a:r>
            <a:endParaRPr lang="en-US" sz="5200" dirty="0"/>
          </a:p>
        </p:txBody>
      </p:sp>
      <p:pic>
        <p:nvPicPr>
          <p:cNvPr id="4" name="Picture 2" descr="http://www.sabeusa.org/images/sabe_header_red.jpg"/>
          <p:cNvPicPr>
            <a:picLocks noChangeAspect="1" noChangeArrowheads="1"/>
          </p:cNvPicPr>
          <p:nvPr/>
        </p:nvPicPr>
        <p:blipFill>
          <a:blip r:embed="rId3" cstate="print"/>
          <a:srcRect b="75383"/>
          <a:stretch>
            <a:fillRect/>
          </a:stretch>
        </p:blipFill>
        <p:spPr bwMode="auto">
          <a:xfrm>
            <a:off x="0" y="26894"/>
            <a:ext cx="9144000" cy="16462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20" y="1981200"/>
            <a:ext cx="4588415" cy="21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3219"/>
            <a:ext cx="8382000" cy="4472782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2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pPr algn="l"/>
            <a:r>
              <a:rPr sz="3200" dirty="0" smtClean="0"/>
              <a:t>How </a:t>
            </a:r>
            <a:r>
              <a:rPr sz="3200" dirty="0"/>
              <a:t>much money does </a:t>
            </a:r>
            <a:r>
              <a:rPr sz="3200" dirty="0" smtClean="0"/>
              <a:t>your</a:t>
            </a:r>
            <a:r>
              <a:rPr lang="en-US" sz="3200" dirty="0" smtClean="0"/>
              <a:t> o</a:t>
            </a:r>
            <a:r>
              <a:rPr sz="3200" dirty="0" smtClean="0"/>
              <a:t>rganization </a:t>
            </a:r>
            <a:r>
              <a:rPr sz="3200" dirty="0"/>
              <a:t>have in savings </a:t>
            </a:r>
            <a:r>
              <a:rPr sz="3200" dirty="0" smtClean="0"/>
              <a:t>or</a:t>
            </a:r>
            <a:r>
              <a:rPr lang="en-US" sz="3200" dirty="0" smtClean="0"/>
              <a:t> </a:t>
            </a:r>
            <a:r>
              <a:rPr sz="3200" dirty="0" smtClean="0"/>
              <a:t>reserves</a:t>
            </a:r>
            <a:r>
              <a:rPr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077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229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Successful Strategies:</a:t>
            </a:r>
          </a:p>
          <a:p>
            <a:r>
              <a:rPr lang="en-US" dirty="0" smtClean="0"/>
              <a:t>People First of Alabama receives grants for the majority of its funding</a:t>
            </a:r>
          </a:p>
          <a:p>
            <a:r>
              <a:rPr lang="en-US" dirty="0" smtClean="0"/>
              <a:t>Funded consistently by the Department of Mental Health with state funds for outreach and organizing. Previously funded by a Medicaid System Change Grant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1401763" cy="12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Successful Strategies:</a:t>
            </a:r>
          </a:p>
          <a:p>
            <a:r>
              <a:rPr lang="en-US" dirty="0" smtClean="0"/>
              <a:t>Grant writers volunteer and paid over the years</a:t>
            </a:r>
          </a:p>
          <a:p>
            <a:r>
              <a:rPr lang="en-US" dirty="0" smtClean="0"/>
              <a:t>Financial management to account for funds</a:t>
            </a:r>
          </a:p>
          <a:p>
            <a:r>
              <a:rPr lang="en-US" dirty="0"/>
              <a:t>Local groups supported by volunteer advisors from agencies </a:t>
            </a:r>
          </a:p>
          <a:p>
            <a:r>
              <a:rPr lang="en-US" dirty="0"/>
              <a:t>Local groups charge membership fees and have fund raisers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1401763" cy="12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8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Successful Strategies</a:t>
            </a:r>
          </a:p>
          <a:p>
            <a:r>
              <a:rPr lang="en-US" dirty="0" smtClean="0"/>
              <a:t>The Developmental Disabilities Council for special projects, state and national conference participation</a:t>
            </a:r>
          </a:p>
          <a:p>
            <a:r>
              <a:rPr lang="en-US" dirty="0"/>
              <a:t>Strategies that have been successful have been grant contracts for hourly rates for board members and volunteers</a:t>
            </a:r>
          </a:p>
          <a:p>
            <a:r>
              <a:rPr lang="en-US" dirty="0"/>
              <a:t>Conference registrations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1401763" cy="12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0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</a:t>
            </a:r>
            <a:r>
              <a:rPr lang="en-US" dirty="0"/>
              <a:t>Financial Management</a:t>
            </a:r>
          </a:p>
          <a:p>
            <a:r>
              <a:rPr lang="en-US" dirty="0"/>
              <a:t>Saving our money: (over </a:t>
            </a:r>
            <a:r>
              <a:rPr lang="en-US" dirty="0" smtClean="0"/>
              <a:t>$100,000 </a:t>
            </a:r>
            <a:r>
              <a:rPr lang="en-US" dirty="0"/>
              <a:t>in bank)</a:t>
            </a:r>
          </a:p>
          <a:p>
            <a:r>
              <a:rPr lang="en-US" dirty="0" smtClean="0"/>
              <a:t>Special outcome based projects such as OCSS sub-contracts </a:t>
            </a:r>
          </a:p>
          <a:p>
            <a:r>
              <a:rPr lang="en-US" dirty="0" smtClean="0"/>
              <a:t>The Department of Mental Health and the DD Council has been consistent supporters</a:t>
            </a:r>
          </a:p>
          <a:p>
            <a:r>
              <a:rPr lang="en-US" dirty="0" smtClean="0"/>
              <a:t>A strategic plan with a five year business plan that tells us how much we need to do our work and outlines our strategies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8307"/>
            <a:ext cx="1401763" cy="12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3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</a:t>
            </a:r>
            <a:r>
              <a:rPr lang="en-US" dirty="0" smtClean="0"/>
              <a:t>that have not been successful:</a:t>
            </a:r>
          </a:p>
          <a:p>
            <a:pPr lvl="1"/>
            <a:r>
              <a:rPr lang="en-US" dirty="0" smtClean="0"/>
              <a:t>Corporate funders (we have not tried this)</a:t>
            </a:r>
          </a:p>
          <a:p>
            <a:pPr lvl="1"/>
            <a:r>
              <a:rPr lang="en-US" dirty="0" smtClean="0"/>
              <a:t>Donations (we have some but have not explored this)</a:t>
            </a: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2353"/>
            <a:ext cx="1325563" cy="12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55131"/>
            <a:ext cx="18288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217"/>
            <a:ext cx="8153400" cy="4446293"/>
          </a:xfrm>
        </p:spPr>
        <p:txBody>
          <a:bodyPr/>
          <a:lstStyle/>
          <a:p>
            <a:r>
              <a:rPr dirty="0"/>
              <a:t>Answered: 2    Skipped: 0</a:t>
            </a:r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676400"/>
            <a:ext cx="8042218" cy="4267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1295400" cy="1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Reminders: </a:t>
            </a:r>
          </a:p>
          <a:p>
            <a:r>
              <a:rPr lang="en-US" dirty="0" smtClean="0"/>
              <a:t>Please mute your device once you join the call</a:t>
            </a:r>
          </a:p>
          <a:p>
            <a:endParaRPr lang="en-US" dirty="0" smtClean="0"/>
          </a:p>
          <a:p>
            <a:r>
              <a:rPr lang="en-US" dirty="0" smtClean="0"/>
              <a:t>Remember to raise your hands for questions or write a message in text box</a:t>
            </a:r>
          </a:p>
          <a:p>
            <a:endParaRPr lang="en-US" dirty="0" smtClean="0"/>
          </a:p>
          <a:p>
            <a:r>
              <a:rPr lang="en-US" dirty="0" smtClean="0"/>
              <a:t>We will give everyone a chance to ask questions at the end of the presentation</a:t>
            </a:r>
          </a:p>
        </p:txBody>
      </p:sp>
      <p:pic>
        <p:nvPicPr>
          <p:cNvPr id="1030" name="Picture 6" descr="C:\Users\ADM01\AppData\Local\Microsoft\Windows\Temporary Internet Files\Content.IE5\FUE1ZU4H\MC90044149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73" y="4562765"/>
            <a:ext cx="1423644" cy="14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sqfortworth.org/1416/Education/images/GotToMeeting_RaiseHan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11453"/>
          <a:stretch/>
        </p:blipFill>
        <p:spPr bwMode="auto">
          <a:xfrm>
            <a:off x="6230914" y="1295400"/>
            <a:ext cx="26567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    Skipped: 0</a:t>
            </a:r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1"/>
            <a:ext cx="8077200" cy="4343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1295400" cy="1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1609"/>
            <a:ext cx="8382000" cy="1143000"/>
          </a:xfrm>
        </p:spPr>
        <p:txBody>
          <a:bodyPr>
            <a:noAutofit/>
          </a:bodyPr>
          <a:lstStyle/>
          <a:p>
            <a:r>
              <a:rPr sz="3200" dirty="0" smtClean="0"/>
              <a:t>How </a:t>
            </a:r>
            <a:r>
              <a:rPr sz="3200" dirty="0"/>
              <a:t>much money does your organization have </a:t>
            </a:r>
            <a:r>
              <a:rPr sz="3200" dirty="0" smtClean="0"/>
              <a:t>in</a:t>
            </a:r>
            <a:r>
              <a:rPr lang="en-US" sz="3200" dirty="0" smtClean="0"/>
              <a:t> </a:t>
            </a:r>
            <a:r>
              <a:rPr sz="3200" dirty="0" smtClean="0"/>
              <a:t>savings </a:t>
            </a:r>
            <a:r>
              <a:rPr sz="3200" dirty="0"/>
              <a:t>or reserves?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98" y="1447800"/>
            <a:ext cx="8229600" cy="4525963"/>
          </a:xfrm>
        </p:spPr>
        <p:txBody>
          <a:bodyPr/>
          <a:lstStyle/>
          <a:p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098" y="1447800"/>
            <a:ext cx="8153400" cy="4495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1295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78" y="1524001"/>
            <a:ext cx="8229600" cy="4993668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905" y="1676400"/>
            <a:ext cx="8102896" cy="48412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86200"/>
            <a:ext cx="1295400" cy="1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that have worked</a:t>
            </a:r>
          </a:p>
          <a:p>
            <a:r>
              <a:rPr lang="en-US" dirty="0" smtClean="0"/>
              <a:t>Strategies that have not worked or we have not tried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86200"/>
            <a:ext cx="1295400" cy="1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86881"/>
            <a:ext cx="1828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82" y="1676400"/>
            <a:ext cx="8242218" cy="4419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18607"/>
            <a:ext cx="990600" cy="10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 </a:t>
            </a:r>
            <a:r>
              <a:rPr sz="3200" dirty="0"/>
              <a:t>What 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    Skipped: 0</a:t>
            </a:r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1"/>
            <a:ext cx="8153400" cy="441959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90800"/>
            <a:ext cx="990600" cy="10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sz="3200" dirty="0" smtClean="0"/>
              <a:t> </a:t>
            </a:r>
            <a:r>
              <a:rPr sz="3200" dirty="0"/>
              <a:t>How much money does your organization have in savings or reserves?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Answered: 1    Skipped: 0</a:t>
            </a:r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90766"/>
            <a:ext cx="8153400" cy="45814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18607"/>
            <a:ext cx="990600" cy="10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    Skipped: 0</a:t>
            </a:r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599" cy="4419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28" y="3726711"/>
            <a:ext cx="990600" cy="10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that have worked</a:t>
            </a:r>
          </a:p>
          <a:p>
            <a:r>
              <a:rPr lang="en-US" dirty="0" smtClean="0"/>
              <a:t>Strategies that have not worked or we have not tried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28" y="3726711"/>
            <a:ext cx="990600" cy="10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Reminders: </a:t>
            </a:r>
          </a:p>
          <a:p>
            <a:r>
              <a:rPr lang="en-US" dirty="0" smtClean="0"/>
              <a:t>If you are using more than one device for this webinar, please do not place next to each other, to reduce echoing or feedback.</a:t>
            </a:r>
          </a:p>
          <a:p>
            <a:r>
              <a:rPr lang="en-US" dirty="0" smtClean="0"/>
              <a:t>Make sure your speakers are turned 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104" name="Picture 8" descr="http://www.soundsupport.biz/wp-content/uploads/2012/09/Apple-keyboard-Volume-Key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790950" cy="17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4878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16155"/>
            <a:ext cx="8077200" cy="44036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869633" cy="1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600201"/>
            <a:ext cx="8092965" cy="449579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869633" cy="1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8" y="228600"/>
            <a:ext cx="8458201" cy="1143000"/>
          </a:xfrm>
        </p:spPr>
        <p:txBody>
          <a:bodyPr>
            <a:noAutofit/>
          </a:bodyPr>
          <a:lstStyle/>
          <a:p>
            <a:pPr algn="l"/>
            <a:r>
              <a:rPr sz="3200" dirty="0" smtClean="0"/>
              <a:t>How </a:t>
            </a:r>
            <a:r>
              <a:rPr sz="3200" dirty="0"/>
              <a:t>much money does your organization have in savings or reserves?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53399" cy="4495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869633" cy="1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49386"/>
            <a:ext cx="8153400" cy="45061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869633" cy="1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that have worked</a:t>
            </a:r>
          </a:p>
          <a:p>
            <a:r>
              <a:rPr lang="en-US" dirty="0" smtClean="0"/>
              <a:t>Strategies that have not worked or we have not tried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869633" cy="1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17056"/>
            <a:ext cx="1828800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399"/>
            <a:ext cx="8229600" cy="44196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004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958" y="1536169"/>
            <a:ext cx="8153400" cy="45598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1800"/>
            <a:ext cx="1676400" cy="12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sz="3200" dirty="0" smtClean="0"/>
              <a:t>How </a:t>
            </a:r>
            <a:r>
              <a:rPr sz="3200" dirty="0"/>
              <a:t>much money does your organization have in savings or reserves?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001000" cy="4419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78518"/>
            <a:ext cx="1676399" cy="14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During our webinar we will ask each state representative to talk for five minutes about their organization funding and their successes and challenges</a:t>
            </a:r>
          </a:p>
          <a:p>
            <a:r>
              <a:rPr lang="en-US" dirty="0" smtClean="0"/>
              <a:t>We will use the survey data for these presentations</a:t>
            </a:r>
          </a:p>
        </p:txBody>
      </p:sp>
      <p:pic>
        <p:nvPicPr>
          <p:cNvPr id="2051" name="Picture 3" descr="C:\Users\ADM01\AppData\Local\Microsoft\Windows\Temporary Internet Files\Content.IE5\FUE1ZU4H\MC90043163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</a:t>
            </a:r>
            <a:r>
              <a:rPr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4    Skipped: 1</a:t>
            </a:r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382000" cy="4572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302318"/>
            <a:ext cx="1706404" cy="11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that have worked</a:t>
            </a:r>
          </a:p>
          <a:p>
            <a:r>
              <a:rPr lang="en-US" dirty="0" smtClean="0"/>
              <a:t>Strategies that have not worked or we have not tried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302318"/>
            <a:ext cx="1706404" cy="11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66244"/>
            <a:ext cx="1828800" cy="17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    Skipped: 1</a:t>
            </a:r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42499"/>
            <a:ext cx="8229600" cy="46059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3400"/>
            <a:ext cx="1320483" cy="11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    Skipped: 1</a:t>
            </a:r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1"/>
            <a:ext cx="8153400" cy="4419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43400"/>
            <a:ext cx="1168083" cy="11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sz="3200" dirty="0" smtClean="0"/>
              <a:t>How </a:t>
            </a:r>
            <a:r>
              <a:rPr sz="3200" dirty="0"/>
              <a:t>much money does your organization have in savings or reserves?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8153399" cy="4343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20945"/>
            <a:ext cx="1168083" cy="11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229600" cy="441959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67200"/>
            <a:ext cx="1168083" cy="11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that have worked</a:t>
            </a:r>
          </a:p>
          <a:p>
            <a:pPr lvl="1"/>
            <a:r>
              <a:rPr lang="en-US" dirty="0" smtClean="0"/>
              <a:t>Trust Fund from Hissom Court Case</a:t>
            </a:r>
          </a:p>
          <a:p>
            <a:r>
              <a:rPr lang="en-US" dirty="0" smtClean="0"/>
              <a:t>Strategies that have not worked or we have not tried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67200"/>
            <a:ext cx="1168083" cy="11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50369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3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1294"/>
            <a:ext cx="8077200" cy="4424706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50369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8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Chaqueta</a:t>
            </a:r>
            <a:r>
              <a:rPr lang="en-US" dirty="0" smtClean="0"/>
              <a:t> Stuckey-OCSS Co-Director</a:t>
            </a:r>
          </a:p>
          <a:p>
            <a:pPr marL="0" indent="0">
              <a:buNone/>
            </a:pPr>
            <a:r>
              <a:rPr lang="en-US" dirty="0" smtClean="0"/>
              <a:t>   Vicki Hicks Turnage-OCSS Co-Director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200"/>
            <a:ext cx="1828800" cy="2448475"/>
          </a:xfrm>
          <a:prstGeom prst="rect">
            <a:avLst/>
          </a:prstGeom>
        </p:spPr>
      </p:pic>
      <p:pic>
        <p:nvPicPr>
          <p:cNvPr id="5" name="Picture 2" descr="https://scontent-b.xx.fbcdn.net/hphotos-frc3/t1.0-9/644742_10200445624535671_134630044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199"/>
            <a:ext cx="1752600" cy="24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1"/>
            <a:ext cx="8077200" cy="4521584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50369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2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sz="3200" dirty="0" smtClean="0"/>
              <a:t>How </a:t>
            </a:r>
            <a:r>
              <a:rPr sz="3200" dirty="0"/>
              <a:t>much money does your organization have in savings or reserves?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92852"/>
            <a:ext cx="8077200" cy="4357636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7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153400" cy="4397083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50369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that have worked</a:t>
            </a:r>
          </a:p>
          <a:p>
            <a:r>
              <a:rPr lang="en-US" dirty="0" smtClean="0"/>
              <a:t>Strategies that have not worked or we have not tried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9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50381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3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2875"/>
            <a:ext cx="8077200" cy="4416925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50381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is the annual budget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sz="3200" dirty="0" smtClean="0"/>
              <a:t>your </a:t>
            </a:r>
            <a:r>
              <a:rPr sz="3200" dirty="0"/>
              <a:t>state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43569"/>
            <a:ext cx="8001000" cy="4370915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50381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6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200" dirty="0" smtClean="0"/>
              <a:t>How </a:t>
            </a:r>
            <a:r>
              <a:rPr sz="3200" dirty="0"/>
              <a:t>much money does your organization have in savings or reserves?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1"/>
            <a:ext cx="8151570" cy="4193194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50381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9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What </a:t>
            </a:r>
            <a:r>
              <a:rPr sz="3200" dirty="0"/>
              <a:t>do you use your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131" y="1600200"/>
            <a:ext cx="8226669" cy="449580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50381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2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Strategies that have worked</a:t>
            </a:r>
          </a:p>
          <a:p>
            <a:r>
              <a:rPr lang="en-US" dirty="0" smtClean="0"/>
              <a:t>Strategies that have not worked or we have not tried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76600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6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OCSS Advisory Committee members </a:t>
            </a:r>
            <a:endParaRPr lang="en-US" dirty="0"/>
          </a:p>
        </p:txBody>
      </p:sp>
      <p:pic>
        <p:nvPicPr>
          <p:cNvPr id="1026" name="Picture 2" descr="https://scontent-a.xx.fbcdn.net/hphotos-xpa1/t1.0-9/10274254_1454811198090475_307259145759616918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5089208" cy="3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Results of the State Demographic Survey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76" y="2786631"/>
            <a:ext cx="4588847" cy="21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Funders for OCSS States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8077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sz="3200" dirty="0" smtClean="0"/>
              <a:t>nnual </a:t>
            </a:r>
            <a:r>
              <a:rPr lang="en-US" sz="3200" dirty="0"/>
              <a:t>B</a:t>
            </a:r>
            <a:r>
              <a:rPr sz="3200" dirty="0" smtClean="0"/>
              <a:t>udget </a:t>
            </a:r>
            <a:r>
              <a:rPr sz="3200" dirty="0"/>
              <a:t>for </a:t>
            </a:r>
            <a:r>
              <a:rPr lang="en-US" sz="3200" dirty="0" smtClean="0"/>
              <a:t>OCSS States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7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</a:t>
            </a:r>
            <a:r>
              <a:rPr sz="3200" dirty="0" smtClean="0"/>
              <a:t>organization</a:t>
            </a:r>
            <a:r>
              <a:rPr lang="en-US" sz="3200" dirty="0" smtClean="0"/>
              <a:t>s</a:t>
            </a:r>
            <a:r>
              <a:rPr sz="3200" dirty="0" smtClean="0"/>
              <a:t> savings </a:t>
            </a:r>
            <a:r>
              <a:rPr sz="3200" dirty="0"/>
              <a:t>or </a:t>
            </a:r>
            <a:r>
              <a:rPr sz="3200" dirty="0" smtClean="0"/>
              <a:t>reserves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00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we spend our money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34705"/>
            <a:ext cx="8153400" cy="44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uccessful funding strategies</a:t>
            </a:r>
            <a:br>
              <a:rPr lang="en-US" sz="3200" dirty="0" smtClean="0"/>
            </a:br>
            <a:r>
              <a:rPr lang="en-US" sz="3200" dirty="0" smtClean="0"/>
              <a:t>based on our experiences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must be in </a:t>
            </a:r>
            <a:r>
              <a:rPr lang="en-US" dirty="0" smtClean="0"/>
              <a:t>place </a:t>
            </a:r>
            <a:r>
              <a:rPr lang="en-US" dirty="0" smtClean="0"/>
              <a:t>to support the organization</a:t>
            </a:r>
          </a:p>
          <a:p>
            <a:pPr lvl="1"/>
            <a:r>
              <a:rPr lang="en-US" dirty="0" smtClean="0"/>
              <a:t>Staff and Volunteers</a:t>
            </a:r>
          </a:p>
          <a:p>
            <a:r>
              <a:rPr lang="en-US" dirty="0"/>
              <a:t>C</a:t>
            </a:r>
            <a:r>
              <a:rPr lang="en-US" dirty="0" smtClean="0"/>
              <a:t>onsistent funder(s) for grassroots development and basis self advocacy outreach and education</a:t>
            </a:r>
          </a:p>
          <a:p>
            <a:pPr lvl="1"/>
            <a:r>
              <a:rPr lang="en-US" dirty="0" smtClean="0"/>
              <a:t>Oklahoma’s Trust Fund</a:t>
            </a:r>
          </a:p>
          <a:p>
            <a:pPr lvl="1"/>
            <a:r>
              <a:rPr lang="en-US" dirty="0" smtClean="0"/>
              <a:t>Alabama Department of Mental Health</a:t>
            </a:r>
          </a:p>
          <a:p>
            <a:r>
              <a:rPr lang="en-US" dirty="0" smtClean="0"/>
              <a:t>Projects to support work on our issues </a:t>
            </a:r>
          </a:p>
        </p:txBody>
      </p:sp>
      <p:pic>
        <p:nvPicPr>
          <p:cNvPr id="3074" name="Picture 2" descr="C:\Users\ADM01\AppData\Local\Microsoft\Windows\Temporary Internet Files\Content.IE5\FUE1ZU4H\MC90043163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19" y="44196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has been successful funding strategies that OCSS states have used?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Money that is not tied to staff or projects that we can use for special events </a:t>
            </a:r>
          </a:p>
          <a:p>
            <a:pPr lvl="1"/>
            <a:r>
              <a:rPr lang="en-US" dirty="0" smtClean="0"/>
              <a:t>this is called discretionary money we called it savings or reserves)</a:t>
            </a:r>
          </a:p>
          <a:p>
            <a:pPr lvl="2"/>
            <a:r>
              <a:rPr lang="en-US" dirty="0" smtClean="0"/>
              <a:t>Corporate sponsorships</a:t>
            </a:r>
          </a:p>
          <a:p>
            <a:pPr lvl="2"/>
            <a:r>
              <a:rPr lang="en-US" dirty="0" smtClean="0"/>
              <a:t>Donations</a:t>
            </a:r>
          </a:p>
          <a:p>
            <a:pPr lvl="2"/>
            <a:r>
              <a:rPr lang="en-US" dirty="0" smtClean="0"/>
              <a:t>Outcome based contracts</a:t>
            </a:r>
          </a:p>
          <a:p>
            <a:pPr lvl="2"/>
            <a:r>
              <a:rPr lang="en-US" dirty="0" smtClean="0"/>
              <a:t>Fees from conferences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DM01\AppData\Local\Microsoft\Windows\Temporary Internet Files\Content.IE5\FUE1ZU4H\MC90043163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19" y="44196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has been successful funding strategies that OCSS states have used?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Well developed Strategic Plan with a Business Plan</a:t>
            </a:r>
          </a:p>
          <a:p>
            <a:r>
              <a:rPr lang="en-US" dirty="0" smtClean="0"/>
              <a:t>Multiple sources of funding-state, </a:t>
            </a:r>
            <a:r>
              <a:rPr lang="en-US" dirty="0"/>
              <a:t>f</a:t>
            </a:r>
            <a:r>
              <a:rPr lang="en-US" dirty="0" smtClean="0"/>
              <a:t>ederal fundraising, outcome based contracting</a:t>
            </a:r>
          </a:p>
          <a:p>
            <a:r>
              <a:rPr lang="en-US" dirty="0" smtClean="0"/>
              <a:t>Good Relationships with your Partners</a:t>
            </a:r>
          </a:p>
          <a:p>
            <a:r>
              <a:rPr lang="en-US" dirty="0" smtClean="0"/>
              <a:t>Following through with activities and doing what we say we will do</a:t>
            </a:r>
          </a:p>
          <a:p>
            <a:r>
              <a:rPr lang="en-US" dirty="0" smtClean="0"/>
              <a:t>Good accounting practices</a:t>
            </a:r>
          </a:p>
          <a:p>
            <a:r>
              <a:rPr lang="en-US" dirty="0" smtClean="0"/>
              <a:t>Grant writers (volunteer or paid)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DM01\AppData\Local\Microsoft\Windows\Temporary Internet Files\Content.IE5\FUE1ZU4H\MC90043163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19" y="44196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6" descr="C:\Users\ADM01\AppData\Local\Microsoft\Windows\Temporary Internet Files\Content.IE5\FUE1ZU4H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203461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41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Regional Self Advocacy Technical Assistance Center Funded by the Administration on </a:t>
            </a:r>
            <a:r>
              <a:rPr lang="en-US" dirty="0" smtClean="0"/>
              <a:t>Intellectual and Developmental </a:t>
            </a:r>
            <a:r>
              <a:rPr lang="en-US" dirty="0" smtClean="0"/>
              <a:t>Disabilities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67" y="1295400"/>
            <a:ext cx="3251200" cy="1527308"/>
          </a:xfrm>
          <a:prstGeom prst="rect">
            <a:avLst/>
          </a:prstGeom>
        </p:spPr>
      </p:pic>
      <p:pic>
        <p:nvPicPr>
          <p:cNvPr id="2050" name="Picture 2" descr="https://scontent-b.xx.fbcdn.net/hphotos-frc3/t1.0-9/644742_10200445624535671_134630044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11" y="2984140"/>
            <a:ext cx="1447800" cy="20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40" y="2962098"/>
            <a:ext cx="1397451" cy="209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13265" r="10553" b="25680"/>
          <a:stretch/>
        </p:blipFill>
        <p:spPr>
          <a:xfrm>
            <a:off x="4695967" y="2957942"/>
            <a:ext cx="1658988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10" y="2970662"/>
            <a:ext cx="138502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PURPOSE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OF TODAY’s WEBINAR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fontAlgn="base"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en-US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</a:t>
            </a:r>
            <a:r>
              <a:rPr lang="en-US" kern="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states demographic survey results</a:t>
            </a:r>
          </a:p>
          <a:p>
            <a:pPr marL="457200" indent="-457200" fontAlgn="base"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en-US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</a:t>
            </a:r>
            <a:r>
              <a:rPr lang="en-US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data for states</a:t>
            </a:r>
          </a:p>
          <a:p>
            <a:pPr marL="457200" indent="-457200" fontAlgn="base"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en-US" sz="28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Identify successful funding strategies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08793"/>
            <a:ext cx="2286001" cy="20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75" y="2948781"/>
            <a:ext cx="18224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smtClean="0"/>
              <a:t>Where </a:t>
            </a:r>
            <a:r>
              <a:rPr sz="3200" dirty="0"/>
              <a:t>do you get your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5980144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1293"/>
            <a:ext cx="8153400" cy="43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SS Blogging webinar march 201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SABE Handbook Chapter 2 gotomeeting June 2014</Template>
  <TotalTime>1379</TotalTime>
  <Words>1221</Words>
  <Application>Microsoft Office PowerPoint</Application>
  <PresentationFormat>On-screen Show (4:3)</PresentationFormat>
  <Paragraphs>195</Paragraphs>
  <Slides>69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OCSS Blogging webinar march 2014</vt:lpstr>
      <vt:lpstr>PowerPoint Presentation</vt:lpstr>
      <vt:lpstr>Welcome</vt:lpstr>
      <vt:lpstr>Welcome</vt:lpstr>
      <vt:lpstr>Welcome</vt:lpstr>
      <vt:lpstr>Presenters</vt:lpstr>
      <vt:lpstr>Presenters</vt:lpstr>
      <vt:lpstr>THE PURPOSE OF TODAY’s WEBINAR</vt:lpstr>
      <vt:lpstr>PowerPoint Presentation</vt:lpstr>
      <vt:lpstr>Where do you get your funding?</vt:lpstr>
      <vt:lpstr>What is the annual budget for  your state organization?</vt:lpstr>
      <vt:lpstr>How much money does your organization have in savings or reserves?</vt:lpstr>
      <vt:lpstr>What do you use your money for?</vt:lpstr>
      <vt:lpstr>  </vt:lpstr>
      <vt:lpstr>  </vt:lpstr>
      <vt:lpstr>  </vt:lpstr>
      <vt:lpstr>PowerPoint Presentation</vt:lpstr>
      <vt:lpstr> </vt:lpstr>
      <vt:lpstr>PowerPoint Presentation</vt:lpstr>
      <vt:lpstr>Where do you get your funding?</vt:lpstr>
      <vt:lpstr>What is the annual budget for  your state organization?</vt:lpstr>
      <vt:lpstr>How much money does your organization have in savings or reserves?</vt:lpstr>
      <vt:lpstr>What do you use your money for?</vt:lpstr>
      <vt:lpstr>Comments</vt:lpstr>
      <vt:lpstr>PowerPoint Presentation</vt:lpstr>
      <vt:lpstr>Where do you get your funding?</vt:lpstr>
      <vt:lpstr> What is the annual budget for  your state organization?</vt:lpstr>
      <vt:lpstr> How much money does your organization have in savings or reserves?</vt:lpstr>
      <vt:lpstr>What do you use your money for?</vt:lpstr>
      <vt:lpstr>Comments</vt:lpstr>
      <vt:lpstr>PowerPoint Presentation</vt:lpstr>
      <vt:lpstr>Where do you get your funding?</vt:lpstr>
      <vt:lpstr>What is the annual budget for  your state organization?</vt:lpstr>
      <vt:lpstr>How much money does your organization have in savings or reserves?</vt:lpstr>
      <vt:lpstr>What do you use your money for?</vt:lpstr>
      <vt:lpstr>Comments</vt:lpstr>
      <vt:lpstr>PowerPoint Presentation</vt:lpstr>
      <vt:lpstr>Where do you get your funding?</vt:lpstr>
      <vt:lpstr>What is the annual budget for  your state organization?</vt:lpstr>
      <vt:lpstr>How much money does your organization have in savings or reserves?</vt:lpstr>
      <vt:lpstr>What do you use your money for?</vt:lpstr>
      <vt:lpstr>Comments</vt:lpstr>
      <vt:lpstr>PowerPoint Presentation</vt:lpstr>
      <vt:lpstr>Where do you get your funding?</vt:lpstr>
      <vt:lpstr>What is the annual budget for  your state organization?</vt:lpstr>
      <vt:lpstr>How much money does your organization have in savings or reserves?</vt:lpstr>
      <vt:lpstr>What do you use your money for?</vt:lpstr>
      <vt:lpstr>Comments</vt:lpstr>
      <vt:lpstr>PowerPoint Presentation</vt:lpstr>
      <vt:lpstr>Where do you get your funding?</vt:lpstr>
      <vt:lpstr>What is the annual budget for  your state organization?</vt:lpstr>
      <vt:lpstr>How much money does your organization have in savings or reserves?</vt:lpstr>
      <vt:lpstr>What do you use your money for?</vt:lpstr>
      <vt:lpstr>Comments</vt:lpstr>
      <vt:lpstr>PowerPoint Presentation</vt:lpstr>
      <vt:lpstr>Where do you get your funding?</vt:lpstr>
      <vt:lpstr>What is the annual budget for  your state organization?</vt:lpstr>
      <vt:lpstr>How much money does your organization have in savings or reserves?</vt:lpstr>
      <vt:lpstr>What do you use your money for?</vt:lpstr>
      <vt:lpstr>Comments</vt:lpstr>
      <vt:lpstr>Summary Results of the State Demographic Survey</vt:lpstr>
      <vt:lpstr>Funders for OCSS States</vt:lpstr>
      <vt:lpstr>Annual Budget for OCSS States</vt:lpstr>
      <vt:lpstr>Our organizations savings or reserves</vt:lpstr>
      <vt:lpstr>How we spend our money</vt:lpstr>
      <vt:lpstr>Successful funding strategies based on our experiences</vt:lpstr>
      <vt:lpstr>What has been successful funding strategies that OCSS states have used?</vt:lpstr>
      <vt:lpstr>What has been successful funding strategies that OCSS states have used?</vt:lpstr>
      <vt:lpstr>Questions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Huerena</dc:creator>
  <cp:lastModifiedBy>Juliana Huerena</cp:lastModifiedBy>
  <cp:revision>57</cp:revision>
  <dcterms:created xsi:type="dcterms:W3CDTF">2014-06-29T15:14:40Z</dcterms:created>
  <dcterms:modified xsi:type="dcterms:W3CDTF">2014-07-01T21:25:44Z</dcterms:modified>
</cp:coreProperties>
</file>